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9" r:id="rId7"/>
    <p:sldId id="264" r:id="rId8"/>
    <p:sldId id="265" r:id="rId9"/>
    <p:sldId id="266" r:id="rId10"/>
    <p:sldId id="268" r:id="rId11"/>
    <p:sldId id="270" r:id="rId12"/>
    <p:sldId id="267" r:id="rId13"/>
    <p:sldId id="272" r:id="rId14"/>
    <p:sldId id="273" r:id="rId15"/>
    <p:sldId id="276" r:id="rId16"/>
    <p:sldId id="274" r:id="rId17"/>
    <p:sldId id="279" r:id="rId18"/>
    <p:sldId id="307" r:id="rId19"/>
    <p:sldId id="277" r:id="rId20"/>
    <p:sldId id="278" r:id="rId21"/>
    <p:sldId id="285" r:id="rId22"/>
    <p:sldId id="284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80" r:id="rId32"/>
    <p:sldId id="281" r:id="rId33"/>
    <p:sldId id="293" r:id="rId34"/>
    <p:sldId id="294" r:id="rId35"/>
    <p:sldId id="306" r:id="rId36"/>
    <p:sldId id="296" r:id="rId37"/>
    <p:sldId id="297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46.16\&#1092;&#1080;&#1085;&#1072;&#1085;&#1089;&#1086;&#1074;&#1099;&#1081;%20&#1086;&#1090;&#1076;&#1077;&#1083;\&#1055;&#1056;&#1045;&#1047;&#1045;&#1053;&#1058;&#1040;&#1062;&#1048;&#1071;%20&#1082;%20&#1086;&#1090;&#1095;&#1077;&#1090;&#1091;%20&#1079;&#1072;%202019%20&#1075;&#1086;&#1076;\&#1051;&#1080;&#1089;&#1090;%20Microsoft%20Office%20Excel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46.16\&#1092;&#1080;&#1085;&#1072;&#1085;&#1089;&#1086;&#1074;&#1099;&#1081;%20&#1086;&#1090;&#1076;&#1077;&#1083;\&#1055;&#1056;&#1045;&#1047;&#1045;&#1053;&#1058;&#1040;&#1062;&#1048;&#1071;%20&#1082;%20&#1086;&#1090;&#1095;&#1077;&#1090;&#1091;%20&#1079;&#1072;%202019%20&#1075;&#1086;&#1076;\&#1051;&#1080;&#1089;&#1090;%20Microsoft%20Office%20Excel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1400">
                <a:latin typeface="+mn-lt"/>
              </a:defRPr>
            </a:pPr>
            <a:r>
              <a:rPr lang="en-US" sz="1400" dirty="0">
                <a:latin typeface="+mn-lt"/>
                <a:cs typeface="Times New Roman" pitchFamily="18" charset="0"/>
              </a:rPr>
              <a:t> </a:t>
            </a:r>
            <a:r>
              <a:rPr lang="ru-RU" sz="1400" dirty="0">
                <a:latin typeface="+mn-lt"/>
                <a:cs typeface="Times New Roman" pitchFamily="18" charset="0"/>
              </a:rPr>
              <a:t>Обслужено лицевых счетов</a:t>
            </a:r>
            <a:endParaRPr lang="en-US" sz="1400" dirty="0">
              <a:latin typeface="+mn-lt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29099829749942"/>
          <c:y val="1.622555307416739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90578171135107"/>
          <c:y val="2.9712990833627186E-2"/>
          <c:w val="0.72266264664124535"/>
          <c:h val="0.761084172146488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Бюджетные</c:v>
                </c:pt>
                <c:pt idx="2">
                  <c:v>Автономные</c:v>
                </c:pt>
                <c:pt idx="3">
                  <c:v>Казенные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</c:v>
                </c:pt>
                <c:pt idx="1">
                  <c:v>195</c:v>
                </c:pt>
                <c:pt idx="2">
                  <c:v>6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5-4E3A-91DA-63D9F840D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14528"/>
        <c:axId val="97016064"/>
        <c:axId val="79992128"/>
      </c:bar3DChart>
      <c:catAx>
        <c:axId val="9701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016064"/>
        <c:crosses val="autoZero"/>
        <c:auto val="1"/>
        <c:lblAlgn val="ctr"/>
        <c:lblOffset val="100"/>
        <c:noMultiLvlLbl val="0"/>
      </c:catAx>
      <c:valAx>
        <c:axId val="97016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014528"/>
        <c:crosses val="autoZero"/>
        <c:crossBetween val="between"/>
      </c:valAx>
      <c:serAx>
        <c:axId val="79992128"/>
        <c:scaling>
          <c:orientation val="minMax"/>
        </c:scaling>
        <c:delete val="1"/>
        <c:axPos val="b"/>
        <c:majorTickMark val="out"/>
        <c:minorTickMark val="none"/>
        <c:tickLblPos val="none"/>
        <c:crossAx val="970160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'[исполнение  по годам 2017-2021 2.xls]Лист3'!$D$41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2.xls]Лист3'!$O$41:$R$41</c:f>
              <c:numCache>
                <c:formatCode>#\ ##0.0</c:formatCode>
                <c:ptCount val="4"/>
                <c:pt idx="0">
                  <c:v>57.3</c:v>
                </c:pt>
                <c:pt idx="1">
                  <c:v>72.7</c:v>
                </c:pt>
                <c:pt idx="2">
                  <c:v>61.7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8-4C9F-AA1E-020ED2261839}"/>
            </c:ext>
          </c:extLst>
        </c:ser>
        <c:ser>
          <c:idx val="1"/>
          <c:order val="1"/>
          <c:tx>
            <c:strRef>
              <c:f>'[исполнение  по годам 2017-2021 2.xls]Лист3'!$D$42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2.xls]Лист3'!$O$42:$R$42</c:f>
              <c:numCache>
                <c:formatCode>#\ ##0.0</c:formatCode>
                <c:ptCount val="4"/>
                <c:pt idx="0">
                  <c:v>12.9</c:v>
                </c:pt>
                <c:pt idx="1">
                  <c:v>13.9</c:v>
                </c:pt>
                <c:pt idx="2">
                  <c:v>14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8-4C9F-AA1E-020ED2261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9849887"/>
        <c:axId val="1"/>
      </c:barChart>
      <c:catAx>
        <c:axId val="1139849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139849887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23297132459905"/>
          <c:y val="0.24579946259865282"/>
          <c:w val="0.28008889704540885"/>
          <c:h val="0.4983331570493235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'[исполнение  по годам 2017-2021 2.xls]Лист3'!$D$50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8673245808779E-3"/>
                  <c:y val="5.20203919803599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FC-4DFB-9E68-7C4B3FEFB2DC}"/>
                </c:ext>
              </c:extLst>
            </c:dLbl>
            <c:spPr>
              <a:noFill/>
              <a:ln w="25400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2.xls]Лист3'!$O$50:$R$50</c:f>
              <c:numCache>
                <c:formatCode>#\ ##0.0</c:formatCode>
                <c:ptCount val="4"/>
                <c:pt idx="0">
                  <c:v>1.3</c:v>
                </c:pt>
                <c:pt idx="1">
                  <c:v>7.3</c:v>
                </c:pt>
                <c:pt idx="2">
                  <c:v>5.2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C-4DFB-9E68-7C4B3FEFB2DC}"/>
            </c:ext>
          </c:extLst>
        </c:ser>
        <c:ser>
          <c:idx val="1"/>
          <c:order val="1"/>
          <c:tx>
            <c:strRef>
              <c:f>'[исполнение  по годам 2017-2021 2.xls]Лист3'!$D$51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73464916175901E-3"/>
                  <c:y val="-1.69079985819419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FC-4DFB-9E68-7C4B3FEFB2DC}"/>
                </c:ext>
              </c:extLst>
            </c:dLbl>
            <c:dLbl>
              <c:idx val="1"/>
              <c:layout>
                <c:manualLayout>
                  <c:x val="0"/>
                  <c:y val="-3.08459201496373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0FC-4DFB-9E68-7C4B3FEFB2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FC-4DFB-9E68-7C4B3FEFB2DC}"/>
                </c:ext>
              </c:extLst>
            </c:dLbl>
            <c:spPr>
              <a:noFill/>
              <a:ln w="25400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2.xls]Лист3'!$O$51:$R$51</c:f>
              <c:numCache>
                <c:formatCode>#\ ##0.0</c:formatCode>
                <c:ptCount val="4"/>
                <c:pt idx="0">
                  <c:v>0.7</c:v>
                </c:pt>
                <c:pt idx="1">
                  <c:v>3.5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C-4DFB-9E68-7C4B3FEFB2DC}"/>
            </c:ext>
          </c:extLst>
        </c:ser>
        <c:ser>
          <c:idx val="2"/>
          <c:order val="2"/>
          <c:tx>
            <c:strRef>
              <c:f>'[исполнение  по годам 2017-2021 2.xls]Лист3'!$D$52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2.xls]Лист3'!$O$52:$R$52</c:f>
              <c:numCache>
                <c:formatCode>#\ ##0.0</c:formatCode>
                <c:ptCount val="4"/>
                <c:pt idx="0">
                  <c:v>125.3</c:v>
                </c:pt>
                <c:pt idx="1">
                  <c:v>124.3</c:v>
                </c:pt>
                <c:pt idx="2">
                  <c:v>169.5</c:v>
                </c:pt>
                <c:pt idx="3">
                  <c:v>187.2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FC-4DFB-9E68-7C4B3FEFB2DC}"/>
            </c:ext>
          </c:extLst>
        </c:ser>
        <c:ser>
          <c:idx val="3"/>
          <c:order val="3"/>
          <c:tx>
            <c:strRef>
              <c:f>'[исполнение  по годам 2017-2021 2.xls]Лист3'!$D$53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78031851125845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FC-4DFB-9E68-7C4B3FEFB2DC}"/>
                </c:ext>
              </c:extLst>
            </c:dLbl>
            <c:dLbl>
              <c:idx val="1"/>
              <c:layout>
                <c:manualLayout>
                  <c:x val="0"/>
                  <c:y val="-3.8521250676660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0FC-4DFB-9E68-7C4B3FEFB2DC}"/>
                </c:ext>
              </c:extLst>
            </c:dLbl>
            <c:dLbl>
              <c:idx val="2"/>
              <c:layout>
                <c:manualLayout>
                  <c:x val="-3.4973464916175901E-3"/>
                  <c:y val="-2.77179487222103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FC-4DFB-9E68-7C4B3FEFB2DC}"/>
                </c:ext>
              </c:extLst>
            </c:dLbl>
            <c:dLbl>
              <c:idx val="3"/>
              <c:layout>
                <c:manualLayout>
                  <c:x val="6.4117278324718606E-17"/>
                  <c:y val="-2.77179487222103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FC-4DFB-9E68-7C4B3FEFB2DC}"/>
                </c:ext>
              </c:extLst>
            </c:dLbl>
            <c:spPr>
              <a:noFill/>
              <a:ln w="25400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2.xls]Лист3'!$O$53:$R$53</c:f>
              <c:numCache>
                <c:formatCode>#\ ##0.0</c:formatCode>
                <c:ptCount val="4"/>
                <c:pt idx="0">
                  <c:v>5.5</c:v>
                </c:pt>
                <c:pt idx="1">
                  <c:v>6.2</c:v>
                </c:pt>
                <c:pt idx="2">
                  <c:v>7.9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FC-4DFB-9E68-7C4B3FEFB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9848223"/>
        <c:axId val="1"/>
      </c:barChart>
      <c:catAx>
        <c:axId val="11398482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139848223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79726553532324"/>
          <c:y val="0.12091901225909518"/>
          <c:w val="0.32538380529328809"/>
          <c:h val="0.379000774347443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68072451363791E-2"/>
          <c:y val="5.0357640176817681E-2"/>
          <c:w val="0.73373475702441349"/>
          <c:h val="0.83495670937153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'[исполнение  по годам 2017-2021 2.xls]Лист3'!$D$55</c:f>
              <c:strCache>
                <c:ptCount val="1"/>
                <c:pt idx="0">
                  <c:v>Физическая культура и массовый спорт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2.xls]Лист3'!$O$55:$R$55</c:f>
              <c:numCache>
                <c:formatCode>#\ ##0.0</c:formatCode>
                <c:ptCount val="4"/>
                <c:pt idx="0">
                  <c:v>73.400000000000006</c:v>
                </c:pt>
                <c:pt idx="1">
                  <c:v>64.8</c:v>
                </c:pt>
                <c:pt idx="2">
                  <c:v>65</c:v>
                </c:pt>
                <c:pt idx="3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C-420F-81F2-7A446B7CF526}"/>
            </c:ext>
          </c:extLst>
        </c:ser>
        <c:ser>
          <c:idx val="1"/>
          <c:order val="1"/>
          <c:tx>
            <c:strRef>
              <c:f>'[исполнение  по годам 2017-2021 2.xls]Лист3'!$D$56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41949911570528E-3"/>
                  <c:y val="-2.59453643067261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EC-420F-81F2-7A446B7CF52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2.xls]Лист3'!$O$56:$R$56</c:f>
              <c:numCache>
                <c:formatCode>#\ ##0.0</c:formatCode>
                <c:ptCount val="4"/>
                <c:pt idx="0">
                  <c:v>2.2999999999999998</c:v>
                </c:pt>
                <c:pt idx="1">
                  <c:v>2.2000000000000002</c:v>
                </c:pt>
                <c:pt idx="2">
                  <c:v>2.5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C-420F-81F2-7A446B7C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9851967"/>
        <c:axId val="1"/>
      </c:barChart>
      <c:catAx>
        <c:axId val="11398519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139851967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08802724442811"/>
          <c:y val="6.3657781586222623E-2"/>
          <c:w val="0.24279104386863398"/>
          <c:h val="0.3958467838360132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78502927518676E-2"/>
          <c:y val="4.5506257110352673E-2"/>
          <c:w val="0.96474358974358976"/>
          <c:h val="0.88689769154282339"/>
        </c:manualLayout>
      </c:layout>
      <c:line3D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numRef>
              <c:f>Лист2!$A$4:$F$4</c:f>
              <c:numCache>
                <c:formatCode>m/d/yyyy</c:formatCode>
                <c:ptCount val="6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</c:numCache>
            </c:numRef>
          </c:cat>
          <c:val>
            <c:numRef>
              <c:f>Лист2!$A$5:$F$5</c:f>
              <c:numCache>
                <c:formatCode>General</c:formatCode>
                <c:ptCount val="6"/>
                <c:pt idx="0">
                  <c:v>99</c:v>
                </c:pt>
                <c:pt idx="1">
                  <c:v>95.4</c:v>
                </c:pt>
                <c:pt idx="2">
                  <c:v>66.400000000000006</c:v>
                </c:pt>
                <c:pt idx="3">
                  <c:v>59.9</c:v>
                </c:pt>
                <c:pt idx="4">
                  <c:v>49.9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A3-4E77-AD75-3517390C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751455"/>
        <c:axId val="558753535"/>
        <c:axId val="676351071"/>
      </c:line3DChart>
      <c:dateAx>
        <c:axId val="55875145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753535"/>
        <c:crosses val="autoZero"/>
        <c:auto val="1"/>
        <c:lblOffset val="100"/>
        <c:baseTimeUnit val="years"/>
      </c:dateAx>
      <c:valAx>
        <c:axId val="5587535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751455"/>
        <c:crosses val="autoZero"/>
        <c:crossBetween val="between"/>
      </c:valAx>
      <c:serAx>
        <c:axId val="676351071"/>
        <c:scaling>
          <c:orientation val="minMax"/>
        </c:scaling>
        <c:delete val="1"/>
        <c:axPos val="b"/>
        <c:majorTickMark val="out"/>
        <c:minorTickMark val="none"/>
        <c:tickLblPos val="nextTo"/>
        <c:crossAx val="558753535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62120316252264E-2"/>
          <c:y val="0.14939380264964314"/>
          <c:w val="0.96223958456515313"/>
          <c:h val="0.78990210920663106"/>
        </c:manualLayout>
      </c:layout>
      <c:lineChart>
        <c:grouping val="standard"/>
        <c:varyColors val="0"/>
        <c:ser>
          <c:idx val="0"/>
          <c:order val="0"/>
          <c:tx>
            <c:strRef>
              <c:f>'[Лист Microsoft Excel.xlsx]Лист1'!$A$4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065394038854848E-2"/>
                  <c:y val="5.2428897458517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E1-4489-967A-C22D707C3292}"/>
                </c:ext>
              </c:extLst>
            </c:dLbl>
            <c:dLbl>
              <c:idx val="1"/>
              <c:layout>
                <c:manualLayout>
                  <c:x val="-5.1916246479557546E-2"/>
                  <c:y val="5.2428897458517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E1-4489-967A-C22D707C3292}"/>
                </c:ext>
              </c:extLst>
            </c:dLbl>
            <c:dLbl>
              <c:idx val="2"/>
              <c:layout>
                <c:manualLayout>
                  <c:x val="-5.1916246479557546E-2"/>
                  <c:y val="5.2428897458517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E1-4489-967A-C22D707C3292}"/>
                </c:ext>
              </c:extLst>
            </c:dLbl>
            <c:dLbl>
              <c:idx val="3"/>
              <c:layout>
                <c:manualLayout>
                  <c:x val="-5.0199863959791841E-2"/>
                  <c:y val="4.7869862896907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BE1-4489-967A-C22D707C3292}"/>
                </c:ext>
              </c:extLst>
            </c:dLbl>
            <c:dLbl>
              <c:idx val="4"/>
              <c:layout>
                <c:manualLayout>
                  <c:x val="-4.4042375457189566E-2"/>
                  <c:y val="5.926744930093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BE1-4489-967A-C22D707C3292}"/>
                </c:ext>
              </c:extLst>
            </c:dLbl>
            <c:dLbl>
              <c:idx val="5"/>
              <c:layout>
                <c:manualLayout>
                  <c:x val="-4.5758757976955333E-2"/>
                  <c:y val="-5.470841473932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BE1-4489-967A-C22D707C3292}"/>
                </c:ext>
              </c:extLst>
            </c:dLbl>
            <c:dLbl>
              <c:idx val="6"/>
              <c:layout>
                <c:manualLayout>
                  <c:x val="-5.5349011519089206E-2"/>
                  <c:y val="-3.875179377368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BE1-4489-967A-C22D707C3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'[Лист Microsoft Excel.xlsx]Лист1'!$B$3:$H$3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'[Лист Microsoft Excel.xlsx]Лист1'!$B$4:$H$4</c:f>
              <c:numCache>
                <c:formatCode>General</c:formatCode>
                <c:ptCount val="7"/>
                <c:pt idx="0">
                  <c:v>1604.9</c:v>
                </c:pt>
                <c:pt idx="1">
                  <c:v>1675.4</c:v>
                </c:pt>
                <c:pt idx="2">
                  <c:v>1850.9</c:v>
                </c:pt>
                <c:pt idx="3">
                  <c:v>1841.3</c:v>
                </c:pt>
                <c:pt idx="4">
                  <c:v>1921</c:v>
                </c:pt>
                <c:pt idx="5">
                  <c:v>2199</c:v>
                </c:pt>
                <c:pt idx="6">
                  <c:v>2361.6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E1-4489-967A-C22D707C3292}"/>
            </c:ext>
          </c:extLst>
        </c:ser>
        <c:ser>
          <c:idx val="1"/>
          <c:order val="1"/>
          <c:tx>
            <c:strRef>
              <c:f>'[Лист Microsoft Excel.xlsx]Лист1'!$A$5</c:f>
              <c:strCache>
                <c:ptCount val="1"/>
                <c:pt idx="0">
                  <c:v>рапсходы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199863959791785E-2"/>
                  <c:y val="-4.1031311054492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E1-4489-967A-C22D707C3292}"/>
                </c:ext>
              </c:extLst>
            </c:dLbl>
            <c:dLbl>
              <c:idx val="1"/>
              <c:layout>
                <c:manualLayout>
                  <c:x val="-5.7065394038854848E-2"/>
                  <c:y val="-5.4708414739322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E1-4489-967A-C22D707C3292}"/>
                </c:ext>
              </c:extLst>
            </c:dLbl>
            <c:dLbl>
              <c:idx val="2"/>
              <c:layout>
                <c:manualLayout>
                  <c:x val="-5.3632628999323313E-2"/>
                  <c:y val="-5.4708414739322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E1-4489-967A-C22D707C3292}"/>
                </c:ext>
              </c:extLst>
            </c:dLbl>
            <c:dLbl>
              <c:idx val="3"/>
              <c:layout>
                <c:manualLayout>
                  <c:x val="-5.3632628999323376E-2"/>
                  <c:y val="-4.331082833529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E1-4489-967A-C22D707C3292}"/>
                </c:ext>
              </c:extLst>
            </c:dLbl>
            <c:dLbl>
              <c:idx val="4"/>
              <c:layout>
                <c:manualLayout>
                  <c:x val="-5.7065394038854848E-2"/>
                  <c:y val="-4.7869862896907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BE1-4489-967A-C22D707C3292}"/>
                </c:ext>
              </c:extLst>
            </c:dLbl>
            <c:dLbl>
              <c:idx val="5"/>
              <c:layout>
                <c:manualLayout>
                  <c:x val="-5.3632628999323438E-2"/>
                  <c:y val="5.698793202012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BE1-4489-967A-C22D707C3292}"/>
                </c:ext>
              </c:extLst>
            </c:dLbl>
            <c:dLbl>
              <c:idx val="6"/>
              <c:layout>
                <c:manualLayout>
                  <c:x val="-5.5349011519089206E-2"/>
                  <c:y val="5.4708414739322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BE1-4489-967A-C22D707C3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'[Лист Microsoft Excel.xlsx]Лист1'!$B$3:$H$3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'[Лист Microsoft Excel.xlsx]Лист1'!$B$5:$H$5</c:f>
              <c:numCache>
                <c:formatCode>General</c:formatCode>
                <c:ptCount val="7"/>
                <c:pt idx="0">
                  <c:v>1657.2</c:v>
                </c:pt>
                <c:pt idx="1">
                  <c:v>1644.2</c:v>
                </c:pt>
                <c:pt idx="2">
                  <c:v>1864.9</c:v>
                </c:pt>
                <c:pt idx="3">
                  <c:v>1826.6</c:v>
                </c:pt>
                <c:pt idx="4">
                  <c:v>1964.4</c:v>
                </c:pt>
                <c:pt idx="5">
                  <c:v>2113.8000000000002</c:v>
                </c:pt>
                <c:pt idx="6">
                  <c:v>2240.9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E1-4489-967A-C22D707C3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284783"/>
        <c:axId val="566281871"/>
      </c:lineChart>
      <c:catAx>
        <c:axId val="56628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81871"/>
        <c:crosses val="autoZero"/>
        <c:auto val="1"/>
        <c:lblAlgn val="ctr"/>
        <c:lblOffset val="100"/>
        <c:noMultiLvlLbl val="0"/>
      </c:catAx>
      <c:valAx>
        <c:axId val="5662818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628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98628590286357"/>
          <c:y val="0.86824364396796438"/>
          <c:w val="0.27701092297364099"/>
          <c:h val="4.2817769443514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77968367173083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5A15-4F58-858E-B256508626DD}"/>
              </c:ext>
            </c:extLst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A15-4F58-858E-B256508626DD}"/>
              </c:ext>
            </c:extLst>
          </c:dPt>
          <c:dPt>
            <c:idx val="2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A15-4F58-858E-B256508626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
</a:t>
                    </a:r>
                    <a:r>
                      <a:rPr lang="ru-RU" sz="1200" dirty="0"/>
                      <a:t>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15-4F58-858E-B256508626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  <a:r>
                      <a:rPr lang="ru-RU" sz="1200" dirty="0"/>
                      <a:t>4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15-4F58-858E-B256508626DD}"/>
                </c:ext>
              </c:extLst>
            </c:dLbl>
            <c:dLbl>
              <c:idx val="2"/>
              <c:layout>
                <c:manualLayout>
                  <c:x val="0.19161653296345968"/>
                  <c:y val="-0.151148292327852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
</a:t>
                    </a:r>
                    <a:r>
                      <a:rPr lang="ru-RU" sz="1100" dirty="0" smtClean="0"/>
                      <a:t>70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15-4F58-858E-B25650862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Лист1!$A$11:$A$13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Лист1!$B$11:$B$13</c:f>
              <c:numCache>
                <c:formatCode>#,##0.0</c:formatCode>
                <c:ptCount val="3"/>
                <c:pt idx="0">
                  <c:v>499588</c:v>
                </c:pt>
                <c:pt idx="1">
                  <c:v>109330.5</c:v>
                </c:pt>
                <c:pt idx="2">
                  <c:v>1312088.9000000004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15-4F58-858E-B256508626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77968367173083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4EDA-47E1-9B28-AEDEFEF18450}"/>
              </c:ext>
            </c:extLst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EDA-47E1-9B28-AEDEFEF18450}"/>
              </c:ext>
            </c:extLst>
          </c:dPt>
          <c:dPt>
            <c:idx val="2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4EDA-47E1-9B28-AEDEFEF1845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
</a:t>
                    </a:r>
                    <a:r>
                      <a:rPr lang="ru-RU" dirty="0" smtClean="0"/>
                      <a:t>31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DA-47E1-9B28-AEDEFEF1845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  <a:r>
                      <a:rPr lang="ru-RU" sz="1200" dirty="0"/>
                      <a:t>4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DA-47E1-9B28-AEDEFEF18450}"/>
                </c:ext>
              </c:extLst>
            </c:dLbl>
            <c:dLbl>
              <c:idx val="2"/>
              <c:layout>
                <c:manualLayout>
                  <c:x val="0.19161653296345968"/>
                  <c:y val="-0.151148292327852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
</a:t>
                    </a:r>
                    <a:r>
                      <a:rPr lang="ru-RU" dirty="0" smtClean="0"/>
                      <a:t>65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DA-47E1-9B28-AEDEFEF1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Лист1!$A$11:$A$13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Лист1!$B$11:$B$13</c:f>
              <c:numCache>
                <c:formatCode>#,##0.0</c:formatCode>
                <c:ptCount val="3"/>
                <c:pt idx="0">
                  <c:v>499588</c:v>
                </c:pt>
                <c:pt idx="1">
                  <c:v>109330.5</c:v>
                </c:pt>
                <c:pt idx="2">
                  <c:v>1312088.9000000004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DA-47E1-9B28-AEDEFEF184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20 </a:t>
            </a:r>
            <a:r>
              <a:rPr lang="ru-RU" dirty="0"/>
              <a:t>год</a:t>
            </a:r>
            <a:endParaRPr lang="en-US" dirty="0"/>
          </a:p>
        </c:rich>
      </c:tx>
      <c:layout>
        <c:manualLayout>
          <c:xMode val="edge"/>
          <c:yMode val="edge"/>
          <c:x val="0.44097222222222232"/>
          <c:y val="2.777777777777833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1-D84A-4E25-AD62-AD6FD1EBF7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4A-4E25-AD62-AD6FD1EBF7C5}"/>
              </c:ext>
            </c:extLst>
          </c:dPt>
          <c:dPt>
            <c:idx val="2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D84A-4E25-AD62-AD6FD1EBF7C5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D84A-4E25-AD62-AD6FD1EBF7C5}"/>
              </c:ext>
            </c:extLst>
          </c:dPt>
          <c:dPt>
            <c:idx val="4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D84A-4E25-AD62-AD6FD1EBF7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4A-4E25-AD62-AD6FD1EBF7C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4A-4E25-AD62-AD6FD1EBF7C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84A-4E25-AD62-AD6FD1EBF7C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4A-4E25-AD62-AD6FD1EBF7C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4A-4E25-AD62-AD6FD1EBF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Лист2!$A$4:$A$8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арендная плата за землю</c:v>
                </c:pt>
                <c:pt idx="3">
                  <c:v>доходы от продажи земли</c:v>
                </c:pt>
                <c:pt idx="4">
                  <c:v>прочие</c:v>
                </c:pt>
              </c:strCache>
            </c:strRef>
          </c:cat>
          <c:val>
            <c:numRef>
              <c:f>Лист2!$B$4:$B$8</c:f>
              <c:numCache>
                <c:formatCode>#,##0.0</c:formatCode>
                <c:ptCount val="5"/>
                <c:pt idx="0">
                  <c:v>377204.1</c:v>
                </c:pt>
                <c:pt idx="1">
                  <c:v>79202.899999999994</c:v>
                </c:pt>
                <c:pt idx="2">
                  <c:v>41748.199999999997</c:v>
                </c:pt>
                <c:pt idx="3">
                  <c:v>18824.3</c:v>
                </c:pt>
                <c:pt idx="4">
                  <c:v>47378.7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4A-4E25-AD62-AD6FD1EBF7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68908327530288E-2"/>
          <c:y val="0.148384563518586"/>
          <c:w val="0.90377011679646313"/>
          <c:h val="0.7876086096521162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1-FE93-4B94-8094-8C036E6DC66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93-4B94-8094-8C036E6DC66A}"/>
              </c:ext>
            </c:extLst>
          </c:dPt>
          <c:dPt>
            <c:idx val="2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FE93-4B94-8094-8C036E6DC66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E93-4B94-8094-8C036E6DC66A}"/>
              </c:ext>
            </c:extLst>
          </c:dPt>
          <c:dPt>
            <c:idx val="4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FE93-4B94-8094-8C036E6DC66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65 %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93-4B94-8094-8C036E6DC66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93-4B94-8094-8C036E6DC66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93-4B94-8094-8C036E6DC66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93-4B94-8094-8C036E6DC66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9 %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93-4B94-8094-8C036E6DC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Лист2!$A$13:$A$17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арендная плата за землю</c:v>
                </c:pt>
                <c:pt idx="3">
                  <c:v>доходы от продажи земли</c:v>
                </c:pt>
                <c:pt idx="4">
                  <c:v>прочие</c:v>
                </c:pt>
              </c:strCache>
            </c:strRef>
          </c:cat>
          <c:val>
            <c:numRef>
              <c:f>Лист2!$B$13:$B$17</c:f>
              <c:numCache>
                <c:formatCode>#,##0.0</c:formatCode>
                <c:ptCount val="5"/>
                <c:pt idx="0">
                  <c:v>392162.3</c:v>
                </c:pt>
                <c:pt idx="1">
                  <c:v>84452.800000000003</c:v>
                </c:pt>
                <c:pt idx="2">
                  <c:v>45383.199999999997</c:v>
                </c:pt>
                <c:pt idx="3">
                  <c:v>11279.2</c:v>
                </c:pt>
                <c:pt idx="4">
                  <c:v>75641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93-4B94-8094-8C036E6DC6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479042122036285E-2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41-4E9A-B9BA-DE1F0AA94683}"/>
                </c:ext>
              </c:extLst>
            </c:dLbl>
            <c:dLbl>
              <c:idx val="1"/>
              <c:layout>
                <c:manualLayout>
                  <c:x val="1.7465070203393773E-2"/>
                  <c:y val="-4.232804232804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6C-4BD0-A18D-BFF533A8EFBF}"/>
                </c:ext>
              </c:extLst>
            </c:dLbl>
            <c:dLbl>
              <c:idx val="2"/>
              <c:layout>
                <c:manualLayout>
                  <c:x val="1.7465070203393166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6C-4BD0-A18D-BFF533A8EFBF}"/>
                </c:ext>
              </c:extLst>
            </c:dLbl>
            <c:dLbl>
              <c:idx val="3"/>
              <c:layout>
                <c:manualLayout>
                  <c:x val="4.1916168488145139E-2"/>
                  <c:y val="-1.851851851851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741200251882068E-2"/>
                      <c:h val="5.3148148148148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6C-4BD0-A18D-BFF533A8EFBF}"/>
                </c:ext>
              </c:extLst>
            </c:dLbl>
            <c:dLbl>
              <c:idx val="4"/>
              <c:layout>
                <c:manualLayout>
                  <c:x val="1.7465070203393808E-2"/>
                  <c:y val="-2.645502645502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6C-4BD0-A18D-BFF533A8EFBF}"/>
                </c:ext>
              </c:extLst>
            </c:dLbl>
            <c:spPr>
              <a:noFill/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Лист3!$B$3:$F$3</c:f>
              <c:numCache>
                <c:formatCode>General</c:formatCode>
                <c:ptCount val="5"/>
                <c:pt idx="0">
                  <c:v>1864.3</c:v>
                </c:pt>
                <c:pt idx="1">
                  <c:v>1826.6</c:v>
                </c:pt>
                <c:pt idx="2">
                  <c:v>1964.4</c:v>
                </c:pt>
                <c:pt idx="3">
                  <c:v>2113.8000000000002</c:v>
                </c:pt>
                <c:pt idx="4">
                  <c:v>2240.9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1-4E9A-B9BA-DE1F0AA94683}"/>
            </c:ext>
          </c:extLst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соц.сфера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972056162715046E-2"/>
                  <c:y val="-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741200251882068E-2"/>
                      <c:h val="5.3148148148148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441-4E9A-B9BA-DE1F0AA94683}"/>
                </c:ext>
              </c:extLst>
            </c:dLbl>
            <c:dLbl>
              <c:idx val="1"/>
              <c:layout>
                <c:manualLayout>
                  <c:x val="1.2225549142375666E-2"/>
                  <c:y val="-2.9100529100529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741200251882068E-2"/>
                      <c:h val="4.25661375661375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6C-4BD0-A18D-BFF533A8EFBF}"/>
                </c:ext>
              </c:extLst>
            </c:dLbl>
            <c:dLbl>
              <c:idx val="2"/>
              <c:layout>
                <c:manualLayout>
                  <c:x val="3.4930140406787616E-2"/>
                  <c:y val="-1.05820105820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6C-4BD0-A18D-BFF533A8EFBF}"/>
                </c:ext>
              </c:extLst>
            </c:dLbl>
            <c:dLbl>
              <c:idx val="3"/>
              <c:layout>
                <c:manualLayout>
                  <c:x val="1.921157722373306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C6C-4BD0-A18D-BFF533A8EFBF}"/>
                </c:ext>
              </c:extLst>
            </c:dLbl>
            <c:dLbl>
              <c:idx val="4"/>
              <c:layout>
                <c:manualLayout>
                  <c:x val="3.6676647427126993E-2"/>
                  <c:y val="-2.6455026455026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6C-4BD0-A18D-BFF533A8EFBF}"/>
                </c:ext>
              </c:extLst>
            </c:dLbl>
            <c:spPr>
              <a:noFill/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Лист3!$B$4:$F$4</c:f>
              <c:numCache>
                <c:formatCode>General</c:formatCode>
                <c:ptCount val="5"/>
                <c:pt idx="0">
                  <c:v>1623.8</c:v>
                </c:pt>
                <c:pt idx="1">
                  <c:v>1605.1</c:v>
                </c:pt>
                <c:pt idx="2">
                  <c:v>1686.4</c:v>
                </c:pt>
                <c:pt idx="3">
                  <c:v>1863.2</c:v>
                </c:pt>
                <c:pt idx="4">
                  <c:v>1976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1-4E9A-B9BA-DE1F0AA94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01253215"/>
        <c:axId val="601251967"/>
        <c:axId val="0"/>
      </c:bar3DChart>
      <c:catAx>
        <c:axId val="60125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51967"/>
        <c:crosses val="autoZero"/>
        <c:auto val="1"/>
        <c:lblAlgn val="ctr"/>
        <c:lblOffset val="100"/>
        <c:noMultiLvlLbl val="0"/>
      </c:catAx>
      <c:valAx>
        <c:axId val="601251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125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D51-4B0D-AD56-CF91ED830E0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1-4B0D-AD56-CF91ED830E0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51-4B0D-AD56-CF91ED830E0E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51-4B0D-AD56-CF91ED830E0E}"/>
              </c:ext>
            </c:extLst>
          </c:dPt>
          <c:val>
            <c:numRef>
              <c:f>Лист3!$B$6:$F$6</c:f>
              <c:numCache>
                <c:formatCode>General</c:formatCode>
                <c:ptCount val="5"/>
                <c:pt idx="0">
                  <c:v>87.1</c:v>
                </c:pt>
                <c:pt idx="1">
                  <c:v>87.9</c:v>
                </c:pt>
                <c:pt idx="2">
                  <c:v>85.9</c:v>
                </c:pt>
                <c:pt idx="3">
                  <c:v>88.1</c:v>
                </c:pt>
                <c:pt idx="4">
                  <c:v>88.2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51-4B0D-AD56-CF91ED830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743663"/>
        <c:axId val="739819599"/>
      </c:lineChart>
      <c:catAx>
        <c:axId val="558743663"/>
        <c:scaling>
          <c:orientation val="minMax"/>
        </c:scaling>
        <c:delete val="1"/>
        <c:axPos val="b"/>
        <c:majorTickMark val="none"/>
        <c:minorTickMark val="none"/>
        <c:tickLblPos val="nextTo"/>
        <c:crossAx val="739819599"/>
        <c:crosses val="autoZero"/>
        <c:auto val="1"/>
        <c:lblAlgn val="ctr"/>
        <c:lblOffset val="100"/>
        <c:noMultiLvlLbl val="0"/>
      </c:catAx>
      <c:valAx>
        <c:axId val="7398195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74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'[исполнение  по годам 2017-2021 2.xls]Лист3'!$D$34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2.xls]Лист3'!$O$34:$R$34</c:f>
              <c:numCache>
                <c:formatCode>#\ ##0.0</c:formatCode>
                <c:ptCount val="4"/>
                <c:pt idx="0">
                  <c:v>466.7</c:v>
                </c:pt>
                <c:pt idx="1">
                  <c:v>526.29999999999995</c:v>
                </c:pt>
                <c:pt idx="2">
                  <c:v>582</c:v>
                </c:pt>
                <c:pt idx="3">
                  <c:v>609.1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9-4769-A130-59CE6DEA8DCE}"/>
            </c:ext>
          </c:extLst>
        </c:ser>
        <c:ser>
          <c:idx val="1"/>
          <c:order val="1"/>
          <c:tx>
            <c:strRef>
              <c:f>'[исполнение  по годам 2017-2021 2.xls]Лист3'!$D$35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F9-4769-A130-59CE6DEA8DCE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2.xls]Лист3'!$O$35:$R$35</c:f>
              <c:numCache>
                <c:formatCode>#\ ##0.0</c:formatCode>
                <c:ptCount val="4"/>
                <c:pt idx="0">
                  <c:v>598.29999999999995</c:v>
                </c:pt>
                <c:pt idx="1">
                  <c:v>671.6</c:v>
                </c:pt>
                <c:pt idx="2">
                  <c:v>754.1</c:v>
                </c:pt>
                <c:pt idx="3">
                  <c:v>792.6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9-4769-A130-59CE6DEA8DCE}"/>
            </c:ext>
          </c:extLst>
        </c:ser>
        <c:ser>
          <c:idx val="2"/>
          <c:order val="2"/>
          <c:tx>
            <c:strRef>
              <c:f>'[исполнение  по годам 2017-2021 2.xls]Лист3'!$D$37</c:f>
              <c:strCache>
                <c:ptCount val="1"/>
                <c:pt idx="0">
                  <c:v>Профессиональная подготовка, переподготовка и повышение квалификации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F9-4769-A130-59CE6DEA8DCE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F9-4769-A130-59CE6DEA8DCE}"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F9-4769-A130-59CE6DEA8DCE}"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EF9-4769-A130-59CE6DEA8DCE}"/>
                </c:ext>
              </c:extLst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F9-4769-A130-59CE6DEA8DCE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2.xls]Лист3'!$O$37:$R$37</c:f>
              <c:numCache>
                <c:formatCode>#\ ##0.0</c:formatCode>
                <c:ptCount val="4"/>
                <c:pt idx="0">
                  <c:v>0.8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F9-4769-A130-59CE6DEA8DCE}"/>
            </c:ext>
          </c:extLst>
        </c:ser>
        <c:ser>
          <c:idx val="3"/>
          <c:order val="3"/>
          <c:tx>
            <c:strRef>
              <c:f>'[исполнение  по годам 2017-2021 2.xls]Лист3'!$D$38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2.xls]Лист3'!$O$38:$R$38</c:f>
              <c:numCache>
                <c:formatCode>#\ ##0.0</c:formatCode>
                <c:ptCount val="4"/>
                <c:pt idx="0">
                  <c:v>13.1</c:v>
                </c:pt>
                <c:pt idx="1">
                  <c:v>16.7</c:v>
                </c:pt>
                <c:pt idx="2">
                  <c:v>6.4</c:v>
                </c:pt>
                <c:pt idx="3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F9-4769-A130-59CE6DEA8DCE}"/>
            </c:ext>
          </c:extLst>
        </c:ser>
        <c:ser>
          <c:idx val="4"/>
          <c:order val="4"/>
          <c:tx>
            <c:strRef>
              <c:f>'[исполнение  по годам 2017-2021 2.xls]Лист3'!$D$39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EF9-4769-A130-59CE6DEA8DCE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2.xls]Лист3'!$O$39:$R$39</c:f>
              <c:numCache>
                <c:formatCode>#\ ##0.0</c:formatCode>
                <c:ptCount val="4"/>
                <c:pt idx="0">
                  <c:v>42.1</c:v>
                </c:pt>
                <c:pt idx="1">
                  <c:v>45.6</c:v>
                </c:pt>
                <c:pt idx="2">
                  <c:v>45.6</c:v>
                </c:pt>
                <c:pt idx="3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F9-4769-A130-59CE6DEA8DCE}"/>
            </c:ext>
          </c:extLst>
        </c:ser>
        <c:ser>
          <c:idx val="5"/>
          <c:order val="5"/>
          <c:tx>
            <c:strRef>
              <c:f>'[исполнение  по годам 2017-2021 2.xls]Лист3'!$D$36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'[исполнение  по годам 2017-2021 2.xls]Лист3'!$O$4:$R$4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'[исполнение  по годам 2017-2021 2.xls]Лист3'!$O$36:$R$36</c:f>
              <c:numCache>
                <c:formatCode>#\ ##0.0</c:formatCode>
                <c:ptCount val="4"/>
                <c:pt idx="0">
                  <c:v>117.2</c:v>
                </c:pt>
                <c:pt idx="1">
                  <c:v>130.19999999999999</c:v>
                </c:pt>
                <c:pt idx="2">
                  <c:v>136.6</c:v>
                </c:pt>
                <c:pt idx="3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F9-4769-A130-59CE6DEA8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131743"/>
        <c:axId val="1"/>
      </c:barChart>
      <c:catAx>
        <c:axId val="1141131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141131743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76685662957692"/>
          <c:y val="8.6095611397690563E-2"/>
          <c:w val="0.31396400565289651"/>
          <c:h val="0.56955558309241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92C54-611C-471A-B041-2C1B490E4CE7}" type="doc">
      <dgm:prSet loTypeId="urn:microsoft.com/office/officeart/2005/8/layout/v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30D8077-496D-429D-957D-DE923167173F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21</a:t>
          </a:r>
          <a:endParaRPr lang="ru-RU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7636A58-5374-44E5-8219-5062F7A19357}" type="parTrans" cxnId="{9076D6B4-757C-41C6-97A8-7B47F1DDD229}">
      <dgm:prSet/>
      <dgm:spPr/>
      <dgm:t>
        <a:bodyPr/>
        <a:lstStyle/>
        <a:p>
          <a:endParaRPr lang="ru-RU"/>
        </a:p>
      </dgm:t>
    </dgm:pt>
    <dgm:pt modelId="{1153FBB1-E26B-4EED-A8AD-9D0AA7FDE680}" type="sibTrans" cxnId="{9076D6B4-757C-41C6-97A8-7B47F1DDD229}">
      <dgm:prSet/>
      <dgm:spPr/>
      <dgm:t>
        <a:bodyPr/>
        <a:lstStyle/>
        <a:p>
          <a:endParaRPr lang="ru-RU"/>
        </a:p>
      </dgm:t>
    </dgm:pt>
    <dgm:pt modelId="{CBADACF8-F7DD-4731-BE08-8650FD3ED35E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214E65-B1CF-4B3B-9B28-8F7E905CC94F}" type="parTrans" cxnId="{4D4338D3-5223-4CCF-BC64-02ECA2A3D673}">
      <dgm:prSet/>
      <dgm:spPr/>
      <dgm:t>
        <a:bodyPr/>
        <a:lstStyle/>
        <a:p>
          <a:endParaRPr lang="ru-RU"/>
        </a:p>
      </dgm:t>
    </dgm:pt>
    <dgm:pt modelId="{2DFFC78D-2E41-4BB3-AF60-3DAB4C9BA692}" type="sibTrans" cxnId="{4D4338D3-5223-4CCF-BC64-02ECA2A3D673}">
      <dgm:prSet/>
      <dgm:spPr/>
      <dgm:t>
        <a:bodyPr/>
        <a:lstStyle/>
        <a:p>
          <a:endParaRPr lang="ru-RU"/>
        </a:p>
      </dgm:t>
    </dgm:pt>
    <dgm:pt modelId="{4AB9F86C-993F-452D-B86D-03779AE528A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BAF0A-53DC-485B-A9FB-BD52744DE58B}" type="parTrans" cxnId="{404C02EA-11CB-4326-89D0-2F0EC81657DD}">
      <dgm:prSet/>
      <dgm:spPr/>
      <dgm:t>
        <a:bodyPr/>
        <a:lstStyle/>
        <a:p>
          <a:endParaRPr lang="ru-RU"/>
        </a:p>
      </dgm:t>
    </dgm:pt>
    <dgm:pt modelId="{4535DCAC-C327-4886-A69E-BF72F0900529}" type="sibTrans" cxnId="{404C02EA-11CB-4326-89D0-2F0EC81657DD}">
      <dgm:prSet/>
      <dgm:spPr/>
      <dgm:t>
        <a:bodyPr/>
        <a:lstStyle/>
        <a:p>
          <a:endParaRPr lang="ru-RU"/>
        </a:p>
      </dgm:t>
    </dgm:pt>
    <dgm:pt modelId="{2CE42C72-DD6D-4F76-ADAC-4BE9383ECC49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B51F8-52AD-48BD-9B34-BCFF64024B3F}" type="parTrans" cxnId="{2F419176-B116-45E0-ABC9-5A58695AA0BB}">
      <dgm:prSet/>
      <dgm:spPr/>
      <dgm:t>
        <a:bodyPr/>
        <a:lstStyle/>
        <a:p>
          <a:endParaRPr lang="ru-RU"/>
        </a:p>
      </dgm:t>
    </dgm:pt>
    <dgm:pt modelId="{14F26980-BF7D-4105-AED2-F6472D15AFAA}" type="sibTrans" cxnId="{2F419176-B116-45E0-ABC9-5A58695AA0BB}">
      <dgm:prSet/>
      <dgm:spPr/>
      <dgm:t>
        <a:bodyPr/>
        <a:lstStyle/>
        <a:p>
          <a:endParaRPr lang="ru-RU"/>
        </a:p>
      </dgm:t>
    </dgm:pt>
    <dgm:pt modelId="{2004A867-CCBE-4AFA-B54E-9C30A60E376F}" type="pres">
      <dgm:prSet presAssocID="{AD192C54-611C-471A-B041-2C1B490E4C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B01478-B0FF-4219-966D-F30B6B23A8AD}" type="pres">
      <dgm:prSet presAssocID="{D30D8077-496D-429D-957D-DE923167173F}" presName="linNode" presStyleCnt="0"/>
      <dgm:spPr/>
    </dgm:pt>
    <dgm:pt modelId="{FBB12DAA-DF59-4062-ADDC-E7355B18D959}" type="pres">
      <dgm:prSet presAssocID="{D30D8077-496D-429D-957D-DE923167173F}" presName="parentShp" presStyleLbl="node1" presStyleIdx="0" presStyleCnt="4" custLinFactNeighborX="-26515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8A202-1ABD-4472-AF6C-D906183651EB}" type="pres">
      <dgm:prSet presAssocID="{D30D8077-496D-429D-957D-DE923167173F}" presName="childShp" presStyleLbl="bgAccFollowNode1" presStyleIdx="0" presStyleCnt="4" custScaleX="46970" custLinFactNeighborX="-43182" custLinFactNeighborY="-126">
        <dgm:presLayoutVars>
          <dgm:bulletEnabled val="1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7131F966-1129-45D0-8F35-DDE79230D461}" type="pres">
      <dgm:prSet presAssocID="{1153FBB1-E26B-4EED-A8AD-9D0AA7FDE680}" presName="spacing" presStyleCnt="0"/>
      <dgm:spPr/>
    </dgm:pt>
    <dgm:pt modelId="{08AABF35-19AD-40E6-B7E5-94030F58F3DC}" type="pres">
      <dgm:prSet presAssocID="{2CE42C72-DD6D-4F76-ADAC-4BE9383ECC49}" presName="linNode" presStyleCnt="0"/>
      <dgm:spPr/>
    </dgm:pt>
    <dgm:pt modelId="{310EF1AA-8E77-45CA-9E2F-E6DB088D96F9}" type="pres">
      <dgm:prSet presAssocID="{2CE42C72-DD6D-4F76-ADAC-4BE9383ECC4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F1CA0-CCB8-4D58-8665-0CA43BBF6263}" type="pres">
      <dgm:prSet presAssocID="{2CE42C72-DD6D-4F76-ADAC-4BE9383ECC49}" presName="childShp" presStyleLbl="bgAccFollowNode1" presStyleIdx="1" presStyleCnt="4" custLinFactNeighborX="-77273" custLinFactNeighborY="-2563">
        <dgm:presLayoutVars>
          <dgm:bulletEnabled val="1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FA38E2C0-34C8-464D-AF28-F8C1E876699E}" type="pres">
      <dgm:prSet presAssocID="{14F26980-BF7D-4105-AED2-F6472D15AFAA}" presName="spacing" presStyleCnt="0"/>
      <dgm:spPr/>
    </dgm:pt>
    <dgm:pt modelId="{C123892D-CBAC-43FA-9EE7-54FB9BA3BDE5}" type="pres">
      <dgm:prSet presAssocID="{4AB9F86C-993F-452D-B86D-03779AE528AC}" presName="linNode" presStyleCnt="0"/>
      <dgm:spPr/>
    </dgm:pt>
    <dgm:pt modelId="{1C8C7B0C-E0EE-461A-A061-DCA0FED80A20}" type="pres">
      <dgm:prSet presAssocID="{4AB9F86C-993F-452D-B86D-03779AE528AC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53A42-D32E-4477-8274-F97ED6A8B3D8}" type="pres">
      <dgm:prSet presAssocID="{4AB9F86C-993F-452D-B86D-03779AE528AC}" presName="childShp" presStyleLbl="bgAccFollowNode1" presStyleIdx="2" presStyleCnt="4" custLinFactNeighborX="-77273" custLinFactNeighborY="1723">
        <dgm:presLayoutVars>
          <dgm:bulletEnabled val="1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79D2A81B-1247-48DF-A504-491012EB2803}" type="pres">
      <dgm:prSet presAssocID="{4535DCAC-C327-4886-A69E-BF72F0900529}" presName="spacing" presStyleCnt="0"/>
      <dgm:spPr/>
    </dgm:pt>
    <dgm:pt modelId="{12D0989E-99F4-4E82-9A29-FA2738BABA1A}" type="pres">
      <dgm:prSet presAssocID="{CBADACF8-F7DD-4731-BE08-8650FD3ED35E}" presName="linNode" presStyleCnt="0"/>
      <dgm:spPr/>
    </dgm:pt>
    <dgm:pt modelId="{52B5D67F-3F73-4653-AC2A-B31F5E26A2DA}" type="pres">
      <dgm:prSet presAssocID="{CBADACF8-F7DD-4731-BE08-8650FD3ED35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A91C5-203A-44EB-94CE-ED757A471036}" type="pres">
      <dgm:prSet presAssocID="{CBADACF8-F7DD-4731-BE08-8650FD3ED35E}" presName="childShp" presStyleLbl="bgAccFollowNode1" presStyleIdx="3" presStyleCnt="4" custLinFactNeighborX="-77273" custLinFactNeighborY="-714">
        <dgm:presLayoutVars>
          <dgm:bulletEnabled val="1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</dgm:ptLst>
  <dgm:cxnLst>
    <dgm:cxn modelId="{4D4338D3-5223-4CCF-BC64-02ECA2A3D673}" srcId="{AD192C54-611C-471A-B041-2C1B490E4CE7}" destId="{CBADACF8-F7DD-4731-BE08-8650FD3ED35E}" srcOrd="3" destOrd="0" parTransId="{17214E65-B1CF-4B3B-9B28-8F7E905CC94F}" sibTransId="{2DFFC78D-2E41-4BB3-AF60-3DAB4C9BA692}"/>
    <dgm:cxn modelId="{51EF2CDC-9349-4AEA-8928-BD086E9752CE}" type="presOf" srcId="{AD192C54-611C-471A-B041-2C1B490E4CE7}" destId="{2004A867-CCBE-4AFA-B54E-9C30A60E376F}" srcOrd="0" destOrd="0" presId="urn:microsoft.com/office/officeart/2005/8/layout/vList6"/>
    <dgm:cxn modelId="{2F419176-B116-45E0-ABC9-5A58695AA0BB}" srcId="{AD192C54-611C-471A-B041-2C1B490E4CE7}" destId="{2CE42C72-DD6D-4F76-ADAC-4BE9383ECC49}" srcOrd="1" destOrd="0" parTransId="{D6DB51F8-52AD-48BD-9B34-BCFF64024B3F}" sibTransId="{14F26980-BF7D-4105-AED2-F6472D15AFAA}"/>
    <dgm:cxn modelId="{9076D6B4-757C-41C6-97A8-7B47F1DDD229}" srcId="{AD192C54-611C-471A-B041-2C1B490E4CE7}" destId="{D30D8077-496D-429D-957D-DE923167173F}" srcOrd="0" destOrd="0" parTransId="{97636A58-5374-44E5-8219-5062F7A19357}" sibTransId="{1153FBB1-E26B-4EED-A8AD-9D0AA7FDE680}"/>
    <dgm:cxn modelId="{404C02EA-11CB-4326-89D0-2F0EC81657DD}" srcId="{AD192C54-611C-471A-B041-2C1B490E4CE7}" destId="{4AB9F86C-993F-452D-B86D-03779AE528AC}" srcOrd="2" destOrd="0" parTransId="{C0FBAF0A-53DC-485B-A9FB-BD52744DE58B}" sibTransId="{4535DCAC-C327-4886-A69E-BF72F0900529}"/>
    <dgm:cxn modelId="{AE005C3E-1D5D-4CA5-AB2E-2CE1BF3693C9}" type="presOf" srcId="{D30D8077-496D-429D-957D-DE923167173F}" destId="{FBB12DAA-DF59-4062-ADDC-E7355B18D959}" srcOrd="0" destOrd="0" presId="urn:microsoft.com/office/officeart/2005/8/layout/vList6"/>
    <dgm:cxn modelId="{01E1F514-B2E9-42D6-9C8F-97162241EC29}" type="presOf" srcId="{2CE42C72-DD6D-4F76-ADAC-4BE9383ECC49}" destId="{310EF1AA-8E77-45CA-9E2F-E6DB088D96F9}" srcOrd="0" destOrd="0" presId="urn:microsoft.com/office/officeart/2005/8/layout/vList6"/>
    <dgm:cxn modelId="{225902AD-799D-404F-82FF-463C6DF8E810}" type="presOf" srcId="{CBADACF8-F7DD-4731-BE08-8650FD3ED35E}" destId="{52B5D67F-3F73-4653-AC2A-B31F5E26A2DA}" srcOrd="0" destOrd="0" presId="urn:microsoft.com/office/officeart/2005/8/layout/vList6"/>
    <dgm:cxn modelId="{70BBF6FC-9CA1-4664-B9CA-33C4001BE3A9}" type="presOf" srcId="{4AB9F86C-993F-452D-B86D-03779AE528AC}" destId="{1C8C7B0C-E0EE-461A-A061-DCA0FED80A20}" srcOrd="0" destOrd="0" presId="urn:microsoft.com/office/officeart/2005/8/layout/vList6"/>
    <dgm:cxn modelId="{DC13FFD8-6CA8-4575-AF82-9566035DB8EC}" type="presParOf" srcId="{2004A867-CCBE-4AFA-B54E-9C30A60E376F}" destId="{84B01478-B0FF-4219-966D-F30B6B23A8AD}" srcOrd="0" destOrd="0" presId="urn:microsoft.com/office/officeart/2005/8/layout/vList6"/>
    <dgm:cxn modelId="{17C7E37F-0C19-445D-AF5A-5D1BC40BDE8E}" type="presParOf" srcId="{84B01478-B0FF-4219-966D-F30B6B23A8AD}" destId="{FBB12DAA-DF59-4062-ADDC-E7355B18D959}" srcOrd="0" destOrd="0" presId="urn:microsoft.com/office/officeart/2005/8/layout/vList6"/>
    <dgm:cxn modelId="{A7D9E37A-BD43-4888-8EE4-3380A8B77E63}" type="presParOf" srcId="{84B01478-B0FF-4219-966D-F30B6B23A8AD}" destId="{1438A202-1ABD-4472-AF6C-D906183651EB}" srcOrd="1" destOrd="0" presId="urn:microsoft.com/office/officeart/2005/8/layout/vList6"/>
    <dgm:cxn modelId="{47DAC24F-BA07-438B-9D58-B4069A4D1425}" type="presParOf" srcId="{2004A867-CCBE-4AFA-B54E-9C30A60E376F}" destId="{7131F966-1129-45D0-8F35-DDE79230D461}" srcOrd="1" destOrd="0" presId="urn:microsoft.com/office/officeart/2005/8/layout/vList6"/>
    <dgm:cxn modelId="{C2304500-B5CB-4B4C-93DA-6C470E76D644}" type="presParOf" srcId="{2004A867-CCBE-4AFA-B54E-9C30A60E376F}" destId="{08AABF35-19AD-40E6-B7E5-94030F58F3DC}" srcOrd="2" destOrd="0" presId="urn:microsoft.com/office/officeart/2005/8/layout/vList6"/>
    <dgm:cxn modelId="{2FDAC109-BE5E-4A86-A198-9D3FDBAFBE21}" type="presParOf" srcId="{08AABF35-19AD-40E6-B7E5-94030F58F3DC}" destId="{310EF1AA-8E77-45CA-9E2F-E6DB088D96F9}" srcOrd="0" destOrd="0" presId="urn:microsoft.com/office/officeart/2005/8/layout/vList6"/>
    <dgm:cxn modelId="{2F676FB2-FBB0-4465-A4C0-1174858CFBA9}" type="presParOf" srcId="{08AABF35-19AD-40E6-B7E5-94030F58F3DC}" destId="{640F1CA0-CCB8-4D58-8665-0CA43BBF6263}" srcOrd="1" destOrd="0" presId="urn:microsoft.com/office/officeart/2005/8/layout/vList6"/>
    <dgm:cxn modelId="{02B58A4C-6A95-481C-B90A-0447582C3BCC}" type="presParOf" srcId="{2004A867-CCBE-4AFA-B54E-9C30A60E376F}" destId="{FA38E2C0-34C8-464D-AF28-F8C1E876699E}" srcOrd="3" destOrd="0" presId="urn:microsoft.com/office/officeart/2005/8/layout/vList6"/>
    <dgm:cxn modelId="{B446A466-BDDD-4DD4-A217-61B08C701CAF}" type="presParOf" srcId="{2004A867-CCBE-4AFA-B54E-9C30A60E376F}" destId="{C123892D-CBAC-43FA-9EE7-54FB9BA3BDE5}" srcOrd="4" destOrd="0" presId="urn:microsoft.com/office/officeart/2005/8/layout/vList6"/>
    <dgm:cxn modelId="{7AA695EF-A1ED-4CFA-9D57-6948814F7B31}" type="presParOf" srcId="{C123892D-CBAC-43FA-9EE7-54FB9BA3BDE5}" destId="{1C8C7B0C-E0EE-461A-A061-DCA0FED80A20}" srcOrd="0" destOrd="0" presId="urn:microsoft.com/office/officeart/2005/8/layout/vList6"/>
    <dgm:cxn modelId="{67C428E3-0E05-4373-9E46-E2F112B201D1}" type="presParOf" srcId="{C123892D-CBAC-43FA-9EE7-54FB9BA3BDE5}" destId="{6D553A42-D32E-4477-8274-F97ED6A8B3D8}" srcOrd="1" destOrd="0" presId="urn:microsoft.com/office/officeart/2005/8/layout/vList6"/>
    <dgm:cxn modelId="{8A8FC456-77BD-49C6-AFED-147EEFCBC471}" type="presParOf" srcId="{2004A867-CCBE-4AFA-B54E-9C30A60E376F}" destId="{79D2A81B-1247-48DF-A504-491012EB2803}" srcOrd="5" destOrd="0" presId="urn:microsoft.com/office/officeart/2005/8/layout/vList6"/>
    <dgm:cxn modelId="{389A3F7B-A14D-4E37-8FB0-E82255E12DAC}" type="presParOf" srcId="{2004A867-CCBE-4AFA-B54E-9C30A60E376F}" destId="{12D0989E-99F4-4E82-9A29-FA2738BABA1A}" srcOrd="6" destOrd="0" presId="urn:microsoft.com/office/officeart/2005/8/layout/vList6"/>
    <dgm:cxn modelId="{32DFF09B-45C5-4D6D-B59F-82A2C28FE8A3}" type="presParOf" srcId="{12D0989E-99F4-4E82-9A29-FA2738BABA1A}" destId="{52B5D67F-3F73-4653-AC2A-B31F5E26A2DA}" srcOrd="0" destOrd="0" presId="urn:microsoft.com/office/officeart/2005/8/layout/vList6"/>
    <dgm:cxn modelId="{2502F33A-14EF-46F0-B484-7BFB86DA1F32}" type="presParOf" srcId="{12D0989E-99F4-4E82-9A29-FA2738BABA1A}" destId="{8D8A91C5-203A-44EB-94CE-ED757A4710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C6728-B431-41E2-9FFA-94DEA048FC30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753FFA06-6976-4624-9A60-70ED9A95EF98}">
      <dgm:prSet phldrT="[Текст]" custT="1"/>
      <dgm:spPr>
        <a:solidFill>
          <a:srgbClr val="70AC2E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2 118,3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9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9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94,5%)</a:t>
          </a:r>
          <a:endParaRPr lang="ru-RU" sz="19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31C45C-8C20-473A-9D15-7D923BB7EDB4}" type="parTrans" cxnId="{BD826E69-3AB4-4919-89FE-DF2C05616D69}">
      <dgm:prSet/>
      <dgm:spPr/>
      <dgm:t>
        <a:bodyPr/>
        <a:lstStyle/>
        <a:p>
          <a:endParaRPr lang="ru-RU"/>
        </a:p>
      </dgm:t>
    </dgm:pt>
    <dgm:pt modelId="{CFBD63B3-0B94-439B-86AC-F0F708D31A1E}" type="sibTrans" cxnId="{BD826E69-3AB4-4919-89FE-DF2C05616D69}">
      <dgm:prSet/>
      <dgm:spPr>
        <a:solidFill>
          <a:srgbClr val="7E2F1C"/>
        </a:solidFill>
      </dgm:spPr>
      <dgm:t>
        <a:bodyPr/>
        <a:lstStyle/>
        <a:p>
          <a:endParaRPr lang="ru-RU"/>
        </a:p>
      </dgm:t>
    </dgm:pt>
    <dgm:pt modelId="{3F921147-8D3D-41D5-9696-EAC6643D7135}">
      <dgm:prSet phldrT="[Текст]" custT="1"/>
      <dgm:spPr>
        <a:solidFill>
          <a:srgbClr val="4FC5A8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122,6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5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(5,5%)</a:t>
          </a:r>
          <a:endParaRPr lang="ru-RU" sz="15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9174D0-0D26-42E7-A0FB-090783C6660C}" type="parTrans" cxnId="{7F02FF8A-7762-4F4F-941C-955684381B35}">
      <dgm:prSet/>
      <dgm:spPr/>
      <dgm:t>
        <a:bodyPr/>
        <a:lstStyle/>
        <a:p>
          <a:endParaRPr lang="ru-RU"/>
        </a:p>
      </dgm:t>
    </dgm:pt>
    <dgm:pt modelId="{2D75CBE3-2ED0-410E-B40B-45EE041FA786}" type="sibTrans" cxnId="{7F02FF8A-7762-4F4F-941C-955684381B35}">
      <dgm:prSet/>
      <dgm:spPr>
        <a:solidFill>
          <a:schemeClr val="accent5">
            <a:lumMod val="50000"/>
          </a:schemeClr>
        </a:solidFill>
        <a:scene3d>
          <a:camera prst="orthographicFront"/>
          <a:lightRig rig="flat" dir="t"/>
        </a:scene3d>
        <a:sp3d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7C9A780B-E07A-4B85-B8A6-5DEEAA727ADF}">
      <dgm:prSet phldrT="[Текст]" custT="1"/>
      <dgm:spPr>
        <a:solidFill>
          <a:srgbClr val="E3825B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2 240,9</a:t>
          </a:r>
          <a:endParaRPr lang="ru-RU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48A08-A14F-4261-B364-8CCBCA403A81}" type="parTrans" cxnId="{57C4A070-A952-4EE5-BC27-B5B3C41ED1F3}">
      <dgm:prSet/>
      <dgm:spPr/>
      <dgm:t>
        <a:bodyPr/>
        <a:lstStyle/>
        <a:p>
          <a:endParaRPr lang="ru-RU"/>
        </a:p>
      </dgm:t>
    </dgm:pt>
    <dgm:pt modelId="{5D1D7C98-BD08-44B8-B6B5-E680EA228179}" type="sibTrans" cxnId="{57C4A070-A952-4EE5-BC27-B5B3C41ED1F3}">
      <dgm:prSet/>
      <dgm:spPr/>
      <dgm:t>
        <a:bodyPr/>
        <a:lstStyle/>
        <a:p>
          <a:endParaRPr lang="ru-RU"/>
        </a:p>
      </dgm:t>
    </dgm:pt>
    <dgm:pt modelId="{93418883-4982-48A2-A004-071B9061C858}" type="pres">
      <dgm:prSet presAssocID="{EFCC6728-B431-41E2-9FFA-94DEA048FC30}" presName="Name0" presStyleCnt="0">
        <dgm:presLayoutVars>
          <dgm:dir/>
          <dgm:resizeHandles val="exact"/>
        </dgm:presLayoutVars>
      </dgm:prSet>
      <dgm:spPr/>
    </dgm:pt>
    <dgm:pt modelId="{FFF527A2-FBEE-4DCD-AD3C-ED973A375C0A}" type="pres">
      <dgm:prSet presAssocID="{EFCC6728-B431-41E2-9FFA-94DEA048FC30}" presName="vNodes" presStyleCnt="0"/>
      <dgm:spPr/>
    </dgm:pt>
    <dgm:pt modelId="{688C42D1-AE21-41AE-8763-95C5877A0BAE}" type="pres">
      <dgm:prSet presAssocID="{753FFA06-6976-4624-9A60-70ED9A95EF98}" presName="node" presStyleLbl="node1" presStyleIdx="0" presStyleCnt="3" custScaleX="165936" custScaleY="15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543BA-A326-46D6-A222-1B48A09023AA}" type="pres">
      <dgm:prSet presAssocID="{CFBD63B3-0B94-439B-86AC-F0F708D31A1E}" presName="spacerT" presStyleCnt="0"/>
      <dgm:spPr/>
    </dgm:pt>
    <dgm:pt modelId="{41CE9126-9CDE-4E0A-8599-2FD0597D9CF1}" type="pres">
      <dgm:prSet presAssocID="{CFBD63B3-0B94-439B-86AC-F0F708D31A1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3777F0-4CC5-4E31-A763-44BDCC1A1D67}" type="pres">
      <dgm:prSet presAssocID="{CFBD63B3-0B94-439B-86AC-F0F708D31A1E}" presName="spacerB" presStyleCnt="0"/>
      <dgm:spPr/>
    </dgm:pt>
    <dgm:pt modelId="{28F522B5-DD40-4A25-8D2A-1B668A48D8B7}" type="pres">
      <dgm:prSet presAssocID="{3F921147-8D3D-41D5-9696-EAC6643D7135}" presName="node" presStyleLbl="node1" presStyleIdx="1" presStyleCnt="3" custScaleX="130631" custScaleY="13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2944-543B-4CB3-945C-D9AE19C189F4}" type="pres">
      <dgm:prSet presAssocID="{EFCC6728-B431-41E2-9FFA-94DEA048FC30}" presName="sibTransLast" presStyleLbl="sibTrans2D1" presStyleIdx="1" presStyleCnt="2" custLinFactNeighborX="-26086" custLinFactNeighborY="556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28CE3D1-9536-4914-8ED3-204807ADA91B}" type="pres">
      <dgm:prSet presAssocID="{EFCC6728-B431-41E2-9FFA-94DEA048FC3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C51956-7703-454A-9264-81FF97CF6023}" type="pres">
      <dgm:prSet presAssocID="{EFCC6728-B431-41E2-9FFA-94DEA048FC30}" presName="lastNode" presStyleLbl="node1" presStyleIdx="2" presStyleCnt="3" custScaleX="115623" custScaleY="113207" custLinFactNeighborX="-3490" custLinFactNeighborY="1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9ED78-9188-43C4-B333-3DBB212D4D17}" type="presOf" srcId="{7C9A780B-E07A-4B85-B8A6-5DEEAA727ADF}" destId="{74C51956-7703-454A-9264-81FF97CF6023}" srcOrd="0" destOrd="0" presId="urn:microsoft.com/office/officeart/2005/8/layout/equation2"/>
    <dgm:cxn modelId="{BD826E69-3AB4-4919-89FE-DF2C05616D69}" srcId="{EFCC6728-B431-41E2-9FFA-94DEA048FC30}" destId="{753FFA06-6976-4624-9A60-70ED9A95EF98}" srcOrd="0" destOrd="0" parTransId="{9A31C45C-8C20-473A-9D15-7D923BB7EDB4}" sibTransId="{CFBD63B3-0B94-439B-86AC-F0F708D31A1E}"/>
    <dgm:cxn modelId="{7F02FF8A-7762-4F4F-941C-955684381B35}" srcId="{EFCC6728-B431-41E2-9FFA-94DEA048FC30}" destId="{3F921147-8D3D-41D5-9696-EAC6643D7135}" srcOrd="1" destOrd="0" parTransId="{B89174D0-0D26-42E7-A0FB-090783C6660C}" sibTransId="{2D75CBE3-2ED0-410E-B40B-45EE041FA786}"/>
    <dgm:cxn modelId="{3EB33A03-3135-406A-9B6A-9C771A674295}" type="presOf" srcId="{EFCC6728-B431-41E2-9FFA-94DEA048FC30}" destId="{93418883-4982-48A2-A004-071B9061C858}" srcOrd="0" destOrd="0" presId="urn:microsoft.com/office/officeart/2005/8/layout/equation2"/>
    <dgm:cxn modelId="{2AF063BA-E7E5-477B-86A6-6002F0012DF0}" type="presOf" srcId="{2D75CBE3-2ED0-410E-B40B-45EE041FA786}" destId="{AAF32944-543B-4CB3-945C-D9AE19C189F4}" srcOrd="0" destOrd="0" presId="urn:microsoft.com/office/officeart/2005/8/layout/equation2"/>
    <dgm:cxn modelId="{57C4A070-A952-4EE5-BC27-B5B3C41ED1F3}" srcId="{EFCC6728-B431-41E2-9FFA-94DEA048FC30}" destId="{7C9A780B-E07A-4B85-B8A6-5DEEAA727ADF}" srcOrd="2" destOrd="0" parTransId="{EC548A08-A14F-4261-B364-8CCBCA403A81}" sibTransId="{5D1D7C98-BD08-44B8-B6B5-E680EA228179}"/>
    <dgm:cxn modelId="{3EB64CC2-68C8-4C81-92BD-66923EDBCF83}" type="presOf" srcId="{2D75CBE3-2ED0-410E-B40B-45EE041FA786}" destId="{A28CE3D1-9536-4914-8ED3-204807ADA91B}" srcOrd="1" destOrd="0" presId="urn:microsoft.com/office/officeart/2005/8/layout/equation2"/>
    <dgm:cxn modelId="{715B9D65-7C87-4FE6-832E-54F054F5B1C4}" type="presOf" srcId="{3F921147-8D3D-41D5-9696-EAC6643D7135}" destId="{28F522B5-DD40-4A25-8D2A-1B668A48D8B7}" srcOrd="0" destOrd="0" presId="urn:microsoft.com/office/officeart/2005/8/layout/equation2"/>
    <dgm:cxn modelId="{6AF8DD01-42CD-44BD-A243-1320FCC65AC9}" type="presOf" srcId="{753FFA06-6976-4624-9A60-70ED9A95EF98}" destId="{688C42D1-AE21-41AE-8763-95C5877A0BAE}" srcOrd="0" destOrd="0" presId="urn:microsoft.com/office/officeart/2005/8/layout/equation2"/>
    <dgm:cxn modelId="{CC937C8B-AB1A-4049-A5A0-A534278E924F}" type="presOf" srcId="{CFBD63B3-0B94-439B-86AC-F0F708D31A1E}" destId="{41CE9126-9CDE-4E0A-8599-2FD0597D9CF1}" srcOrd="0" destOrd="0" presId="urn:microsoft.com/office/officeart/2005/8/layout/equation2"/>
    <dgm:cxn modelId="{4E7BFA6C-0D4B-4643-B567-3AD02744DF6B}" type="presParOf" srcId="{93418883-4982-48A2-A004-071B9061C858}" destId="{FFF527A2-FBEE-4DCD-AD3C-ED973A375C0A}" srcOrd="0" destOrd="0" presId="urn:microsoft.com/office/officeart/2005/8/layout/equation2"/>
    <dgm:cxn modelId="{13D405B5-797A-494E-B23A-CACF52288A26}" type="presParOf" srcId="{FFF527A2-FBEE-4DCD-AD3C-ED973A375C0A}" destId="{688C42D1-AE21-41AE-8763-95C5877A0BAE}" srcOrd="0" destOrd="0" presId="urn:microsoft.com/office/officeart/2005/8/layout/equation2"/>
    <dgm:cxn modelId="{601D51BD-1199-428C-8039-F90C269E47AA}" type="presParOf" srcId="{FFF527A2-FBEE-4DCD-AD3C-ED973A375C0A}" destId="{F2A543BA-A326-46D6-A222-1B48A09023AA}" srcOrd="1" destOrd="0" presId="urn:microsoft.com/office/officeart/2005/8/layout/equation2"/>
    <dgm:cxn modelId="{E0D7E91E-058C-4297-B594-D699109A7552}" type="presParOf" srcId="{FFF527A2-FBEE-4DCD-AD3C-ED973A375C0A}" destId="{41CE9126-9CDE-4E0A-8599-2FD0597D9CF1}" srcOrd="2" destOrd="0" presId="urn:microsoft.com/office/officeart/2005/8/layout/equation2"/>
    <dgm:cxn modelId="{0EEE997F-5C27-43A3-AE30-4C8EA558FBD9}" type="presParOf" srcId="{FFF527A2-FBEE-4DCD-AD3C-ED973A375C0A}" destId="{063777F0-4CC5-4E31-A763-44BDCC1A1D67}" srcOrd="3" destOrd="0" presId="urn:microsoft.com/office/officeart/2005/8/layout/equation2"/>
    <dgm:cxn modelId="{50132ED7-538F-4032-A881-DF117AD210F9}" type="presParOf" srcId="{FFF527A2-FBEE-4DCD-AD3C-ED973A375C0A}" destId="{28F522B5-DD40-4A25-8D2A-1B668A48D8B7}" srcOrd="4" destOrd="0" presId="urn:microsoft.com/office/officeart/2005/8/layout/equation2"/>
    <dgm:cxn modelId="{742C3AEB-F60C-4F1E-863F-BCA9629145BD}" type="presParOf" srcId="{93418883-4982-48A2-A004-071B9061C858}" destId="{AAF32944-543B-4CB3-945C-D9AE19C189F4}" srcOrd="1" destOrd="0" presId="urn:microsoft.com/office/officeart/2005/8/layout/equation2"/>
    <dgm:cxn modelId="{8479F0A3-ECED-4B44-AEA3-41C5A0609117}" type="presParOf" srcId="{AAF32944-543B-4CB3-945C-D9AE19C189F4}" destId="{A28CE3D1-9536-4914-8ED3-204807ADA91B}" srcOrd="0" destOrd="0" presId="urn:microsoft.com/office/officeart/2005/8/layout/equation2"/>
    <dgm:cxn modelId="{6A514B54-F888-4369-8100-E3CB52CD5C5C}" type="presParOf" srcId="{93418883-4982-48A2-A004-071B9061C858}" destId="{74C51956-7703-454A-9264-81FF97CF602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C6728-B431-41E2-9FFA-94DEA048FC30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753FFA06-6976-4624-9A60-70ED9A95EF98}">
      <dgm:prSet phldrT="[Текст]" custT="1"/>
      <dgm:spPr>
        <a:solidFill>
          <a:srgbClr val="70AC2E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994,7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9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9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94,4%)</a:t>
          </a:r>
          <a:endParaRPr lang="ru-RU" sz="19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31C45C-8C20-473A-9D15-7D923BB7EDB4}" type="parTrans" cxnId="{BD826E69-3AB4-4919-89FE-DF2C05616D69}">
      <dgm:prSet/>
      <dgm:spPr/>
      <dgm:t>
        <a:bodyPr/>
        <a:lstStyle/>
        <a:p>
          <a:endParaRPr lang="ru-RU"/>
        </a:p>
      </dgm:t>
    </dgm:pt>
    <dgm:pt modelId="{CFBD63B3-0B94-439B-86AC-F0F708D31A1E}" type="sibTrans" cxnId="{BD826E69-3AB4-4919-89FE-DF2C05616D69}">
      <dgm:prSet/>
      <dgm:spPr>
        <a:solidFill>
          <a:srgbClr val="7E2F1C"/>
        </a:solidFill>
      </dgm:spPr>
      <dgm:t>
        <a:bodyPr/>
        <a:lstStyle/>
        <a:p>
          <a:endParaRPr lang="ru-RU"/>
        </a:p>
      </dgm:t>
    </dgm:pt>
    <dgm:pt modelId="{3F921147-8D3D-41D5-9696-EAC6643D7135}">
      <dgm:prSet phldrT="[Текст]" custT="1"/>
      <dgm:spPr>
        <a:solidFill>
          <a:srgbClr val="4FC5A8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119,1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5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(5,6%)</a:t>
          </a:r>
          <a:endParaRPr lang="ru-RU" sz="15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9174D0-0D26-42E7-A0FB-090783C6660C}" type="parTrans" cxnId="{7F02FF8A-7762-4F4F-941C-955684381B35}">
      <dgm:prSet/>
      <dgm:spPr/>
      <dgm:t>
        <a:bodyPr/>
        <a:lstStyle/>
        <a:p>
          <a:endParaRPr lang="ru-RU"/>
        </a:p>
      </dgm:t>
    </dgm:pt>
    <dgm:pt modelId="{2D75CBE3-2ED0-410E-B40B-45EE041FA786}" type="sibTrans" cxnId="{7F02FF8A-7762-4F4F-941C-955684381B3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C9A780B-E07A-4B85-B8A6-5DEEAA727ADF}">
      <dgm:prSet phldrT="[Текст]" custT="1"/>
      <dgm:spPr>
        <a:solidFill>
          <a:srgbClr val="E3825B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2 113,8</a:t>
          </a:r>
          <a:endParaRPr lang="ru-RU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48A08-A14F-4261-B364-8CCBCA403A81}" type="parTrans" cxnId="{57C4A070-A952-4EE5-BC27-B5B3C41ED1F3}">
      <dgm:prSet/>
      <dgm:spPr/>
      <dgm:t>
        <a:bodyPr/>
        <a:lstStyle/>
        <a:p>
          <a:endParaRPr lang="ru-RU"/>
        </a:p>
      </dgm:t>
    </dgm:pt>
    <dgm:pt modelId="{5D1D7C98-BD08-44B8-B6B5-E680EA228179}" type="sibTrans" cxnId="{57C4A070-A952-4EE5-BC27-B5B3C41ED1F3}">
      <dgm:prSet/>
      <dgm:spPr/>
      <dgm:t>
        <a:bodyPr/>
        <a:lstStyle/>
        <a:p>
          <a:endParaRPr lang="ru-RU"/>
        </a:p>
      </dgm:t>
    </dgm:pt>
    <dgm:pt modelId="{93418883-4982-48A2-A004-071B9061C858}" type="pres">
      <dgm:prSet presAssocID="{EFCC6728-B431-41E2-9FFA-94DEA048FC30}" presName="Name0" presStyleCnt="0">
        <dgm:presLayoutVars>
          <dgm:dir/>
          <dgm:resizeHandles val="exact"/>
        </dgm:presLayoutVars>
      </dgm:prSet>
      <dgm:spPr/>
    </dgm:pt>
    <dgm:pt modelId="{FFF527A2-FBEE-4DCD-AD3C-ED973A375C0A}" type="pres">
      <dgm:prSet presAssocID="{EFCC6728-B431-41E2-9FFA-94DEA048FC30}" presName="vNodes" presStyleCnt="0"/>
      <dgm:spPr/>
    </dgm:pt>
    <dgm:pt modelId="{688C42D1-AE21-41AE-8763-95C5877A0BAE}" type="pres">
      <dgm:prSet presAssocID="{753FFA06-6976-4624-9A60-70ED9A95EF98}" presName="node" presStyleLbl="node1" presStyleIdx="0" presStyleCnt="3" custScaleX="187294" custScaleY="17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543BA-A326-46D6-A222-1B48A09023AA}" type="pres">
      <dgm:prSet presAssocID="{CFBD63B3-0B94-439B-86AC-F0F708D31A1E}" presName="spacerT" presStyleCnt="0"/>
      <dgm:spPr/>
    </dgm:pt>
    <dgm:pt modelId="{41CE9126-9CDE-4E0A-8599-2FD0597D9CF1}" type="pres">
      <dgm:prSet presAssocID="{CFBD63B3-0B94-439B-86AC-F0F708D31A1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3777F0-4CC5-4E31-A763-44BDCC1A1D67}" type="pres">
      <dgm:prSet presAssocID="{CFBD63B3-0B94-439B-86AC-F0F708D31A1E}" presName="spacerB" presStyleCnt="0"/>
      <dgm:spPr/>
    </dgm:pt>
    <dgm:pt modelId="{28F522B5-DD40-4A25-8D2A-1B668A48D8B7}" type="pres">
      <dgm:prSet presAssocID="{3F921147-8D3D-41D5-9696-EAC6643D7135}" presName="node" presStyleLbl="node1" presStyleIdx="1" presStyleCnt="3" custScaleX="158438" custScaleY="15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2944-543B-4CB3-945C-D9AE19C189F4}" type="pres">
      <dgm:prSet presAssocID="{EFCC6728-B431-41E2-9FFA-94DEA048FC30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A28CE3D1-9536-4914-8ED3-204807ADA91B}" type="pres">
      <dgm:prSet presAssocID="{EFCC6728-B431-41E2-9FFA-94DEA048FC3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C51956-7703-454A-9264-81FF97CF6023}" type="pres">
      <dgm:prSet presAssocID="{EFCC6728-B431-41E2-9FFA-94DEA048FC30}" presName="lastNode" presStyleLbl="node1" presStyleIdx="2" presStyleCnt="3" custScaleX="137900" custScaleY="133651" custLinFactNeighborY="14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26E69-3AB4-4919-89FE-DF2C05616D69}" srcId="{EFCC6728-B431-41E2-9FFA-94DEA048FC30}" destId="{753FFA06-6976-4624-9A60-70ED9A95EF98}" srcOrd="0" destOrd="0" parTransId="{9A31C45C-8C20-473A-9D15-7D923BB7EDB4}" sibTransId="{CFBD63B3-0B94-439B-86AC-F0F708D31A1E}"/>
    <dgm:cxn modelId="{5FCC3DEE-9C58-4853-9339-08E9896915E4}" type="presOf" srcId="{7C9A780B-E07A-4B85-B8A6-5DEEAA727ADF}" destId="{74C51956-7703-454A-9264-81FF97CF6023}" srcOrd="0" destOrd="0" presId="urn:microsoft.com/office/officeart/2005/8/layout/equation2"/>
    <dgm:cxn modelId="{3967A9CE-B225-43AC-87D8-5564C0DCEDEB}" type="presOf" srcId="{3F921147-8D3D-41D5-9696-EAC6643D7135}" destId="{28F522B5-DD40-4A25-8D2A-1B668A48D8B7}" srcOrd="0" destOrd="0" presId="urn:microsoft.com/office/officeart/2005/8/layout/equation2"/>
    <dgm:cxn modelId="{7F02FF8A-7762-4F4F-941C-955684381B35}" srcId="{EFCC6728-B431-41E2-9FFA-94DEA048FC30}" destId="{3F921147-8D3D-41D5-9696-EAC6643D7135}" srcOrd="1" destOrd="0" parTransId="{B89174D0-0D26-42E7-A0FB-090783C6660C}" sibTransId="{2D75CBE3-2ED0-410E-B40B-45EE041FA786}"/>
    <dgm:cxn modelId="{2950C82B-7E3C-4B6C-8205-54DB9A7724B9}" type="presOf" srcId="{EFCC6728-B431-41E2-9FFA-94DEA048FC30}" destId="{93418883-4982-48A2-A004-071B9061C858}" srcOrd="0" destOrd="0" presId="urn:microsoft.com/office/officeart/2005/8/layout/equation2"/>
    <dgm:cxn modelId="{57C4A070-A952-4EE5-BC27-B5B3C41ED1F3}" srcId="{EFCC6728-B431-41E2-9FFA-94DEA048FC30}" destId="{7C9A780B-E07A-4B85-B8A6-5DEEAA727ADF}" srcOrd="2" destOrd="0" parTransId="{EC548A08-A14F-4261-B364-8CCBCA403A81}" sibTransId="{5D1D7C98-BD08-44B8-B6B5-E680EA228179}"/>
    <dgm:cxn modelId="{28E06477-941F-4928-9D36-F063571135C8}" type="presOf" srcId="{CFBD63B3-0B94-439B-86AC-F0F708D31A1E}" destId="{41CE9126-9CDE-4E0A-8599-2FD0597D9CF1}" srcOrd="0" destOrd="0" presId="urn:microsoft.com/office/officeart/2005/8/layout/equation2"/>
    <dgm:cxn modelId="{999D2E30-276D-4E1D-9F86-FE594FEBFF9B}" type="presOf" srcId="{2D75CBE3-2ED0-410E-B40B-45EE041FA786}" destId="{A28CE3D1-9536-4914-8ED3-204807ADA91B}" srcOrd="1" destOrd="0" presId="urn:microsoft.com/office/officeart/2005/8/layout/equation2"/>
    <dgm:cxn modelId="{BFB702A0-2D3F-45AD-BC8E-E9E288950217}" type="presOf" srcId="{753FFA06-6976-4624-9A60-70ED9A95EF98}" destId="{688C42D1-AE21-41AE-8763-95C5877A0BAE}" srcOrd="0" destOrd="0" presId="urn:microsoft.com/office/officeart/2005/8/layout/equation2"/>
    <dgm:cxn modelId="{8DA96A26-9105-407A-AE78-CA0F3016A37E}" type="presOf" srcId="{2D75CBE3-2ED0-410E-B40B-45EE041FA786}" destId="{AAF32944-543B-4CB3-945C-D9AE19C189F4}" srcOrd="0" destOrd="0" presId="urn:microsoft.com/office/officeart/2005/8/layout/equation2"/>
    <dgm:cxn modelId="{8C8A6AD8-32CD-47F7-B5A1-B7AD027A4780}" type="presParOf" srcId="{93418883-4982-48A2-A004-071B9061C858}" destId="{FFF527A2-FBEE-4DCD-AD3C-ED973A375C0A}" srcOrd="0" destOrd="0" presId="urn:microsoft.com/office/officeart/2005/8/layout/equation2"/>
    <dgm:cxn modelId="{2722F962-A42F-4798-9A80-49C98451E950}" type="presParOf" srcId="{FFF527A2-FBEE-4DCD-AD3C-ED973A375C0A}" destId="{688C42D1-AE21-41AE-8763-95C5877A0BAE}" srcOrd="0" destOrd="0" presId="urn:microsoft.com/office/officeart/2005/8/layout/equation2"/>
    <dgm:cxn modelId="{D781EC63-5FCF-434D-8DE8-45C636236814}" type="presParOf" srcId="{FFF527A2-FBEE-4DCD-AD3C-ED973A375C0A}" destId="{F2A543BA-A326-46D6-A222-1B48A09023AA}" srcOrd="1" destOrd="0" presId="urn:microsoft.com/office/officeart/2005/8/layout/equation2"/>
    <dgm:cxn modelId="{2D1D85EA-5358-42AB-90ED-86703B228743}" type="presParOf" srcId="{FFF527A2-FBEE-4DCD-AD3C-ED973A375C0A}" destId="{41CE9126-9CDE-4E0A-8599-2FD0597D9CF1}" srcOrd="2" destOrd="0" presId="urn:microsoft.com/office/officeart/2005/8/layout/equation2"/>
    <dgm:cxn modelId="{EA4B8C01-5CAC-4D2C-B01A-071EA162190D}" type="presParOf" srcId="{FFF527A2-FBEE-4DCD-AD3C-ED973A375C0A}" destId="{063777F0-4CC5-4E31-A763-44BDCC1A1D67}" srcOrd="3" destOrd="0" presId="urn:microsoft.com/office/officeart/2005/8/layout/equation2"/>
    <dgm:cxn modelId="{14046B5D-F83A-4E3A-9311-507428C8BFDF}" type="presParOf" srcId="{FFF527A2-FBEE-4DCD-AD3C-ED973A375C0A}" destId="{28F522B5-DD40-4A25-8D2A-1B668A48D8B7}" srcOrd="4" destOrd="0" presId="urn:microsoft.com/office/officeart/2005/8/layout/equation2"/>
    <dgm:cxn modelId="{51D4C74A-8C4E-4A43-B6C1-377DC2E5ABF6}" type="presParOf" srcId="{93418883-4982-48A2-A004-071B9061C858}" destId="{AAF32944-543B-4CB3-945C-D9AE19C189F4}" srcOrd="1" destOrd="0" presId="urn:microsoft.com/office/officeart/2005/8/layout/equation2"/>
    <dgm:cxn modelId="{53E0AE43-9DC9-406E-97EF-5AA3B070938A}" type="presParOf" srcId="{AAF32944-543B-4CB3-945C-D9AE19C189F4}" destId="{A28CE3D1-9536-4914-8ED3-204807ADA91B}" srcOrd="0" destOrd="0" presId="urn:microsoft.com/office/officeart/2005/8/layout/equation2"/>
    <dgm:cxn modelId="{6F58DDB0-5D6D-4E1E-874D-7640E7CB5D39}" type="presParOf" srcId="{93418883-4982-48A2-A004-071B9061C858}" destId="{74C51956-7703-454A-9264-81FF97CF602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A202-1ABD-4472-AF6C-D906183651EB}">
      <dsp:nvSpPr>
        <dsp:cNvPr id="0" name=""/>
        <dsp:cNvSpPr/>
      </dsp:nvSpPr>
      <dsp:spPr>
        <a:xfrm>
          <a:off x="1224130" y="0"/>
          <a:ext cx="892904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B12DAA-DF59-4062-ADDC-E7355B18D959}">
      <dsp:nvSpPr>
        <dsp:cNvPr id="0" name=""/>
        <dsp:cNvSpPr/>
      </dsp:nvSpPr>
      <dsp:spPr>
        <a:xfrm>
          <a:off x="0" y="0"/>
          <a:ext cx="1267340" cy="10711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21</a:t>
          </a:r>
          <a:endParaRPr lang="ru-RU" sz="54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2288" y="52288"/>
        <a:ext cx="1162764" cy="966543"/>
      </dsp:txXfrm>
    </dsp:sp>
    <dsp:sp modelId="{640F1CA0-CCB8-4D58-8665-0CA43BBF6263}">
      <dsp:nvSpPr>
        <dsp:cNvPr id="0" name=""/>
        <dsp:cNvSpPr/>
      </dsp:nvSpPr>
      <dsp:spPr>
        <a:xfrm>
          <a:off x="288028" y="1152128"/>
          <a:ext cx="1901011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0EF1AA-8E77-45CA-9E2F-E6DB088D96F9}">
      <dsp:nvSpPr>
        <dsp:cNvPr id="0" name=""/>
        <dsp:cNvSpPr/>
      </dsp:nvSpPr>
      <dsp:spPr>
        <a:xfrm>
          <a:off x="0" y="1179581"/>
          <a:ext cx="1267340" cy="10711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88" y="1231869"/>
        <a:ext cx="1162764" cy="966543"/>
      </dsp:txXfrm>
    </dsp:sp>
    <dsp:sp modelId="{6D553A42-D32E-4477-8274-F97ED6A8B3D8}">
      <dsp:nvSpPr>
        <dsp:cNvPr id="0" name=""/>
        <dsp:cNvSpPr/>
      </dsp:nvSpPr>
      <dsp:spPr>
        <a:xfrm>
          <a:off x="288028" y="2376267"/>
          <a:ext cx="1901011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8C7B0C-E0EE-461A-A061-DCA0FED80A20}">
      <dsp:nvSpPr>
        <dsp:cNvPr id="0" name=""/>
        <dsp:cNvSpPr/>
      </dsp:nvSpPr>
      <dsp:spPr>
        <a:xfrm>
          <a:off x="0" y="2357811"/>
          <a:ext cx="1267340" cy="10711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</a:t>
          </a:r>
          <a:endParaRPr lang="ru-RU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88" y="2410099"/>
        <a:ext cx="1162764" cy="966543"/>
      </dsp:txXfrm>
    </dsp:sp>
    <dsp:sp modelId="{8D8A91C5-203A-44EB-94CE-ED757A471036}">
      <dsp:nvSpPr>
        <dsp:cNvPr id="0" name=""/>
        <dsp:cNvSpPr/>
      </dsp:nvSpPr>
      <dsp:spPr>
        <a:xfrm>
          <a:off x="288028" y="3528395"/>
          <a:ext cx="1901011" cy="10711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5D67F-3F73-4653-AC2A-B31F5E26A2DA}">
      <dsp:nvSpPr>
        <dsp:cNvPr id="0" name=""/>
        <dsp:cNvSpPr/>
      </dsp:nvSpPr>
      <dsp:spPr>
        <a:xfrm>
          <a:off x="0" y="3536042"/>
          <a:ext cx="1267340" cy="1071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</a:t>
          </a:r>
          <a:endParaRPr lang="ru-RU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88" y="3588330"/>
        <a:ext cx="1162764" cy="966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42D1-AE21-41AE-8763-95C5877A0BAE}">
      <dsp:nvSpPr>
        <dsp:cNvPr id="0" name=""/>
        <dsp:cNvSpPr/>
      </dsp:nvSpPr>
      <dsp:spPr>
        <a:xfrm>
          <a:off x="435977" y="195"/>
          <a:ext cx="1434604" cy="1327010"/>
        </a:xfrm>
        <a:prstGeom prst="ellipse">
          <a:avLst/>
        </a:prstGeom>
        <a:solidFill>
          <a:srgbClr val="70AC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2 118,3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9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94,5%)</a:t>
          </a:r>
          <a:endParaRPr lang="ru-RU" sz="19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46070" y="194531"/>
        <a:ext cx="1014418" cy="938338"/>
      </dsp:txXfrm>
    </dsp:sp>
    <dsp:sp modelId="{41CE9126-9CDE-4E0A-8599-2FD0597D9CF1}">
      <dsp:nvSpPr>
        <dsp:cNvPr id="0" name=""/>
        <dsp:cNvSpPr/>
      </dsp:nvSpPr>
      <dsp:spPr>
        <a:xfrm>
          <a:off x="902559" y="1397407"/>
          <a:ext cx="501440" cy="501440"/>
        </a:xfrm>
        <a:prstGeom prst="mathPlus">
          <a:avLst/>
        </a:prstGeom>
        <a:solidFill>
          <a:srgbClr val="7E2F1C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69025" y="1589158"/>
        <a:ext cx="368508" cy="117938"/>
      </dsp:txXfrm>
    </dsp:sp>
    <dsp:sp modelId="{28F522B5-DD40-4A25-8D2A-1B668A48D8B7}">
      <dsp:nvSpPr>
        <dsp:cNvPr id="0" name=""/>
        <dsp:cNvSpPr/>
      </dsp:nvSpPr>
      <dsp:spPr>
        <a:xfrm>
          <a:off x="588592" y="1969050"/>
          <a:ext cx="1129374" cy="1166696"/>
        </a:xfrm>
        <a:prstGeom prst="ellipse">
          <a:avLst/>
        </a:prstGeom>
        <a:solidFill>
          <a:srgbClr val="4FC5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122,6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(5,5%)</a:t>
          </a:r>
          <a:endParaRPr lang="ru-RU" sz="15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3985" y="2139909"/>
        <a:ext cx="798588" cy="824978"/>
      </dsp:txXfrm>
    </dsp:sp>
    <dsp:sp modelId="{AAF32944-543B-4CB3-945C-D9AE19C189F4}">
      <dsp:nvSpPr>
        <dsp:cNvPr id="0" name=""/>
        <dsp:cNvSpPr/>
      </dsp:nvSpPr>
      <dsp:spPr>
        <a:xfrm rot="340649">
          <a:off x="1926090" y="1522251"/>
          <a:ext cx="269364" cy="321613"/>
        </a:xfrm>
        <a:prstGeom prst="rightArrow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926288" y="1582577"/>
        <a:ext cx="188555" cy="192967"/>
      </dsp:txXfrm>
    </dsp:sp>
    <dsp:sp modelId="{74C51956-7703-454A-9264-81FF97CF6023}">
      <dsp:nvSpPr>
        <dsp:cNvPr id="0" name=""/>
        <dsp:cNvSpPr/>
      </dsp:nvSpPr>
      <dsp:spPr>
        <a:xfrm>
          <a:off x="2371209" y="809697"/>
          <a:ext cx="1999244" cy="1957468"/>
        </a:xfrm>
        <a:prstGeom prst="ellipse">
          <a:avLst/>
        </a:prstGeom>
        <a:solidFill>
          <a:srgbClr val="E3825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2 240,9</a:t>
          </a:r>
          <a:endParaRPr lang="ru-RU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63992" y="1096362"/>
        <a:ext cx="1413678" cy="1384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42D1-AE21-41AE-8763-95C5877A0BAE}">
      <dsp:nvSpPr>
        <dsp:cNvPr id="0" name=""/>
        <dsp:cNvSpPr/>
      </dsp:nvSpPr>
      <dsp:spPr>
        <a:xfrm>
          <a:off x="87" y="360039"/>
          <a:ext cx="1482248" cy="1370399"/>
        </a:xfrm>
        <a:prstGeom prst="ellipse">
          <a:avLst/>
        </a:prstGeom>
        <a:solidFill>
          <a:srgbClr val="70AC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994,7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9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94,4%)</a:t>
          </a:r>
          <a:endParaRPr lang="ru-RU" sz="19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7157" y="560729"/>
        <a:ext cx="1048108" cy="969019"/>
      </dsp:txXfrm>
    </dsp:sp>
    <dsp:sp modelId="{41CE9126-9CDE-4E0A-8599-2FD0597D9CF1}">
      <dsp:nvSpPr>
        <dsp:cNvPr id="0" name=""/>
        <dsp:cNvSpPr/>
      </dsp:nvSpPr>
      <dsp:spPr>
        <a:xfrm>
          <a:off x="511705" y="1794700"/>
          <a:ext cx="459013" cy="459013"/>
        </a:xfrm>
        <a:prstGeom prst="mathPlus">
          <a:avLst/>
        </a:prstGeom>
        <a:solidFill>
          <a:srgbClr val="7E2F1C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72547" y="1970227"/>
        <a:ext cx="337329" cy="107959"/>
      </dsp:txXfrm>
    </dsp:sp>
    <dsp:sp modelId="{28F522B5-DD40-4A25-8D2A-1B668A48D8B7}">
      <dsp:nvSpPr>
        <dsp:cNvPr id="0" name=""/>
        <dsp:cNvSpPr/>
      </dsp:nvSpPr>
      <dsp:spPr>
        <a:xfrm>
          <a:off x="114271" y="2317975"/>
          <a:ext cx="1253881" cy="1210417"/>
        </a:xfrm>
        <a:prstGeom prst="ellipse">
          <a:avLst/>
        </a:prstGeom>
        <a:solidFill>
          <a:srgbClr val="4FC5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119,1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(5,6%)</a:t>
          </a:r>
          <a:endParaRPr lang="ru-RU" sz="15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7898" y="2495236"/>
        <a:ext cx="886627" cy="855895"/>
      </dsp:txXfrm>
    </dsp:sp>
    <dsp:sp modelId="{AAF32944-543B-4CB3-945C-D9AE19C189F4}">
      <dsp:nvSpPr>
        <dsp:cNvPr id="0" name=""/>
        <dsp:cNvSpPr/>
      </dsp:nvSpPr>
      <dsp:spPr>
        <a:xfrm rot="330318">
          <a:off x="1601796" y="1892282"/>
          <a:ext cx="255684" cy="294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01973" y="1947483"/>
        <a:ext cx="178979" cy="176641"/>
      </dsp:txXfrm>
    </dsp:sp>
    <dsp:sp modelId="{74C51956-7703-454A-9264-81FF97CF6023}">
      <dsp:nvSpPr>
        <dsp:cNvPr id="0" name=""/>
        <dsp:cNvSpPr/>
      </dsp:nvSpPr>
      <dsp:spPr>
        <a:xfrm>
          <a:off x="1957177" y="1108883"/>
          <a:ext cx="2182686" cy="2115433"/>
        </a:xfrm>
        <a:prstGeom prst="ellipse">
          <a:avLst/>
        </a:prstGeom>
        <a:solidFill>
          <a:srgbClr val="E3825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2 113,8</a:t>
          </a:r>
          <a:endParaRPr lang="ru-RU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76824" y="1418681"/>
        <a:ext cx="1543392" cy="1495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0.43624</cdr:x>
      <cdr:y>0.22938</cdr:y>
    </cdr:from>
    <cdr:to>
      <cdr:x>0.57849</cdr:x>
      <cdr:y>0.30011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3276" y="1057925"/>
          <a:ext cx="672794" cy="32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195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0.62082</cdr:x>
      <cdr:y>0.45689</cdr:y>
    </cdr:from>
    <cdr:to>
      <cdr:x>0.68548</cdr:x>
      <cdr:y>0.5431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36275" y="2107232"/>
          <a:ext cx="305819" cy="397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0.76032</cdr:x>
      <cdr:y>0.45508</cdr:y>
    </cdr:from>
    <cdr:to>
      <cdr:x>0.85925</cdr:x>
      <cdr:y>0.51893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96033" y="2098848"/>
          <a:ext cx="467908" cy="294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0.28032</cdr:x>
      <cdr:y>0.17255</cdr:y>
    </cdr:from>
    <cdr:to>
      <cdr:x>0.37587</cdr:x>
      <cdr:y>0.23403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25797" y="795801"/>
          <a:ext cx="451945" cy="28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246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0.18908</cdr:x>
      <cdr:y>0.12641</cdr:y>
    </cdr:from>
    <cdr:to>
      <cdr:x>0.76611</cdr:x>
      <cdr:y>0.2632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418896" y="767254"/>
          <a:ext cx="4330263" cy="8303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0.34303</cdr:x>
      <cdr:y>0.11744</cdr:y>
    </cdr:from>
    <cdr:to>
      <cdr:x>0.55172</cdr:x>
      <cdr:y>0.17161</cdr:y>
    </cdr:to>
    <cdr:sp macro="" textlink="">
      <cdr:nvSpPr>
        <cdr:cNvPr id="4" name="TextBox 3"/>
        <cdr:cNvSpPr txBox="1"/>
      </cdr:nvSpPr>
      <cdr:spPr>
        <a:xfrm xmlns:a="http://schemas.openxmlformats.org/drawingml/2006/main" rot="20940682">
          <a:off x="2574244" y="712825"/>
          <a:ext cx="1566041" cy="328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accent1">
                  <a:lumMod val="75000"/>
                </a:schemeClr>
              </a:solidFill>
            </a:rPr>
            <a:t>р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ост в 1,4 раза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0.48962</cdr:x>
      <cdr:y>0.75707</cdr:y>
    </cdr:from>
    <cdr:to>
      <cdr:x>0.55848</cdr:x>
      <cdr:y>0.82118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3560353" y="3634377"/>
          <a:ext cx="50074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85,9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0.26703</cdr:x>
      <cdr:y>0.12628</cdr:y>
    </cdr:from>
    <cdr:to>
      <cdr:x>0.35934</cdr:x>
      <cdr:y>0.20819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6181" y="563881"/>
          <a:ext cx="731521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95,4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0.87692</cdr:x>
      <cdr:y>0.67235</cdr:y>
    </cdr:from>
    <cdr:to>
      <cdr:x>0.92088</cdr:x>
      <cdr:y>0.74256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49440" y="3002280"/>
          <a:ext cx="348342" cy="31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</a:t>
          </a:r>
          <a:endParaRPr lang="ru-RU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462" y="-215764"/>
            <a:ext cx="7189076" cy="187660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Бюджет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для граждан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193" y="1660843"/>
            <a:ext cx="8092966" cy="61495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отчету об исполнении бюджета муниципального образования </a:t>
            </a:r>
          </a:p>
          <a:p>
            <a:pPr>
              <a:lnSpc>
                <a:spcPct val="170000"/>
              </a:lnSpc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Усть-Лабинский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район за 2021 год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Основные показатели социально-экономического развития </a:t>
            </a:r>
            <a:r>
              <a:rPr lang="ru-RU" sz="3200" b="1" dirty="0" smtClean="0">
                <a:latin typeface="+mn-lt"/>
              </a:rPr>
              <a:t>за 2021 </a:t>
            </a:r>
            <a:r>
              <a:rPr lang="ru-RU" sz="3200" b="1" dirty="0">
                <a:latin typeface="+mn-lt"/>
              </a:rPr>
              <a:t>год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12964" r="-345" b="-180"/>
          <a:stretch/>
        </p:blipFill>
        <p:spPr>
          <a:xfrm>
            <a:off x="0" y="1229712"/>
            <a:ext cx="9206388" cy="5199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0606" y="1586565"/>
            <a:ext cx="1194558" cy="50134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Sitka Small" panose="02000505000000020004" pitchFamily="2" charset="0"/>
                <a:cs typeface="Arial" panose="020B0604020202020204" pitchFamily="34" charset="0"/>
              </a:rPr>
              <a:t>ФАКТ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Sitka Small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2436" y="1586565"/>
            <a:ext cx="1194558" cy="50134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Sitka Small" panose="02000505000000020004" pitchFamily="2" charset="0"/>
                <a:cs typeface="Arial" panose="020B0604020202020204" pitchFamily="34" charset="0"/>
              </a:rPr>
              <a:t>2021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Sitka Small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248" y="1355834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12 080,1 млн. рублей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9338" y="2385848"/>
            <a:ext cx="153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119,7 %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007" y="3394841"/>
            <a:ext cx="227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3 010,8 млн. рублей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007" y="4424855"/>
            <a:ext cx="21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7 285,3 млн. рублей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062" y="5427005"/>
            <a:ext cx="21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36 493,00 рублей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Исполнение доходной части бюджета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AutoShape 2" descr="https://fundmoney.ru/wp-content/uploads/2021/10/miniatura_18-e16354535454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fundmoney.ru/wp-content/uploads/2021/10/miniatura_18-e16354535454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" y="795801"/>
            <a:ext cx="9144000" cy="51563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891862" y="4426156"/>
            <a:ext cx="2081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1 997 004,1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69021" y="3386395"/>
            <a:ext cx="207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2 285 842,7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72910" y="2451561"/>
            <a:ext cx="1681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2 361 638,3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351" y="1443245"/>
            <a:ext cx="145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104,7 %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842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Исполнение доходной части бюджета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0413" y="768031"/>
            <a:ext cx="2375338" cy="423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ПЛАН  </a:t>
            </a:r>
            <a:r>
              <a:rPr lang="ru-RU" b="1" dirty="0" smtClean="0">
                <a:solidFill>
                  <a:schemeClr val="tx1"/>
                </a:solidFill>
              </a:rPr>
              <a:t>1 997,0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3038" y="768032"/>
            <a:ext cx="2375338" cy="423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ВСЕГО ДОХОДОВ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8719" y="768030"/>
            <a:ext cx="2375338" cy="423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ФАКТ </a:t>
            </a:r>
            <a:r>
              <a:rPr lang="ru-RU" b="1" dirty="0" smtClean="0">
                <a:solidFill>
                  <a:schemeClr val="tx1"/>
                </a:solidFill>
              </a:rPr>
              <a:t>2 361,6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1571" y="1959463"/>
            <a:ext cx="2375338" cy="647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Налоговые доходы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План </a:t>
            </a:r>
            <a:r>
              <a:rPr lang="ru-RU" sz="1400" b="1" dirty="0" smtClean="0">
                <a:solidFill>
                  <a:schemeClr val="tx1"/>
                </a:solidFill>
              </a:rPr>
              <a:t>621,3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Факт </a:t>
            </a:r>
            <a:r>
              <a:rPr lang="ru-RU" sz="1400" b="1" dirty="0" smtClean="0">
                <a:solidFill>
                  <a:schemeClr val="tx1"/>
                </a:solidFill>
              </a:rPr>
              <a:t>730,3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55692" y="1959463"/>
            <a:ext cx="2375338" cy="6471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Неналоговые доходы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План </a:t>
            </a:r>
            <a:r>
              <a:rPr lang="ru-RU" sz="1400" b="1" dirty="0" smtClean="0">
                <a:solidFill>
                  <a:schemeClr val="tx1"/>
                </a:solidFill>
              </a:rPr>
              <a:t>83,8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Факт </a:t>
            </a:r>
            <a:r>
              <a:rPr lang="ru-RU" sz="1400" b="1" dirty="0" smtClean="0">
                <a:solidFill>
                  <a:schemeClr val="tx1"/>
                </a:solidFill>
              </a:rPr>
              <a:t>99,0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0457" y="1934346"/>
            <a:ext cx="2536398" cy="6177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План </a:t>
            </a:r>
            <a:r>
              <a:rPr lang="ru-RU" sz="1400" b="1" dirty="0" smtClean="0">
                <a:solidFill>
                  <a:schemeClr val="tx1"/>
                </a:solidFill>
              </a:rPr>
              <a:t>1 550,7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Факт </a:t>
            </a:r>
            <a:r>
              <a:rPr lang="ru-RU" sz="1400" b="1" dirty="0" smtClean="0">
                <a:solidFill>
                  <a:schemeClr val="tx1"/>
                </a:solidFill>
              </a:rPr>
              <a:t>1 532,3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9203690">
            <a:off x="2492097" y="1430314"/>
            <a:ext cx="978408" cy="1651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331753" y="1623023"/>
            <a:ext cx="472853" cy="1650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437380">
            <a:off x="5781599" y="1456127"/>
            <a:ext cx="978408" cy="1651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7462" y="3268717"/>
            <a:ext cx="7777655" cy="3153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Доля их в общем объёме доходов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0566" y="5244661"/>
            <a:ext cx="2674690" cy="14556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-налог на доходы физических лиц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-акцизы на нефтепродукты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-налоги на совокупный доход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-налоги на имущество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-государственная </a:t>
            </a:r>
            <a:r>
              <a:rPr lang="ru-RU" sz="1200" b="1" dirty="0" smtClean="0">
                <a:solidFill>
                  <a:schemeClr val="tx1"/>
                </a:solidFill>
              </a:rPr>
              <a:t>пошлина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30868" y="5244661"/>
            <a:ext cx="2890345" cy="13873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-аренда имущества и земли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-плата за негативное воздействие на окружающую </a:t>
            </a:r>
            <a:r>
              <a:rPr lang="ru-RU" sz="1200" b="1" dirty="0" smtClean="0">
                <a:solidFill>
                  <a:schemeClr val="tx1"/>
                </a:solidFill>
              </a:rPr>
              <a:t>среду;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-</a:t>
            </a:r>
            <a:r>
              <a:rPr lang="ru-RU" sz="1200" b="1" dirty="0">
                <a:solidFill>
                  <a:schemeClr val="tx1"/>
                </a:solidFill>
              </a:rPr>
              <a:t>доходы от продажи земли и имущества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-штрафы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-прочие неналоговые </a:t>
            </a:r>
            <a:r>
              <a:rPr lang="ru-RU" sz="1200" b="1" dirty="0" smtClean="0">
                <a:solidFill>
                  <a:schemeClr val="tx1"/>
                </a:solidFill>
              </a:rPr>
              <a:t>доходы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36825" y="5244661"/>
            <a:ext cx="2060030" cy="1382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дотации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</a:t>
            </a:r>
            <a:r>
              <a:rPr lang="ru-RU" sz="1200" b="1" dirty="0" smtClean="0">
                <a:solidFill>
                  <a:schemeClr val="tx1"/>
                </a:solidFill>
              </a:rPr>
              <a:t>субсидии;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 субвенции;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-</a:t>
            </a:r>
            <a:r>
              <a:rPr lang="ru-RU" sz="1200" b="1" dirty="0">
                <a:solidFill>
                  <a:schemeClr val="tx1"/>
                </a:solidFill>
              </a:rPr>
              <a:t>иные межбюджетные трансферты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0473" y="4863149"/>
            <a:ext cx="840828" cy="3118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30,9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55626" y="4854583"/>
            <a:ext cx="840828" cy="3118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4,2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46426" y="4826530"/>
            <a:ext cx="840828" cy="311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64,9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999771" y="4050307"/>
            <a:ext cx="1019506" cy="24758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4785309" y="4056333"/>
            <a:ext cx="1016286" cy="23875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7517366" y="4022287"/>
            <a:ext cx="969656" cy="2446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 22"/>
          <p:cNvSpPr/>
          <p:nvPr/>
        </p:nvSpPr>
        <p:spPr>
          <a:xfrm>
            <a:off x="2795751" y="2047088"/>
            <a:ext cx="474391" cy="471083"/>
          </a:xfrm>
          <a:prstGeom prst="plu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рест 32"/>
          <p:cNvSpPr/>
          <p:nvPr/>
        </p:nvSpPr>
        <p:spPr>
          <a:xfrm>
            <a:off x="5908548" y="2052235"/>
            <a:ext cx="474391" cy="471083"/>
          </a:xfrm>
          <a:prstGeom prst="plu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98372" y="504497"/>
            <a:ext cx="99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</a:t>
            </a:r>
            <a:r>
              <a:rPr lang="ru-RU" sz="1200" dirty="0" smtClean="0"/>
              <a:t>лн. рублей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56690" y="1170297"/>
            <a:ext cx="103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104,7 %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231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8" y="397900"/>
            <a:ext cx="8488954" cy="79580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  <a:cs typeface="Calibri Light" panose="020F0302020204030204" pitchFamily="34" charset="0"/>
              </a:rPr>
              <a:t>Структура обслуживаемых лицевых счетов по типам </a:t>
            </a:r>
            <a:r>
              <a:rPr lang="ru-RU" sz="3200" dirty="0" smtClean="0">
                <a:latin typeface="+mn-lt"/>
                <a:cs typeface="Calibri Light" panose="020F0302020204030204" pitchFamily="34" charset="0"/>
              </a:rPr>
              <a:t>учреждений за 2021 год</a:t>
            </a:r>
            <a:r>
              <a:rPr lang="ru-RU" sz="3200" dirty="0">
                <a:latin typeface="+mn-lt"/>
                <a:cs typeface="Calibri Light" panose="020F0302020204030204" pitchFamily="34" charset="0"/>
              </a:rPr>
              <a:t/>
            </a:r>
            <a:br>
              <a:rPr lang="ru-RU" sz="3200" dirty="0">
                <a:latin typeface="+mn-lt"/>
                <a:cs typeface="Calibri Light" panose="020F0302020204030204" pitchFamily="34" charset="0"/>
              </a:rPr>
            </a:b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+mn-lt"/>
              <a:cs typeface="Calibri Light" panose="020F030202020403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2169633"/>
              </p:ext>
            </p:extLst>
          </p:nvPr>
        </p:nvGraphicFramePr>
        <p:xfrm>
          <a:off x="1471845" y="2141925"/>
          <a:ext cx="31683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3298" y="2497770"/>
            <a:ext cx="120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Казенные учреждения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296" y="3732090"/>
            <a:ext cx="120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Автономные учреждения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7927" y="4827910"/>
            <a:ext cx="126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Бюджетные учреждения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297" y="6053133"/>
            <a:ext cx="160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Всего учреждений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299" y="1303029"/>
            <a:ext cx="3983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Количество обслуживаемых </a:t>
            </a:r>
            <a:r>
              <a:rPr lang="ru-RU" sz="1600" b="1" dirty="0">
                <a:cs typeface="Times New Roman" pitchFamily="18" charset="0"/>
              </a:rPr>
              <a:t>учреждений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28683468"/>
              </p:ext>
            </p:extLst>
          </p:nvPr>
        </p:nvGraphicFramePr>
        <p:xfrm>
          <a:off x="4570506" y="1190890"/>
          <a:ext cx="4729655" cy="46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26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523" y="504729"/>
            <a:ext cx="7886700" cy="79580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  <a:cs typeface="Calibri Light" panose="020F0302020204030204" pitchFamily="34" charset="0"/>
              </a:rPr>
              <a:t>Объём документов, обработанных </a:t>
            </a:r>
            <a:r>
              <a:rPr lang="ru-RU" sz="3200" dirty="0" smtClean="0">
                <a:latin typeface="+mn-lt"/>
                <a:cs typeface="Calibri Light" panose="020F0302020204030204" pitchFamily="34" charset="0"/>
              </a:rPr>
              <a:t>сектором </a:t>
            </a:r>
            <a:r>
              <a:rPr lang="ru-RU" sz="3200" dirty="0">
                <a:latin typeface="+mn-lt"/>
                <a:cs typeface="Calibri Light" panose="020F0302020204030204" pitchFamily="34" charset="0"/>
              </a:rPr>
              <a:t>казначейского </a:t>
            </a:r>
            <a:r>
              <a:rPr lang="ru-RU" sz="3200" dirty="0" smtClean="0">
                <a:latin typeface="+mn-lt"/>
                <a:cs typeface="Calibri Light" panose="020F0302020204030204" pitchFamily="34" charset="0"/>
              </a:rPr>
              <a:t>контроля </a:t>
            </a:r>
            <a:r>
              <a:rPr lang="ru-RU" sz="3200" dirty="0">
                <a:latin typeface="+mn-lt"/>
                <a:cs typeface="Calibri Light" panose="020F0302020204030204" pitchFamily="34" charset="0"/>
              </a:rPr>
              <a:t>на этапах </a:t>
            </a:r>
            <a:r>
              <a:rPr lang="ru-RU" sz="3200" dirty="0" smtClean="0">
                <a:latin typeface="+mn-lt"/>
                <a:cs typeface="Calibri Light" panose="020F0302020204030204" pitchFamily="34" charset="0"/>
              </a:rPr>
              <a:t>исполнения </a:t>
            </a:r>
            <a:r>
              <a:rPr lang="ru-RU" sz="3200" dirty="0">
                <a:latin typeface="+mn-lt"/>
                <a:cs typeface="Calibri Light" panose="020F0302020204030204" pitchFamily="34" charset="0"/>
              </a:rPr>
              <a:t>бюджета по </a:t>
            </a:r>
            <a:r>
              <a:rPr lang="ru-RU" sz="3200" dirty="0" smtClean="0">
                <a:latin typeface="+mn-lt"/>
                <a:cs typeface="Calibri Light" panose="020F0302020204030204" pitchFamily="34" charset="0"/>
              </a:rPr>
              <a:t>расходам</a:t>
            </a:r>
            <a:r>
              <a:rPr lang="ru-RU" sz="3200" dirty="0">
                <a:latin typeface="+mn-lt"/>
                <a:cs typeface="Calibri Light" panose="020F0302020204030204" pitchFamily="34" charset="0"/>
              </a:rPr>
              <a:t/>
            </a:r>
            <a:br>
              <a:rPr lang="ru-RU" sz="3200" dirty="0">
                <a:latin typeface="+mn-lt"/>
                <a:cs typeface="Calibri Light" panose="020F0302020204030204" pitchFamily="34" charset="0"/>
              </a:rPr>
            </a:b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0" name="Рисунок 19" descr="слайд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2660"/>
            <a:ext cx="9144000" cy="53953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10926" y="2332993"/>
            <a:ext cx="302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300"/>
                </a:solidFill>
                <a:cs typeface="Times New Roman" pitchFamily="18" charset="0"/>
              </a:rPr>
              <a:t>Заключено государственных (муниципальных) контрактов, иных договоров с физическими и юридическими лицами, ИП (единиц) </a:t>
            </a:r>
            <a:endParaRPr lang="ru-RU" sz="11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2933" y="3464101"/>
            <a:ext cx="2880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Принято к оплате за счет средств </a:t>
            </a:r>
            <a:r>
              <a:rPr lang="ru-RU" sz="1100" b="1" dirty="0" smtClean="0">
                <a:solidFill>
                  <a:srgbClr val="003300"/>
                </a:solidFill>
                <a:cs typeface="Times New Roman" pitchFamily="18" charset="0"/>
              </a:rPr>
              <a:t>бюджета</a:t>
            </a:r>
            <a:r>
              <a:rPr lang="ru-RU" sz="1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платежных и иных документов (единиц)</a:t>
            </a:r>
            <a:endParaRPr lang="ru-RU" sz="11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904" y="4549329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300"/>
                </a:solidFill>
                <a:cs typeface="Times New Roman" pitchFamily="18" charset="0"/>
              </a:rPr>
              <a:t>Проверены все принятые к оплате документы (единиц)</a:t>
            </a:r>
            <a:endParaRPr lang="ru-RU" sz="11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8897" y="5646926"/>
            <a:ext cx="34563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3300"/>
                </a:solidFill>
                <a:cs typeface="Times New Roman" pitchFamily="18" charset="0"/>
              </a:rPr>
              <a:t>Создано и отправлено в УФК по Краснодарскому краю</a:t>
            </a:r>
          </a:p>
          <a:p>
            <a:pPr algn="ctr"/>
            <a:r>
              <a:rPr lang="ru-RU" sz="1000" b="1" dirty="0" smtClean="0">
                <a:solidFill>
                  <a:srgbClr val="003300"/>
                </a:solidFill>
                <a:cs typeface="Times New Roman" pitchFamily="18" charset="0"/>
              </a:rPr>
              <a:t>платежных документов, подтверждающих списание</a:t>
            </a:r>
          </a:p>
          <a:p>
            <a:pPr algn="ctr"/>
            <a:r>
              <a:rPr lang="ru-RU" sz="1000" b="1" dirty="0" smtClean="0">
                <a:solidFill>
                  <a:srgbClr val="003300"/>
                </a:solidFill>
                <a:cs typeface="Times New Roman" pitchFamily="18" charset="0"/>
              </a:rPr>
              <a:t>денежных средств с единого счета бюджета в пользу</a:t>
            </a:r>
          </a:p>
          <a:p>
            <a:pPr algn="ctr"/>
            <a:r>
              <a:rPr lang="ru-RU" sz="1000" b="1" dirty="0" smtClean="0">
                <a:solidFill>
                  <a:srgbClr val="003300"/>
                </a:solidFill>
                <a:cs typeface="Times New Roman" pitchFamily="18" charset="0"/>
              </a:rPr>
              <a:t>физических, юридических лиц и бюджетов бюджетной</a:t>
            </a:r>
          </a:p>
          <a:p>
            <a:pPr algn="ctr"/>
            <a:r>
              <a:rPr lang="ru-RU" sz="1000" b="1" dirty="0" smtClean="0">
                <a:solidFill>
                  <a:srgbClr val="003300"/>
                </a:solidFill>
                <a:cs typeface="Times New Roman" pitchFamily="18" charset="0"/>
              </a:rPr>
              <a:t> системы РФ(единиц)</a:t>
            </a:r>
            <a:endParaRPr lang="ru-RU" sz="10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0703" y="2112579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2021 год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213834" y="205599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2020 год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810703" y="2638097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11 949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271640" y="2611017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11 441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26316" y="3610293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9 298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271640" y="3610294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</a:t>
            </a:r>
            <a:r>
              <a:rPr lang="ru-RU" sz="1400" dirty="0" smtClean="0"/>
              <a:t> 928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68509" y="4517138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9 298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1640" y="4577911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8</a:t>
            </a:r>
            <a:r>
              <a:rPr lang="ru-RU" sz="1400" dirty="0" smtClean="0"/>
              <a:t> 928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926316" y="5906814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20 048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13834" y="5846586"/>
            <a:ext cx="704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19 465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606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50" y="18079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Динамика доходов и расходов бюджета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168219"/>
              </p:ext>
            </p:extLst>
          </p:nvPr>
        </p:nvGraphicFramePr>
        <p:xfrm>
          <a:off x="1418897" y="788277"/>
          <a:ext cx="7514895" cy="606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https://psyh.info/wp-content/uploads/2021/01/5751123242342352352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92" y="4018499"/>
            <a:ext cx="3416300" cy="241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50" y="18079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latin typeface="+mn-lt"/>
                <a:cs typeface="Times New Roman" panose="02020603050405020304" pitchFamily="18" charset="0"/>
              </a:rPr>
              <a:t>Структура доходов бюджета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4880058"/>
              </p:ext>
            </p:extLst>
          </p:nvPr>
        </p:nvGraphicFramePr>
        <p:xfrm>
          <a:off x="-685640" y="910231"/>
          <a:ext cx="500062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13192340"/>
              </p:ext>
            </p:extLst>
          </p:nvPr>
        </p:nvGraphicFramePr>
        <p:xfrm>
          <a:off x="4143372" y="1041411"/>
          <a:ext cx="500062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catherineasquithgallery.com/uploads/posts/2021-02/1614515799_1-p-rost-na-belom-fo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5" y="1065846"/>
            <a:ext cx="1513490" cy="12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8762312">
            <a:off x="3681739" y="1331012"/>
            <a:ext cx="1266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+162,5 млн. руб.</a:t>
            </a:r>
            <a:endParaRPr lang="ru-RU" sz="1200" b="1" dirty="0"/>
          </a:p>
        </p:txBody>
      </p:sp>
      <p:pic>
        <p:nvPicPr>
          <p:cNvPr id="1028" name="Picture 4" descr="https://prv1.lori-images.net/stopki-monet-na-fone-finansovogo-grafika-0004952361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96" y="5168318"/>
            <a:ext cx="2287204" cy="16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61149"/>
              </p:ext>
            </p:extLst>
          </p:nvPr>
        </p:nvGraphicFramePr>
        <p:xfrm>
          <a:off x="1933572" y="4333728"/>
          <a:ext cx="4419600" cy="1144905"/>
        </p:xfrm>
        <a:graphic>
          <a:graphicData uri="http://schemas.openxmlformats.org/drawingml/2006/table">
            <a:tbl>
              <a:tblPr/>
              <a:tblGrid>
                <a:gridCol w="1878251">
                  <a:extLst>
                    <a:ext uri="{9D8B030D-6E8A-4147-A177-3AD203B41FA5}">
                      <a16:colId xmlns:a16="http://schemas.microsoft.com/office/drawing/2014/main" val="3409456381"/>
                    </a:ext>
                  </a:extLst>
                </a:gridCol>
                <a:gridCol w="609162">
                  <a:extLst>
                    <a:ext uri="{9D8B030D-6E8A-4147-A177-3AD203B41FA5}">
                      <a16:colId xmlns:a16="http://schemas.microsoft.com/office/drawing/2014/main" val="1686993909"/>
                    </a:ext>
                  </a:extLst>
                </a:gridCol>
                <a:gridCol w="828080">
                  <a:extLst>
                    <a:ext uri="{9D8B030D-6E8A-4147-A177-3AD203B41FA5}">
                      <a16:colId xmlns:a16="http://schemas.microsoft.com/office/drawing/2014/main" val="2777902930"/>
                    </a:ext>
                  </a:extLst>
                </a:gridCol>
                <a:gridCol w="1104107">
                  <a:extLst>
                    <a:ext uri="{9D8B030D-6E8A-4147-A177-3AD203B41FA5}">
                      <a16:colId xmlns:a16="http://schemas.microsoft.com/office/drawing/2014/main" val="11598794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доходов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24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344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573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150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54794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4566" y="3970369"/>
            <a:ext cx="1202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</a:t>
            </a:r>
            <a:r>
              <a:rPr lang="ru-RU" sz="1200" dirty="0" smtClean="0"/>
              <a:t>лн.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97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021"/>
            <a:ext cx="8481848" cy="66215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>
                <a:latin typeface="+mn-lt"/>
                <a:cs typeface="Times New Roman" panose="02020603050405020304" pitchFamily="18" charset="0"/>
              </a:rPr>
              <a:t>Структура налоговых и неналоговых доходов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08372926"/>
              </p:ext>
            </p:extLst>
          </p:nvPr>
        </p:nvGraphicFramePr>
        <p:xfrm>
          <a:off x="-251197" y="957824"/>
          <a:ext cx="464347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86577055"/>
              </p:ext>
            </p:extLst>
          </p:nvPr>
        </p:nvGraphicFramePr>
        <p:xfrm>
          <a:off x="4603531" y="872359"/>
          <a:ext cx="4414346" cy="339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078014" y="3878551"/>
            <a:ext cx="1608083" cy="1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8013" y="3647323"/>
            <a:ext cx="1819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+ 176,4 млн. рублей</a:t>
            </a:r>
            <a:endParaRPr lang="ru-RU" sz="1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69400"/>
              </p:ext>
            </p:extLst>
          </p:nvPr>
        </p:nvGraphicFramePr>
        <p:xfrm>
          <a:off x="2301765" y="4975266"/>
          <a:ext cx="4406462" cy="1529715"/>
        </p:xfrm>
        <a:graphic>
          <a:graphicData uri="http://schemas.openxmlformats.org/drawingml/2006/table">
            <a:tbl>
              <a:tblPr/>
              <a:tblGrid>
                <a:gridCol w="1865113">
                  <a:extLst>
                    <a:ext uri="{9D8B030D-6E8A-4147-A177-3AD203B41FA5}">
                      <a16:colId xmlns:a16="http://schemas.microsoft.com/office/drawing/2014/main" val="1915112278"/>
                    </a:ext>
                  </a:extLst>
                </a:gridCol>
                <a:gridCol w="609162">
                  <a:extLst>
                    <a:ext uri="{9D8B030D-6E8A-4147-A177-3AD203B41FA5}">
                      <a16:colId xmlns:a16="http://schemas.microsoft.com/office/drawing/2014/main" val="1715625091"/>
                    </a:ext>
                  </a:extLst>
                </a:gridCol>
                <a:gridCol w="828080">
                  <a:extLst>
                    <a:ext uri="{9D8B030D-6E8A-4147-A177-3AD203B41FA5}">
                      <a16:colId xmlns:a16="http://schemas.microsoft.com/office/drawing/2014/main" val="2507164260"/>
                    </a:ext>
                  </a:extLst>
                </a:gridCol>
                <a:gridCol w="1104107">
                  <a:extLst>
                    <a:ext uri="{9D8B030D-6E8A-4147-A177-3AD203B41FA5}">
                      <a16:colId xmlns:a16="http://schemas.microsoft.com/office/drawing/2014/main" val="21749200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доходов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495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НДФЛ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847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720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арендная плата за землю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12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земли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44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24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65746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7354" y="4482733"/>
            <a:ext cx="1051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</a:t>
            </a:r>
            <a:r>
              <a:rPr lang="ru-RU" sz="1200" dirty="0" smtClean="0"/>
              <a:t>лн.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025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950" y="692150"/>
            <a:ext cx="3679825" cy="3535363"/>
            <a:chOff x="-63304" y="1744650"/>
            <a:chExt cx="3961743" cy="3897424"/>
          </a:xfrm>
        </p:grpSpPr>
        <p:sp>
          <p:nvSpPr>
            <p:cNvPr id="5" name="Полилиния 4"/>
            <p:cNvSpPr/>
            <p:nvPr/>
          </p:nvSpPr>
          <p:spPr>
            <a:xfrm>
              <a:off x="1414879" y="1744650"/>
              <a:ext cx="1927422" cy="1252824"/>
            </a:xfrm>
            <a:custGeom>
              <a:avLst/>
              <a:gdLst>
                <a:gd name="connsiteX0" fmla="*/ 0 w 1927422"/>
                <a:gd name="connsiteY0" fmla="*/ 208808 h 1252824"/>
                <a:gd name="connsiteX1" fmla="*/ 208808 w 1927422"/>
                <a:gd name="connsiteY1" fmla="*/ 0 h 1252824"/>
                <a:gd name="connsiteX2" fmla="*/ 1718614 w 1927422"/>
                <a:gd name="connsiteY2" fmla="*/ 0 h 1252824"/>
                <a:gd name="connsiteX3" fmla="*/ 1927422 w 1927422"/>
                <a:gd name="connsiteY3" fmla="*/ 208808 h 1252824"/>
                <a:gd name="connsiteX4" fmla="*/ 1927422 w 1927422"/>
                <a:gd name="connsiteY4" fmla="*/ 1044016 h 1252824"/>
                <a:gd name="connsiteX5" fmla="*/ 1718614 w 1927422"/>
                <a:gd name="connsiteY5" fmla="*/ 1252824 h 1252824"/>
                <a:gd name="connsiteX6" fmla="*/ 208808 w 1927422"/>
                <a:gd name="connsiteY6" fmla="*/ 1252824 h 1252824"/>
                <a:gd name="connsiteX7" fmla="*/ 0 w 1927422"/>
                <a:gd name="connsiteY7" fmla="*/ 1044016 h 1252824"/>
                <a:gd name="connsiteX8" fmla="*/ 0 w 1927422"/>
                <a:gd name="connsiteY8" fmla="*/ 208808 h 12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422" h="1252824">
                  <a:moveTo>
                    <a:pt x="0" y="208808"/>
                  </a:moveTo>
                  <a:cubicBezTo>
                    <a:pt x="0" y="93487"/>
                    <a:pt x="93487" y="0"/>
                    <a:pt x="208808" y="0"/>
                  </a:cubicBezTo>
                  <a:lnTo>
                    <a:pt x="1718614" y="0"/>
                  </a:lnTo>
                  <a:cubicBezTo>
                    <a:pt x="1833935" y="0"/>
                    <a:pt x="1927422" y="93487"/>
                    <a:pt x="1927422" y="208808"/>
                  </a:cubicBezTo>
                  <a:lnTo>
                    <a:pt x="1927422" y="1044016"/>
                  </a:lnTo>
                  <a:cubicBezTo>
                    <a:pt x="1927422" y="1159337"/>
                    <a:pt x="1833935" y="1252824"/>
                    <a:pt x="1718614" y="1252824"/>
                  </a:cubicBezTo>
                  <a:lnTo>
                    <a:pt x="208808" y="1252824"/>
                  </a:lnTo>
                  <a:cubicBezTo>
                    <a:pt x="93487" y="1252824"/>
                    <a:pt x="0" y="1159337"/>
                    <a:pt x="0" y="1044016"/>
                  </a:cubicBezTo>
                  <a:lnTo>
                    <a:pt x="0" y="20880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88" tIns="110688" rIns="110688" bIns="110688" spcCol="1270" anchor="ctr"/>
            <a:lstStyle/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Единый налог на вмененный доход </a:t>
              </a:r>
            </a:p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26,1 </a:t>
              </a: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млн.руб.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56787" y="2300422"/>
              <a:ext cx="3341652" cy="33416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65781" y="3140420"/>
                  </a:moveTo>
                  <a:arcTo wR="1670826" hR="1670826" stAng="3695368" swAng="3409263"/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-63304" y="3253174"/>
              <a:ext cx="1927422" cy="1252824"/>
            </a:xfrm>
            <a:custGeom>
              <a:avLst/>
              <a:gdLst>
                <a:gd name="connsiteX0" fmla="*/ 0 w 1927422"/>
                <a:gd name="connsiteY0" fmla="*/ 208808 h 1252824"/>
                <a:gd name="connsiteX1" fmla="*/ 208808 w 1927422"/>
                <a:gd name="connsiteY1" fmla="*/ 0 h 1252824"/>
                <a:gd name="connsiteX2" fmla="*/ 1718614 w 1927422"/>
                <a:gd name="connsiteY2" fmla="*/ 0 h 1252824"/>
                <a:gd name="connsiteX3" fmla="*/ 1927422 w 1927422"/>
                <a:gd name="connsiteY3" fmla="*/ 208808 h 1252824"/>
                <a:gd name="connsiteX4" fmla="*/ 1927422 w 1927422"/>
                <a:gd name="connsiteY4" fmla="*/ 1044016 h 1252824"/>
                <a:gd name="connsiteX5" fmla="*/ 1718614 w 1927422"/>
                <a:gd name="connsiteY5" fmla="*/ 1252824 h 1252824"/>
                <a:gd name="connsiteX6" fmla="*/ 208808 w 1927422"/>
                <a:gd name="connsiteY6" fmla="*/ 1252824 h 1252824"/>
                <a:gd name="connsiteX7" fmla="*/ 0 w 1927422"/>
                <a:gd name="connsiteY7" fmla="*/ 1044016 h 1252824"/>
                <a:gd name="connsiteX8" fmla="*/ 0 w 1927422"/>
                <a:gd name="connsiteY8" fmla="*/ 208808 h 12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422" h="1252824">
                  <a:moveTo>
                    <a:pt x="0" y="208808"/>
                  </a:moveTo>
                  <a:cubicBezTo>
                    <a:pt x="0" y="93487"/>
                    <a:pt x="93487" y="0"/>
                    <a:pt x="208808" y="0"/>
                  </a:cubicBezTo>
                  <a:lnTo>
                    <a:pt x="1718614" y="0"/>
                  </a:lnTo>
                  <a:cubicBezTo>
                    <a:pt x="1833935" y="0"/>
                    <a:pt x="1927422" y="93487"/>
                    <a:pt x="1927422" y="208808"/>
                  </a:cubicBezTo>
                  <a:lnTo>
                    <a:pt x="1927422" y="1044016"/>
                  </a:lnTo>
                  <a:cubicBezTo>
                    <a:pt x="1927422" y="1159337"/>
                    <a:pt x="1833935" y="1252824"/>
                    <a:pt x="1718614" y="1252824"/>
                  </a:cubicBezTo>
                  <a:lnTo>
                    <a:pt x="208808" y="1252824"/>
                  </a:lnTo>
                  <a:cubicBezTo>
                    <a:pt x="93487" y="1252824"/>
                    <a:pt x="0" y="1159337"/>
                    <a:pt x="0" y="1044016"/>
                  </a:cubicBezTo>
                  <a:lnTo>
                    <a:pt x="0" y="20880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88" tIns="110688" rIns="110688" bIns="110688" spcCol="1270" anchor="ctr"/>
            <a:lstStyle/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Налог, взымаемый в связи с применением патентной системы налогообложения </a:t>
              </a:r>
            </a:p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0,4 </a:t>
              </a: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млн.руб.</a:t>
              </a:r>
            </a:p>
          </p:txBody>
        </p:sp>
      </p:grpSp>
      <p:sp>
        <p:nvSpPr>
          <p:cNvPr id="8" name="Полилиния 7"/>
          <p:cNvSpPr/>
          <p:nvPr/>
        </p:nvSpPr>
        <p:spPr>
          <a:xfrm>
            <a:off x="1331640" y="3429000"/>
            <a:ext cx="1886771" cy="1136246"/>
          </a:xfrm>
          <a:custGeom>
            <a:avLst/>
            <a:gdLst>
              <a:gd name="connsiteX0" fmla="*/ 0 w 1927422"/>
              <a:gd name="connsiteY0" fmla="*/ 208808 h 1252824"/>
              <a:gd name="connsiteX1" fmla="*/ 208808 w 1927422"/>
              <a:gd name="connsiteY1" fmla="*/ 0 h 1252824"/>
              <a:gd name="connsiteX2" fmla="*/ 1718614 w 1927422"/>
              <a:gd name="connsiteY2" fmla="*/ 0 h 1252824"/>
              <a:gd name="connsiteX3" fmla="*/ 1927422 w 1927422"/>
              <a:gd name="connsiteY3" fmla="*/ 208808 h 1252824"/>
              <a:gd name="connsiteX4" fmla="*/ 1927422 w 1927422"/>
              <a:gd name="connsiteY4" fmla="*/ 1044016 h 1252824"/>
              <a:gd name="connsiteX5" fmla="*/ 1718614 w 1927422"/>
              <a:gd name="connsiteY5" fmla="*/ 1252824 h 1252824"/>
              <a:gd name="connsiteX6" fmla="*/ 208808 w 1927422"/>
              <a:gd name="connsiteY6" fmla="*/ 1252824 h 1252824"/>
              <a:gd name="connsiteX7" fmla="*/ 0 w 1927422"/>
              <a:gd name="connsiteY7" fmla="*/ 1044016 h 1252824"/>
              <a:gd name="connsiteX8" fmla="*/ 0 w 1927422"/>
              <a:gd name="connsiteY8" fmla="*/ 208808 h 125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422" h="1252824">
                <a:moveTo>
                  <a:pt x="0" y="208808"/>
                </a:moveTo>
                <a:cubicBezTo>
                  <a:pt x="0" y="93487"/>
                  <a:pt x="93487" y="0"/>
                  <a:pt x="208808" y="0"/>
                </a:cubicBezTo>
                <a:lnTo>
                  <a:pt x="1718614" y="0"/>
                </a:lnTo>
                <a:cubicBezTo>
                  <a:pt x="1833935" y="0"/>
                  <a:pt x="1927422" y="93487"/>
                  <a:pt x="1927422" y="208808"/>
                </a:cubicBezTo>
                <a:lnTo>
                  <a:pt x="1927422" y="1044016"/>
                </a:lnTo>
                <a:cubicBezTo>
                  <a:pt x="1927422" y="1159337"/>
                  <a:pt x="1833935" y="1252824"/>
                  <a:pt x="1718614" y="1252824"/>
                </a:cubicBezTo>
                <a:lnTo>
                  <a:pt x="208808" y="1252824"/>
                </a:lnTo>
                <a:cubicBezTo>
                  <a:pt x="93487" y="1252824"/>
                  <a:pt x="0" y="1159337"/>
                  <a:pt x="0" y="1044016"/>
                </a:cubicBezTo>
                <a:lnTo>
                  <a:pt x="0" y="2088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0688" tIns="110688" rIns="110688" bIns="110688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Налог, взимаемый в связи с применением упрощенной системы налогообложения </a:t>
            </a:r>
          </a:p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37,1 </a:t>
            </a: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627784" y="2132856"/>
            <a:ext cx="1886771" cy="1136246"/>
          </a:xfrm>
          <a:custGeom>
            <a:avLst/>
            <a:gdLst>
              <a:gd name="connsiteX0" fmla="*/ 0 w 1927422"/>
              <a:gd name="connsiteY0" fmla="*/ 208808 h 1252824"/>
              <a:gd name="connsiteX1" fmla="*/ 208808 w 1927422"/>
              <a:gd name="connsiteY1" fmla="*/ 0 h 1252824"/>
              <a:gd name="connsiteX2" fmla="*/ 1718614 w 1927422"/>
              <a:gd name="connsiteY2" fmla="*/ 0 h 1252824"/>
              <a:gd name="connsiteX3" fmla="*/ 1927422 w 1927422"/>
              <a:gd name="connsiteY3" fmla="*/ 208808 h 1252824"/>
              <a:gd name="connsiteX4" fmla="*/ 1927422 w 1927422"/>
              <a:gd name="connsiteY4" fmla="*/ 1044016 h 1252824"/>
              <a:gd name="connsiteX5" fmla="*/ 1718614 w 1927422"/>
              <a:gd name="connsiteY5" fmla="*/ 1252824 h 1252824"/>
              <a:gd name="connsiteX6" fmla="*/ 208808 w 1927422"/>
              <a:gd name="connsiteY6" fmla="*/ 1252824 h 1252824"/>
              <a:gd name="connsiteX7" fmla="*/ 0 w 1927422"/>
              <a:gd name="connsiteY7" fmla="*/ 1044016 h 1252824"/>
              <a:gd name="connsiteX8" fmla="*/ 0 w 1927422"/>
              <a:gd name="connsiteY8" fmla="*/ 208808 h 125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7422" h="1252824">
                <a:moveTo>
                  <a:pt x="0" y="208808"/>
                </a:moveTo>
                <a:cubicBezTo>
                  <a:pt x="0" y="93487"/>
                  <a:pt x="93487" y="0"/>
                  <a:pt x="208808" y="0"/>
                </a:cubicBezTo>
                <a:lnTo>
                  <a:pt x="1718614" y="0"/>
                </a:lnTo>
                <a:cubicBezTo>
                  <a:pt x="1833935" y="0"/>
                  <a:pt x="1927422" y="93487"/>
                  <a:pt x="1927422" y="208808"/>
                </a:cubicBezTo>
                <a:lnTo>
                  <a:pt x="1927422" y="1044016"/>
                </a:lnTo>
                <a:cubicBezTo>
                  <a:pt x="1927422" y="1159337"/>
                  <a:pt x="1833935" y="1252824"/>
                  <a:pt x="1718614" y="1252824"/>
                </a:cubicBezTo>
                <a:lnTo>
                  <a:pt x="208808" y="1252824"/>
                </a:lnTo>
                <a:cubicBezTo>
                  <a:pt x="93487" y="1252824"/>
                  <a:pt x="0" y="1159337"/>
                  <a:pt x="0" y="1044016"/>
                </a:cubicBezTo>
                <a:lnTo>
                  <a:pt x="0" y="2088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0688" tIns="110688" rIns="110688" bIns="110688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</a:t>
            </a:r>
            <a:r>
              <a:rPr lang="ru-RU" sz="1300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20,5 </a:t>
            </a: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rot="2539053">
            <a:off x="3738201" y="3493536"/>
            <a:ext cx="358567" cy="112847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8614042">
            <a:off x="566738" y="3279775"/>
            <a:ext cx="374650" cy="1185863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3159970">
            <a:off x="728664" y="820739"/>
            <a:ext cx="374650" cy="118586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9661372">
            <a:off x="3554413" y="952500"/>
            <a:ext cx="373062" cy="1185863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250825" y="549275"/>
            <a:ext cx="1123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2071688" y="5072063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84,1 </a:t>
            </a:r>
            <a:r>
              <a:rPr lang="ru-RU" altLang="ru-RU" sz="1400" b="1" dirty="0"/>
              <a:t>млн. руб.</a:t>
            </a:r>
          </a:p>
        </p:txBody>
      </p:sp>
      <p:pic>
        <p:nvPicPr>
          <p:cNvPr id="16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13325"/>
            <a:ext cx="157321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Двойная стрелка влево/вправо 16"/>
          <p:cNvSpPr/>
          <p:nvPr/>
        </p:nvSpPr>
        <p:spPr>
          <a:xfrm>
            <a:off x="3708400" y="620713"/>
            <a:ext cx="1906588" cy="981075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179,4%</a:t>
            </a:r>
            <a:endParaRPr lang="ru-RU" dirty="0">
              <a:solidFill>
                <a:srgbClr val="482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0"/>
          <p:cNvGrpSpPr>
            <a:grpSpLocks/>
          </p:cNvGrpSpPr>
          <p:nvPr/>
        </p:nvGrpSpPr>
        <p:grpSpPr bwMode="auto">
          <a:xfrm>
            <a:off x="5003800" y="692150"/>
            <a:ext cx="4032250" cy="2740025"/>
            <a:chOff x="4860501" y="1745817"/>
            <a:chExt cx="5162138" cy="3092414"/>
          </a:xfrm>
        </p:grpSpPr>
        <p:sp>
          <p:nvSpPr>
            <p:cNvPr id="19" name="Полилиния 18"/>
            <p:cNvSpPr/>
            <p:nvPr/>
          </p:nvSpPr>
          <p:spPr>
            <a:xfrm>
              <a:off x="6404578" y="1745817"/>
              <a:ext cx="1935061" cy="1137687"/>
            </a:xfrm>
            <a:custGeom>
              <a:avLst/>
              <a:gdLst>
                <a:gd name="connsiteX0" fmla="*/ 0 w 1935062"/>
                <a:gd name="connsiteY0" fmla="*/ 209636 h 1257790"/>
                <a:gd name="connsiteX1" fmla="*/ 209636 w 1935062"/>
                <a:gd name="connsiteY1" fmla="*/ 0 h 1257790"/>
                <a:gd name="connsiteX2" fmla="*/ 1725426 w 1935062"/>
                <a:gd name="connsiteY2" fmla="*/ 0 h 1257790"/>
                <a:gd name="connsiteX3" fmla="*/ 1935062 w 1935062"/>
                <a:gd name="connsiteY3" fmla="*/ 209636 h 1257790"/>
                <a:gd name="connsiteX4" fmla="*/ 1935062 w 1935062"/>
                <a:gd name="connsiteY4" fmla="*/ 1048154 h 1257790"/>
                <a:gd name="connsiteX5" fmla="*/ 1725426 w 1935062"/>
                <a:gd name="connsiteY5" fmla="*/ 1257790 h 1257790"/>
                <a:gd name="connsiteX6" fmla="*/ 209636 w 1935062"/>
                <a:gd name="connsiteY6" fmla="*/ 1257790 h 1257790"/>
                <a:gd name="connsiteX7" fmla="*/ 0 w 1935062"/>
                <a:gd name="connsiteY7" fmla="*/ 1048154 h 1257790"/>
                <a:gd name="connsiteX8" fmla="*/ 0 w 1935062"/>
                <a:gd name="connsiteY8" fmla="*/ 209636 h 12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062" h="1257790">
                  <a:moveTo>
                    <a:pt x="0" y="209636"/>
                  </a:moveTo>
                  <a:cubicBezTo>
                    <a:pt x="0" y="93857"/>
                    <a:pt x="93857" y="0"/>
                    <a:pt x="209636" y="0"/>
                  </a:cubicBezTo>
                  <a:lnTo>
                    <a:pt x="1725426" y="0"/>
                  </a:lnTo>
                  <a:cubicBezTo>
                    <a:pt x="1841205" y="0"/>
                    <a:pt x="1935062" y="93857"/>
                    <a:pt x="1935062" y="209636"/>
                  </a:cubicBezTo>
                  <a:lnTo>
                    <a:pt x="1935062" y="1048154"/>
                  </a:lnTo>
                  <a:cubicBezTo>
                    <a:pt x="1935062" y="1163933"/>
                    <a:pt x="1841205" y="1257790"/>
                    <a:pt x="1725426" y="1257790"/>
                  </a:cubicBezTo>
                  <a:lnTo>
                    <a:pt x="209636" y="1257790"/>
                  </a:lnTo>
                  <a:cubicBezTo>
                    <a:pt x="93857" y="1257790"/>
                    <a:pt x="0" y="1163933"/>
                    <a:pt x="0" y="1048154"/>
                  </a:cubicBezTo>
                  <a:lnTo>
                    <a:pt x="0" y="20963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930" tIns="110930" rIns="110930" bIns="110930" spcCol="1270" anchor="ctr"/>
            <a:lstStyle/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Единый налог на вмененный доход </a:t>
              </a:r>
            </a:p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5,9 </a:t>
              </a: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млн.руб.</a:t>
              </a:r>
              <a:r>
                <a:rPr lang="ru-RU" sz="13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533751" y="3371084"/>
              <a:ext cx="2488888" cy="1257790"/>
            </a:xfrm>
            <a:custGeom>
              <a:avLst/>
              <a:gdLst>
                <a:gd name="connsiteX0" fmla="*/ 0 w 1935062"/>
                <a:gd name="connsiteY0" fmla="*/ 209636 h 1257790"/>
                <a:gd name="connsiteX1" fmla="*/ 209636 w 1935062"/>
                <a:gd name="connsiteY1" fmla="*/ 0 h 1257790"/>
                <a:gd name="connsiteX2" fmla="*/ 1725426 w 1935062"/>
                <a:gd name="connsiteY2" fmla="*/ 0 h 1257790"/>
                <a:gd name="connsiteX3" fmla="*/ 1935062 w 1935062"/>
                <a:gd name="connsiteY3" fmla="*/ 209636 h 1257790"/>
                <a:gd name="connsiteX4" fmla="*/ 1935062 w 1935062"/>
                <a:gd name="connsiteY4" fmla="*/ 1048154 h 1257790"/>
                <a:gd name="connsiteX5" fmla="*/ 1725426 w 1935062"/>
                <a:gd name="connsiteY5" fmla="*/ 1257790 h 1257790"/>
                <a:gd name="connsiteX6" fmla="*/ 209636 w 1935062"/>
                <a:gd name="connsiteY6" fmla="*/ 1257790 h 1257790"/>
                <a:gd name="connsiteX7" fmla="*/ 0 w 1935062"/>
                <a:gd name="connsiteY7" fmla="*/ 1048154 h 1257790"/>
                <a:gd name="connsiteX8" fmla="*/ 0 w 1935062"/>
                <a:gd name="connsiteY8" fmla="*/ 209636 h 12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062" h="1257790">
                  <a:moveTo>
                    <a:pt x="0" y="209636"/>
                  </a:moveTo>
                  <a:cubicBezTo>
                    <a:pt x="0" y="93857"/>
                    <a:pt x="93857" y="0"/>
                    <a:pt x="209636" y="0"/>
                  </a:cubicBezTo>
                  <a:lnTo>
                    <a:pt x="1725426" y="0"/>
                  </a:lnTo>
                  <a:cubicBezTo>
                    <a:pt x="1841205" y="0"/>
                    <a:pt x="1935062" y="93857"/>
                    <a:pt x="1935062" y="209636"/>
                  </a:cubicBezTo>
                  <a:lnTo>
                    <a:pt x="1935062" y="1048154"/>
                  </a:lnTo>
                  <a:cubicBezTo>
                    <a:pt x="1935062" y="1163933"/>
                    <a:pt x="1841205" y="1257790"/>
                    <a:pt x="1725426" y="1257790"/>
                  </a:cubicBezTo>
                  <a:lnTo>
                    <a:pt x="209636" y="1257790"/>
                  </a:lnTo>
                  <a:cubicBezTo>
                    <a:pt x="93857" y="1257790"/>
                    <a:pt x="0" y="1163933"/>
                    <a:pt x="0" y="1048154"/>
                  </a:cubicBezTo>
                  <a:lnTo>
                    <a:pt x="0" y="20963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930" tIns="110930" rIns="110930" bIns="110930" spcCol="1270" anchor="ctr"/>
            <a:lstStyle/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Единый сельскохозяйственный налог  </a:t>
              </a:r>
              <a:r>
                <a:rPr lang="ru-RU" sz="1300" dirty="0" smtClean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24,3 </a:t>
              </a: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млн.руб.</a:t>
              </a:r>
              <a:endParaRPr lang="ru-RU" sz="1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860501" y="3371084"/>
              <a:ext cx="2304526" cy="1467147"/>
            </a:xfrm>
            <a:custGeom>
              <a:avLst/>
              <a:gdLst>
                <a:gd name="connsiteX0" fmla="*/ 0 w 1935062"/>
                <a:gd name="connsiteY0" fmla="*/ 209636 h 1257790"/>
                <a:gd name="connsiteX1" fmla="*/ 209636 w 1935062"/>
                <a:gd name="connsiteY1" fmla="*/ 0 h 1257790"/>
                <a:gd name="connsiteX2" fmla="*/ 1725426 w 1935062"/>
                <a:gd name="connsiteY2" fmla="*/ 0 h 1257790"/>
                <a:gd name="connsiteX3" fmla="*/ 1935062 w 1935062"/>
                <a:gd name="connsiteY3" fmla="*/ 209636 h 1257790"/>
                <a:gd name="connsiteX4" fmla="*/ 1935062 w 1935062"/>
                <a:gd name="connsiteY4" fmla="*/ 1048154 h 1257790"/>
                <a:gd name="connsiteX5" fmla="*/ 1725426 w 1935062"/>
                <a:gd name="connsiteY5" fmla="*/ 1257790 h 1257790"/>
                <a:gd name="connsiteX6" fmla="*/ 209636 w 1935062"/>
                <a:gd name="connsiteY6" fmla="*/ 1257790 h 1257790"/>
                <a:gd name="connsiteX7" fmla="*/ 0 w 1935062"/>
                <a:gd name="connsiteY7" fmla="*/ 1048154 h 1257790"/>
                <a:gd name="connsiteX8" fmla="*/ 0 w 1935062"/>
                <a:gd name="connsiteY8" fmla="*/ 209636 h 125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062" h="1257790">
                  <a:moveTo>
                    <a:pt x="0" y="209636"/>
                  </a:moveTo>
                  <a:cubicBezTo>
                    <a:pt x="0" y="93857"/>
                    <a:pt x="93857" y="0"/>
                    <a:pt x="209636" y="0"/>
                  </a:cubicBezTo>
                  <a:lnTo>
                    <a:pt x="1725426" y="0"/>
                  </a:lnTo>
                  <a:cubicBezTo>
                    <a:pt x="1841205" y="0"/>
                    <a:pt x="1935062" y="93857"/>
                    <a:pt x="1935062" y="209636"/>
                  </a:cubicBezTo>
                  <a:lnTo>
                    <a:pt x="1935062" y="1048154"/>
                  </a:lnTo>
                  <a:cubicBezTo>
                    <a:pt x="1935062" y="1163933"/>
                    <a:pt x="1841205" y="1257790"/>
                    <a:pt x="1725426" y="1257790"/>
                  </a:cubicBezTo>
                  <a:lnTo>
                    <a:pt x="209636" y="1257790"/>
                  </a:lnTo>
                  <a:cubicBezTo>
                    <a:pt x="93857" y="1257790"/>
                    <a:pt x="0" y="1163933"/>
                    <a:pt x="0" y="1048154"/>
                  </a:cubicBezTo>
                  <a:lnTo>
                    <a:pt x="0" y="20963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930" tIns="110930" rIns="110930" bIns="110930" spcCol="1270" anchor="ctr"/>
            <a:lstStyle/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Налог, взымаемый в связи с применением патентной системы налогообложения </a:t>
              </a:r>
            </a:p>
            <a:p>
              <a:pPr algn="ctr" defTabSz="577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34,7  </a:t>
              </a:r>
              <a:r>
                <a:rPr lang="ru-RU" sz="1300" dirty="0">
                  <a:solidFill>
                    <a:srgbClr val="4823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млн.руб.</a:t>
              </a:r>
            </a:p>
          </p:txBody>
        </p:sp>
      </p:grpSp>
      <p:sp>
        <p:nvSpPr>
          <p:cNvPr id="22" name="Полилиния 21"/>
          <p:cNvSpPr/>
          <p:nvPr/>
        </p:nvSpPr>
        <p:spPr>
          <a:xfrm>
            <a:off x="6012160" y="3717032"/>
            <a:ext cx="1944216" cy="1114536"/>
          </a:xfrm>
          <a:custGeom>
            <a:avLst/>
            <a:gdLst>
              <a:gd name="connsiteX0" fmla="*/ 0 w 1935062"/>
              <a:gd name="connsiteY0" fmla="*/ 209636 h 1257790"/>
              <a:gd name="connsiteX1" fmla="*/ 209636 w 1935062"/>
              <a:gd name="connsiteY1" fmla="*/ 0 h 1257790"/>
              <a:gd name="connsiteX2" fmla="*/ 1725426 w 1935062"/>
              <a:gd name="connsiteY2" fmla="*/ 0 h 1257790"/>
              <a:gd name="connsiteX3" fmla="*/ 1935062 w 1935062"/>
              <a:gd name="connsiteY3" fmla="*/ 209636 h 1257790"/>
              <a:gd name="connsiteX4" fmla="*/ 1935062 w 1935062"/>
              <a:gd name="connsiteY4" fmla="*/ 1048154 h 1257790"/>
              <a:gd name="connsiteX5" fmla="*/ 1725426 w 1935062"/>
              <a:gd name="connsiteY5" fmla="*/ 1257790 h 1257790"/>
              <a:gd name="connsiteX6" fmla="*/ 209636 w 1935062"/>
              <a:gd name="connsiteY6" fmla="*/ 1257790 h 1257790"/>
              <a:gd name="connsiteX7" fmla="*/ 0 w 1935062"/>
              <a:gd name="connsiteY7" fmla="*/ 1048154 h 1257790"/>
              <a:gd name="connsiteX8" fmla="*/ 0 w 1935062"/>
              <a:gd name="connsiteY8" fmla="*/ 209636 h 125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062" h="1257790">
                <a:moveTo>
                  <a:pt x="0" y="209636"/>
                </a:moveTo>
                <a:cubicBezTo>
                  <a:pt x="0" y="93857"/>
                  <a:pt x="93857" y="0"/>
                  <a:pt x="209636" y="0"/>
                </a:cubicBezTo>
                <a:lnTo>
                  <a:pt x="1725426" y="0"/>
                </a:lnTo>
                <a:cubicBezTo>
                  <a:pt x="1841205" y="0"/>
                  <a:pt x="1935062" y="93857"/>
                  <a:pt x="1935062" y="209636"/>
                </a:cubicBezTo>
                <a:lnTo>
                  <a:pt x="1935062" y="1048154"/>
                </a:lnTo>
                <a:cubicBezTo>
                  <a:pt x="1935062" y="1163933"/>
                  <a:pt x="1841205" y="1257790"/>
                  <a:pt x="1725426" y="1257790"/>
                </a:cubicBezTo>
                <a:lnTo>
                  <a:pt x="209636" y="1257790"/>
                </a:lnTo>
                <a:cubicBezTo>
                  <a:pt x="93857" y="1257790"/>
                  <a:pt x="0" y="1163933"/>
                  <a:pt x="0" y="1048154"/>
                </a:cubicBezTo>
                <a:lnTo>
                  <a:pt x="0" y="20963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0930" tIns="110930" rIns="110930" bIns="110930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 </a:t>
            </a:r>
          </a:p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86,0 </a:t>
            </a:r>
            <a:r>
              <a:rPr lang="ru-RU" sz="1300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8614042">
            <a:off x="5248275" y="3424238"/>
            <a:ext cx="373063" cy="1185862"/>
          </a:xfrm>
          <a:prstGeom prst="curvedLef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13159970">
            <a:off x="5481638" y="892175"/>
            <a:ext cx="373062" cy="1185863"/>
          </a:xfrm>
          <a:prstGeom prst="curvedLef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9661372">
            <a:off x="8027988" y="917575"/>
            <a:ext cx="374650" cy="1184275"/>
          </a:xfrm>
          <a:prstGeom prst="curvedLef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2539053">
            <a:off x="8307388" y="3255963"/>
            <a:ext cx="373062" cy="1185862"/>
          </a:xfrm>
          <a:prstGeom prst="curvedLef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6000750" y="5072063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150,9 </a:t>
            </a:r>
            <a:r>
              <a:rPr lang="ru-RU" altLang="ru-RU" sz="1400" b="1" dirty="0"/>
              <a:t>млн. руб.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 rot="19976012">
            <a:off x="3619500" y="5087938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+ 66,8 </a:t>
            </a:r>
            <a:r>
              <a:rPr lang="ru-RU" altLang="ru-RU" sz="1400" b="1" dirty="0"/>
              <a:t>млн. руб.</a:t>
            </a: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7740650" y="620713"/>
            <a:ext cx="1123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418"/>
            <a:ext cx="8229600" cy="849313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  <a:endParaRPr lang="ru-RU" alt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69925" y="180975"/>
            <a:ext cx="788670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  <a:cs typeface="Times New Roman" pitchFamily="18" charset="0"/>
              </a:rPr>
              <a:t>Межбюджетные трансферты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из других уровней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бюджетов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в бюджет муниципального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образования</a:t>
            </a:r>
            <a:b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Усть-Лабинский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район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Рисунок 3" descr="слайд1.png"/>
          <p:cNvPicPr>
            <a:picLocks noChangeAspect="1"/>
          </p:cNvPicPr>
          <p:nvPr/>
        </p:nvPicPr>
        <p:blipFill>
          <a:blip r:embed="rId2" cstate="print"/>
          <a:srcRect l="2637" r="1885"/>
          <a:stretch>
            <a:fillRect/>
          </a:stretch>
        </p:blipFill>
        <p:spPr>
          <a:xfrm>
            <a:off x="0" y="1311248"/>
            <a:ext cx="9144000" cy="5622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0303" y="1103586"/>
            <a:ext cx="141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лн. рублей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04289" y="3309609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198,0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04289" y="3526126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198,0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20303" y="3341460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78,8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20303" y="3649518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77,2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94235" y="5492636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1 189,9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94234" y="5827571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1 179,1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2886" y="5579334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94,3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2885" y="5832731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94,3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7352" y="3341460"/>
            <a:ext cx="1608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Исполнение по безвозмездным поступлениям всего составило 99,2%</a:t>
            </a: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455" y="4855779"/>
            <a:ext cx="158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План</a:t>
            </a:r>
            <a:r>
              <a:rPr lang="ru-RU" b="1" dirty="0" smtClean="0"/>
              <a:t> 1 561,0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Факт</a:t>
            </a:r>
            <a:r>
              <a:rPr lang="ru-RU" b="1" dirty="0" smtClean="0"/>
              <a:t>  1 548,6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85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3282" y="196494"/>
            <a:ext cx="71541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Уважаемые жители </a:t>
            </a:r>
            <a:r>
              <a:rPr lang="ru-RU" dirty="0" err="1" smtClean="0"/>
              <a:t>Усть-Лабинского</a:t>
            </a:r>
            <a:r>
              <a:rPr lang="ru-RU" dirty="0" smtClean="0"/>
              <a:t> района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	Вашему </a:t>
            </a:r>
            <a:r>
              <a:rPr lang="ru-RU" dirty="0"/>
              <a:t>вниманию </a:t>
            </a:r>
            <a:r>
              <a:rPr lang="ru-RU" dirty="0" smtClean="0"/>
              <a:t>предлагается </a:t>
            </a:r>
            <a:r>
              <a:rPr lang="ru-RU" dirty="0"/>
              <a:t>информационный материал по отчету об исполнении бюджета </a:t>
            </a:r>
            <a:r>
              <a:rPr lang="ru-RU" dirty="0" smtClean="0"/>
              <a:t>муниципального образования </a:t>
            </a:r>
            <a:r>
              <a:rPr lang="ru-RU" dirty="0" err="1" smtClean="0"/>
              <a:t>Усть-Лабинский</a:t>
            </a:r>
            <a:r>
              <a:rPr lang="ru-RU" dirty="0" smtClean="0"/>
              <a:t> район </a:t>
            </a:r>
            <a:r>
              <a:rPr lang="ru-RU" dirty="0"/>
              <a:t>за </a:t>
            </a:r>
            <a:r>
              <a:rPr lang="ru-RU" dirty="0" smtClean="0"/>
              <a:t>2021 </a:t>
            </a:r>
            <a:r>
              <a:rPr lang="ru-RU" dirty="0"/>
              <a:t>год в формате – «Бюджет для граждан</a:t>
            </a:r>
            <a:r>
              <a:rPr lang="ru-RU" dirty="0" smtClean="0"/>
              <a:t>».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Данный материал предназначен </a:t>
            </a:r>
            <a:r>
              <a:rPr lang="ru-RU" dirty="0"/>
              <a:t>для различных категорий населения </a:t>
            </a:r>
            <a:r>
              <a:rPr lang="ru-RU" dirty="0" smtClean="0"/>
              <a:t>района </a:t>
            </a:r>
            <a:r>
              <a:rPr lang="ru-RU" dirty="0"/>
              <a:t>и представителей разных профессий: студентов, молодых семей и пенсионеров, педагогов и врачей, а также других категорий населения, не обладающих специальными знаниями в сфере бюджетного законодательства.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Здесь </a:t>
            </a:r>
            <a:r>
              <a:rPr lang="ru-RU" dirty="0"/>
              <a:t>наглядно представлены объемы доходов и расходов бюджета </a:t>
            </a:r>
            <a:r>
              <a:rPr lang="ru-RU" dirty="0" smtClean="0"/>
              <a:t>за 2021 </a:t>
            </a:r>
            <a:r>
              <a:rPr lang="ru-RU" dirty="0"/>
              <a:t>год, их динамика поступлений в сравнении с предыдущими годами, основные направления расходования средств бюджета в отчетном году на финансирование мероприятий в сфере образования, культуры, молодежной и социальной политики, жилищно-коммунального хозяйства и других </a:t>
            </a:r>
            <a:r>
              <a:rPr lang="ru-RU" dirty="0" smtClean="0"/>
              <a:t>сферах.</a:t>
            </a:r>
          </a:p>
          <a:p>
            <a:pPr algn="just"/>
            <a:r>
              <a:rPr lang="ru-RU" dirty="0" smtClean="0"/>
              <a:t> 	Надеемся, </a:t>
            </a:r>
            <a:r>
              <a:rPr lang="ru-RU" dirty="0"/>
              <a:t>что знакомство с результатами и особенностями муниципальных финансов за </a:t>
            </a:r>
            <a:r>
              <a:rPr lang="ru-RU" dirty="0" smtClean="0"/>
              <a:t>2021 </a:t>
            </a:r>
            <a:r>
              <a:rPr lang="ru-RU" dirty="0"/>
              <a:t>год будет для вас не только интересным, но и полезным, что даст вам в дальнейшем возможность в обсуждении </a:t>
            </a:r>
            <a:r>
              <a:rPr lang="ru-RU" dirty="0" smtClean="0"/>
              <a:t>вопросов </a:t>
            </a:r>
            <a:r>
              <a:rPr lang="ru-RU" dirty="0"/>
              <a:t>и принятии решений, связанных с жизнедеятельностью муниципального образования </a:t>
            </a:r>
            <a:r>
              <a:rPr lang="ru-RU" dirty="0" err="1"/>
              <a:t>Усть-Лабинский</a:t>
            </a:r>
            <a:r>
              <a:rPr lang="ru-RU" dirty="0"/>
              <a:t> район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50" y="18079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Расходы бюджета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3410134"/>
              </p:ext>
            </p:extLst>
          </p:nvPr>
        </p:nvGraphicFramePr>
        <p:xfrm>
          <a:off x="4719254" y="1549666"/>
          <a:ext cx="4824535" cy="313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566315" y="945451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Cambria" panose="02040503050406030204" pitchFamily="18" charset="0"/>
              </a:rPr>
              <a:t>2020 год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0329613"/>
              </p:ext>
            </p:extLst>
          </p:nvPr>
        </p:nvGraphicFramePr>
        <p:xfrm>
          <a:off x="326216" y="1176432"/>
          <a:ext cx="4139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300533" y="5264705"/>
            <a:ext cx="204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latin typeface="Cambria" panose="02040503050406030204" pitchFamily="18" charset="0"/>
              </a:rPr>
              <a:t>Всего расходов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218504" y="5802683"/>
            <a:ext cx="540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latin typeface="Cambria" panose="02040503050406030204" pitchFamily="18" charset="0"/>
              </a:rPr>
              <a:t>Расходы в рамках муниципальных программ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218504" y="6309732"/>
            <a:ext cx="3325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latin typeface="Cambria" panose="02040503050406030204" pitchFamily="18" charset="0"/>
              </a:rPr>
              <a:t>Непрограммные расходы</a:t>
            </a:r>
          </a:p>
        </p:txBody>
      </p:sp>
      <p:sp>
        <p:nvSpPr>
          <p:cNvPr id="10" name="Прямоугольник: скругленные углы 8"/>
          <p:cNvSpPr/>
          <p:nvPr/>
        </p:nvSpPr>
        <p:spPr>
          <a:xfrm>
            <a:off x="1758840" y="5326539"/>
            <a:ext cx="330200" cy="296862"/>
          </a:xfrm>
          <a:prstGeom prst="roundRect">
            <a:avLst/>
          </a:prstGeom>
          <a:solidFill>
            <a:srgbClr val="E38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: скругленные углы 5"/>
          <p:cNvSpPr/>
          <p:nvPr/>
        </p:nvSpPr>
        <p:spPr>
          <a:xfrm>
            <a:off x="1758840" y="5843957"/>
            <a:ext cx="330200" cy="296863"/>
          </a:xfrm>
          <a:prstGeom prst="roundRect">
            <a:avLst/>
          </a:prstGeom>
          <a:solidFill>
            <a:srgbClr val="70A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: скругленные углы 7"/>
          <p:cNvSpPr/>
          <p:nvPr/>
        </p:nvSpPr>
        <p:spPr>
          <a:xfrm>
            <a:off x="1758840" y="6351007"/>
            <a:ext cx="330200" cy="296862"/>
          </a:xfrm>
          <a:prstGeom prst="roundRect">
            <a:avLst/>
          </a:prstGeom>
          <a:solidFill>
            <a:srgbClr val="4FC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669087" y="945450"/>
            <a:ext cx="1468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2021 </a:t>
            </a:r>
            <a:r>
              <a:rPr lang="ru-RU" altLang="ru-RU" sz="2400" b="1" dirty="0">
                <a:latin typeface="Cambria" panose="020405030504060302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007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63" y="142875"/>
            <a:ext cx="58324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itchFamily="18" charset="0"/>
              </a:rPr>
              <a:t>Муниципальные программы</a:t>
            </a:r>
            <a:endParaRPr lang="ru-RU" sz="2400" dirty="0"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48577"/>
              </p:ext>
            </p:extLst>
          </p:nvPr>
        </p:nvGraphicFramePr>
        <p:xfrm>
          <a:off x="900112" y="836066"/>
          <a:ext cx="8029575" cy="4040305"/>
        </p:xfrm>
        <a:graphic>
          <a:graphicData uri="http://schemas.openxmlformats.org/drawingml/2006/table">
            <a:tbl>
              <a:tblPr/>
              <a:tblGrid>
                <a:gridCol w="531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8636" marR="8636" marT="8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Уточненный план</a:t>
                      </a:r>
                    </a:p>
                  </a:txBody>
                  <a:tcPr marL="8636" marR="8636" marT="8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</a:p>
                  </a:txBody>
                  <a:tcPr marL="8636" marR="8636" marT="8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муниципального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район "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Развитие образования в Усть-Лабинском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"Семейная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политика"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"Развитие культуры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"Развитие физической культуры и спорта в муниципальном образовании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"Молодежь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"Развитие сельского хозяйства в Усть-Лабинском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Усть-Лабинский район "Обеспечение безопасности населения в Усть-Лабинском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01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Ведомственная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целевая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программа "Комплексное развитие муниципального образования Усть-Лабинский район в сфере дорожного хозяйства на 2020-2022 годы"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36" marR="8636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80385" y="412477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7" name="Рисунок 6" descr="https://www.1511.ru/storage/file/10594/202102011223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07" y="5349875"/>
            <a:ext cx="2047240" cy="1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atherineasquithgallery.com/uploads/posts/2021-02/1613676499_54-p-fon-dlya-prezentatsii-detskii-fizkultura-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154930"/>
            <a:ext cx="2505075" cy="17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honoteka.org/uploads/posts/2021-04/1619481569_12-phonoteka_org-p-narodnoe-yedinstvo-bez-fona-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47" y="5107599"/>
            <a:ext cx="2961739" cy="175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0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63482"/>
              </p:ext>
            </p:extLst>
          </p:nvPr>
        </p:nvGraphicFramePr>
        <p:xfrm>
          <a:off x="974233" y="362202"/>
          <a:ext cx="7950200" cy="4896698"/>
        </p:xfrm>
        <a:graphic>
          <a:graphicData uri="http://schemas.openxmlformats.org/drawingml/2006/table">
            <a:tbl>
              <a:tblPr/>
              <a:tblGrid>
                <a:gridCol w="52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Усть-Лабинский район "Обеспечение разработки градостроительной документации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"Эффективное муниципальное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управление"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"Обеспечение реализации функций органов местного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самоуправления"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"Развитие информационного общества" 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"Формирование условий для духовно-нравственного развития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граждан"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"Управление муниципальными финансами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район"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"Оказание мер социальной поддержки на приобретение (строительство)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жилья"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Усть-Лабинский район "Социальная поддержка граждан"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"Охрана окружающей среды и модернизация сферы обращения с отходами"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Ведомственная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целевая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программа «Повышение безопасности дорожного движения в муниципальном образовании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район"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муниципального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 "Социально-экономическое и инновационное развитие"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ИТОГО:</a:t>
                      </a: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2 153,5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2 118,3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00" marR="5600" marT="56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Рисунок 6" descr="https://assets.change.org/photos/7/bs/bb/dubSBbThnbomvYG-1600x900-noP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70483"/>
            <a:ext cx="2435948" cy="1287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57188" y="0"/>
            <a:ext cx="8786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«Развитие образования в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Усть-Лабинском районе»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6" name="Рисунок 3" descr="https://edu.ggtu.ru/pluginfile.php/57430/course/summary/%D0%B8%D0%BD%D1%84%D0%BE%D1%80%D0%BC%D0%B0%D1%82%D0%B8%D0%BA%D0%B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5000625"/>
            <a:ext cx="2308464" cy="16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5954" y="708025"/>
            <a:ext cx="758516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объем расходов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 программе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- 1 559,2 млн. рублей.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2021 году: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8,1   млн. рублей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выплата компенсации части родительской платы за присмотр и уход за детьми – получили компенсацию 4 238 родителей (законных представителей);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8,6 млн. рублей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компенсация расходов на оплату жилых помещений, отопления и освещения педагогическим работникам – воспользовались данной мерой социальной поддержки 730 педагогов;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15,7 млн. рублей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направлено на решение социально значимых вопросов – ремонт процедурного кабинета СОШ № 1, ремонт санузлов СОШ № 3, ремонт наружной канализации СОШ № 10, ремонт сетей водоснабжения и канализации, ремонт горячего и холодного водоснабжения СОШ № 15, </a:t>
            </a:r>
            <a:r>
              <a:rPr lang="ru-RU" sz="1400" dirty="0">
                <a:solidFill>
                  <a:srgbClr val="000000"/>
                </a:solidFill>
              </a:rPr>
              <a:t>ремонт полов в здании СОШ № 11, ремонт крыльца МБДОУ № 2,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 капитальный ремонт прачечного блока МБДОУ № 11, капитальный ремонт внутренних сетей хозяйственно-питьевого и пожарного водоснабжения, водоотведения и отопления здания  МБДОУ № 39, ремонт пола и кровли МБДОУ № 3, ремонт ограждения МБДОУ № 24, 50  приобретены мебель, оконные и дверные блоки, прогулочные веранды, материалы для ремонта, оборудование на пищеблок, оборудование для спортивной площадки, оргтехнику СОШ 1, 3, 4, 7, 9, 13, 15, 16, 17, 21, МБДОУ № 3, 11, 15, 24, 31, 41;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</a:rPr>
              <a:t>10,3 млн. рублей</a:t>
            </a:r>
            <a:r>
              <a:rPr lang="ru-RU" sz="1400" dirty="0">
                <a:ea typeface="Times New Roman" panose="02020603050405020304" pitchFamily="18" charset="0"/>
              </a:rPr>
              <a:t> - проведение профильных смен в Центре детского отдыха «Тополек», организация лагерей дневного пребывания, лагерей труда и отдыха (оздоровлено 1 500 детей).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643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«Развитие образования в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Усть-Лабинском районе»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6" name="Рисунок 3" descr="https://avatars.mds.yandex.net/get-zen_doc/1612125/pub_5d6176555eb26800ac99d467_5d6176647cccba00ae9d825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56" y="5099685"/>
            <a:ext cx="20002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3702" y="850900"/>
            <a:ext cx="7733212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целях реализации Послания Президента Российской Федерации, осуществлялись расходы на организацию бесплатного горячего питания обучающихся 1-4 классов. На указанные цели направлено </a:t>
            </a: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46,2 млн. рублей </a:t>
            </a:r>
            <a:r>
              <a:rPr lang="ru-RU" sz="1400" dirty="0">
                <a:solidFill>
                  <a:srgbClr val="000000"/>
                </a:solidFill>
              </a:rPr>
              <a:t>– воспользовались 4 718 учащихся;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7,9 млн. рублей – </a:t>
            </a:r>
            <a:r>
              <a:rPr lang="ru-RU" sz="1400" dirty="0">
                <a:solidFill>
                  <a:srgbClr val="000000"/>
                </a:solidFill>
              </a:rPr>
              <a:t>организация питания учащихся 5-11 классов (5,50 рублей в день); 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3,7 млн. рублей – </a:t>
            </a:r>
            <a:r>
              <a:rPr lang="ru-RU" sz="1400" dirty="0">
                <a:solidFill>
                  <a:srgbClr val="000000"/>
                </a:solidFill>
              </a:rPr>
              <a:t>организация бесплатного 2-х разового питания 219 детей с ограниченными возможностями здоровья и детей-инвалидов, обучающихся в образовательных организациях;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43,7 млн. рублей – </a:t>
            </a:r>
            <a:r>
              <a:rPr lang="ru-RU" sz="1400" dirty="0">
                <a:solidFill>
                  <a:srgbClr val="000000"/>
                </a:solidFill>
              </a:rPr>
              <a:t>выплачено ежемесячное денежное вознаграждение за классное руководство 557 педагогическим работникам общеобразовательных учреждений;  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2,4 млн. рублей –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приобретение школьного автобуса МБОУ СОШ № 10 в рамках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«Безопасность дорожного движения»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30,9 млн. рублей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– капитальный ремонт в </a:t>
            </a:r>
            <a:r>
              <a:rPr lang="ru-RU" sz="1400" dirty="0">
                <a:solidFill>
                  <a:srgbClr val="000000"/>
                </a:solidFill>
              </a:rPr>
              <a:t>МБОУ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 СОШ № 2,4,8,10,11,12,16, МБДОУ № 5,11,39;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1,2 млн. рублей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меры социальной поддержки отдельных категорий учащихся – обеспечены льготным питанием 658 учащихся из многодетных семей;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4,8 млн. рублей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– капитальный ремонт спортивного зала </a:t>
            </a:r>
            <a:r>
              <a:rPr lang="ru-RU" sz="1400" dirty="0">
                <a:solidFill>
                  <a:srgbClr val="000000"/>
                </a:solidFill>
              </a:rPr>
              <a:t>МБОУ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 СОШ № 15 в рамках реализации мероприятий регионального проекта «Успех каждого ребенка.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0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39708" y="155575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«Развитие физической культуры и спорта в муниципальном </a:t>
            </a:r>
            <a:endParaRPr lang="ru-RU" altLang="ru-RU" sz="2000" b="1" dirty="0" smtClean="0"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образовании </a:t>
            </a:r>
            <a:r>
              <a:rPr lang="ru-RU" altLang="ru-RU" sz="2000" b="1" dirty="0" err="1">
                <a:latin typeface="+mn-lt"/>
                <a:cs typeface="Times New Roman" panose="02020603050405020304" pitchFamily="18" charset="0"/>
              </a:rPr>
              <a:t>Усть-Лабинский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район»</a:t>
            </a:r>
            <a:endParaRPr lang="ru-RU" altLang="ru-RU" sz="2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2080" y="1171575"/>
            <a:ext cx="735003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68,1 млн. рублей - общий объем расходов по программе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Основные направления расходов в 2021 году: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1,0 млн. рублей -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популяризация физической культуры и массового спорта путем создания условий по привлечению населения к участию в районных, краевых и российских мероприятиях;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63,3 млн. рублей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функционирование учреждений, подведомственных отделу по физической культуре и спорту администрации муниципального образования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Усть-Лабинский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район и улучшения качества оказания муниципальных услуг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(201 спортсмен занял призовые места на спортивных мероприятиях краевого и российского уровня)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2,9 млн. рублей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проведение углубленных медицинских осмотров воспитанников спортивных школ.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55" y="4991050"/>
            <a:ext cx="5054645" cy="18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238273" y="142875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«Развитие культуры  </a:t>
            </a:r>
            <a:r>
              <a:rPr lang="ru-RU" altLang="ru-RU" sz="2000" b="1" dirty="0" err="1">
                <a:latin typeface="+mn-lt"/>
                <a:cs typeface="Times New Roman" panose="02020603050405020304" pitchFamily="18" charset="0"/>
              </a:rPr>
              <a:t>Усть-Лабинского</a:t>
            </a: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 района »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782" y="5512526"/>
            <a:ext cx="1605746" cy="13454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0879" y="850900"/>
            <a:ext cx="753291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программе 125,9 млн. рублей.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2021 году: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1,1 млн. рублей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проведение мероприятий, направленных на развитие культуры,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- проведено 24 культурно-массовых мероприятия;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11,6 млн. рублей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	формирование, учет, изучение, сохранение музейных предметов и коллекций, создание экспозиций (выставок) музеев, развитие и пропаганда лучших образцов народного творчества, создание условий для организации досуга населения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– 24 тыс. человек посетило музейное учреждение;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34,9 млн. рублей </a:t>
            </a:r>
            <a:r>
              <a:rPr lang="ru-RU" sz="1400" b="1" i="1" dirty="0">
                <a:solidFill>
                  <a:srgbClr val="000000"/>
                </a:solidFill>
                <a:cs typeface="Arial" panose="020B0604020202020204" pitchFamily="34" charset="0"/>
              </a:rPr>
              <a:t>организация библиотечного обслуживания населения, комплектования и обеспечения сохранности библиотечных фондов – </a:t>
            </a: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количество посещений библиотек составило 186,6 тысяч</a:t>
            </a: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51,1 млн. рублей реализация дополнительных общеобразовательных предпрофессиональных программ, общеразвивающих программ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––детские музыкальные школы и школы искусств посещали 1 160 учащихся;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8,5 млн. рублей </a:t>
            </a: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обеспечение деятельности в сфере ведения бухгалтерского, налогового, статистического учета юридических лиц.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0,7 млн. рублей – приобретение штор в ДМШ г. Усть-Лабинска;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1,2 млн. рублей – изготовление ПСД для ремонта здания МБУК РДК «Кубань»;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0,6 млн. рублей – изготовление ПСД для ремонта здания ДШИ ст. Воронежской</a:t>
            </a:r>
            <a:r>
              <a:rPr lang="ru-RU" sz="1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748" y="165193"/>
            <a:ext cx="7402286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«Социально-экономическое и инновационное развитие»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программе 38,1 млн. рублей.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2021 году: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3,1 </a:t>
            </a:r>
            <a:r>
              <a:rPr lang="ru-RU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рублей -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и проведение государственной экспертизы по объекту «Распределительный газопровод высокого давления от </a:t>
            </a: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х.Саратовского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до х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Калининского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Братского сельского поселения»;</a:t>
            </a: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5,3 млн. рублей -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по объекту «Распределительные газопроводы высокого давления по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Красной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Центральной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Южной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ШРП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№№ 1,2,3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распределительные газопроводы низкого давления от ШРП №№1,2,3 по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Центральной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Южной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Красной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Степной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Кольцевой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х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Свободном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Железного сельского поселения»;  </a:t>
            </a: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3,1 млн. рублей –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ПСД на строительство модуля начальной школы на 400 мест в МБОУ СОШ № 7 ст. Воронежской;</a:t>
            </a: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0,7 млн. рублей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- изготовление сметной документации и получение заключения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капитальному ремонту артезианских скважин; </a:t>
            </a: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18,9</a:t>
            </a: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 -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здравоохранения здания амбулатории врача общей практики в х. Безлесном;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2,0 млн. рублей </a:t>
            </a: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здравоохранения здания амбулатории врача общей практики в ст. 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Кирпильской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включая проектно-изыскательские работы;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3,0 млн. рублей -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капитальный ремонт артезианских скважин в ст. Ладожской и х. Безлесном;</a:t>
            </a:r>
          </a:p>
          <a:p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1,0 млн. рублей</a:t>
            </a: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изготовление ПСД на строительство объекта «Пищеблок на 160 мест на территории МБОУ СОШ № 1 по. Ул. Школьной,81 в г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Усть-Лабинске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1867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8313" y="188913"/>
            <a:ext cx="8351837" cy="935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a typeface="+mj-ea"/>
                <a:cs typeface="Times New Roman" pitchFamily="18" charset="0"/>
              </a:rPr>
              <a:t>Отдельные значимые  мероприятия, реализованные в рамках муниципальных программ</a:t>
            </a:r>
            <a:br>
              <a:rPr lang="ru-RU" sz="2000" b="1" dirty="0">
                <a:ea typeface="+mj-ea"/>
                <a:cs typeface="Times New Roman" pitchFamily="18" charset="0"/>
              </a:rPr>
            </a:br>
            <a:endParaRPr lang="ru-RU" sz="20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Рисунок 3" descr="https://avatars.mds.yandex.net/get-pdb/2472969/269477b1-4315-46a0-ad25-d293085f71f0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5572125"/>
            <a:ext cx="2071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6914" y="753581"/>
            <a:ext cx="75399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7,4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производства, -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оказана поддержка 186 гражданам, 4 индивидуальным предпринимателям, 4 КФХ;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2,5 млн. рублей - </a:t>
            </a:r>
            <a:r>
              <a:rPr lang="ru-RU" sz="1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мер социальной поддержки на приобретение (строительство) жилья молодым семьям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две молодые семьи получили социальную выплату на приобретение (строительство) жилья;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91,3 млн. рублей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приобретение жилых помещений для детей сирот и детей, оставшихся без попечения родителей (приобретено 48 жилых помещений);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 млн. рублей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оказана финансовая поддержка 4-м социально ориентированным некоммерческим организациям;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5,5 млн. рублей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выплата пенсии за выслугу лет лицам, замещавшим муниципальные должности и должности муниципальной службы муниципального образования </a:t>
            </a: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42,4 млн. рублей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- выплате ежемесячных денежных средств на содержание 289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43,0 млн. рублей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- выплаты ежемесячного вознаграждения, причитающегося 66 приемным родителям за оказание услуг по воспитанию приемных детей.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417"/>
            <a:ext cx="8229600" cy="928688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</a:rPr>
              <a:t>НЕПРОГРАММНЫЕ   МЕРОПРИЯТИЯ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02676" y="785813"/>
            <a:ext cx="685274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cs typeface="Times New Roman" panose="02020603050405020304" pitchFamily="18" charset="0"/>
              </a:rPr>
              <a:t>Непрограммные мероприятия в </a:t>
            </a:r>
            <a:r>
              <a:rPr lang="ru-RU" altLang="ru-RU" sz="1400" b="1" dirty="0" smtClean="0">
                <a:cs typeface="Times New Roman" panose="02020603050405020304" pitchFamily="18" charset="0"/>
              </a:rPr>
              <a:t>2021 </a:t>
            </a:r>
            <a:r>
              <a:rPr lang="ru-RU" altLang="ru-RU" sz="1400" b="1" dirty="0">
                <a:cs typeface="Times New Roman" panose="02020603050405020304" pitchFamily="18" charset="0"/>
              </a:rPr>
              <a:t>году исполнены на сумму </a:t>
            </a:r>
            <a:r>
              <a:rPr lang="ru-RU" altLang="ru-RU" sz="1400" b="1" dirty="0" smtClean="0">
                <a:cs typeface="Times New Roman" panose="02020603050405020304" pitchFamily="18" charset="0"/>
              </a:rPr>
              <a:t>122,6 </a:t>
            </a:r>
            <a:r>
              <a:rPr lang="ru-RU" altLang="ru-RU" sz="1400" b="1" dirty="0">
                <a:cs typeface="Times New Roman" panose="02020603050405020304" pitchFamily="18" charset="0"/>
              </a:rPr>
              <a:t>млн. рублей.</a:t>
            </a:r>
          </a:p>
          <a:p>
            <a:pPr algn="just" fontAlgn="base"/>
            <a:r>
              <a:rPr lang="ru-RU" altLang="ru-RU" sz="1400" dirty="0">
                <a:cs typeface="Times New Roman" panose="02020603050405020304" pitchFamily="18" charset="0"/>
              </a:rPr>
              <a:t>     В рамках реализации непрограммных расходов были реализованы  следующие направления: </a:t>
            </a:r>
            <a:endParaRPr lang="ru-RU" altLang="ru-RU" sz="1400" dirty="0" smtClean="0"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dirty="0" smtClean="0">
                <a:cs typeface="Times New Roman" panose="02020603050405020304" pitchFamily="18" charset="0"/>
              </a:rPr>
              <a:t>-</a:t>
            </a:r>
            <a:r>
              <a:rPr lang="ru-RU" sz="1400" dirty="0">
                <a:cs typeface="Times New Roman" panose="02020603050405020304" pitchFamily="18" charset="0"/>
              </a:rPr>
              <a:t>осуществление отдельных государственных полномочий Краснодарского края по ведению учета граждан отдельных категорий в качестве нуждающихся в жилых помещениях на сумму </a:t>
            </a:r>
            <a:r>
              <a:rPr lang="ru-RU" sz="1400" b="1" dirty="0">
                <a:cs typeface="Times New Roman" panose="02020603050405020304" pitchFamily="18" charset="0"/>
              </a:rPr>
              <a:t>0,6 </a:t>
            </a:r>
            <a:r>
              <a:rPr lang="ru-RU" sz="1400" dirty="0">
                <a:cs typeface="Times New Roman" panose="02020603050405020304" pitchFamily="18" charset="0"/>
              </a:rPr>
              <a:t>млн. рублей;</a:t>
            </a:r>
          </a:p>
          <a:p>
            <a:pPr algn="just" fontAlgn="base"/>
            <a:r>
              <a:rPr lang="ru-RU" sz="1400" dirty="0">
                <a:cs typeface="Times New Roman" panose="02020603050405020304" pitchFamily="18" charset="0"/>
              </a:rPr>
              <a:t>- осуществление отдельных государственных полномочий Краснодарского края по созданию и организации деятельности комиссий по делам несовершеннолетних и защите их прав на сумму </a:t>
            </a:r>
            <a:r>
              <a:rPr lang="ru-RU" sz="1400" b="1" dirty="0">
                <a:cs typeface="Times New Roman" panose="02020603050405020304" pitchFamily="18" charset="0"/>
              </a:rPr>
              <a:t>3,4 </a:t>
            </a:r>
            <a:r>
              <a:rPr lang="ru-RU" sz="1400" dirty="0">
                <a:cs typeface="Times New Roman" panose="02020603050405020304" pitchFamily="18" charset="0"/>
              </a:rPr>
              <a:t>млн. рублей; </a:t>
            </a:r>
          </a:p>
          <a:p>
            <a:pPr algn="just" fontAlgn="base"/>
            <a:r>
              <a:rPr lang="ru-RU" sz="1400" dirty="0">
                <a:cs typeface="Times New Roman" panose="02020603050405020304" pitchFamily="18" charset="0"/>
              </a:rPr>
              <a:t>- осуществление мероприятий по проведению Всероссийской переписи населения на сумму 1,0 млн. рублей;</a:t>
            </a:r>
          </a:p>
          <a:p>
            <a:pPr algn="just" fontAlgn="base"/>
            <a:r>
              <a:rPr lang="ru-RU" sz="1400" dirty="0">
                <a:cs typeface="Times New Roman" panose="02020603050405020304" pitchFamily="18" charset="0"/>
              </a:rPr>
              <a:t>- обеспечение деятельности высшего должностного лица муниципального образования </a:t>
            </a:r>
            <a:r>
              <a:rPr lang="ru-RU" sz="1400" dirty="0" err="1"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cs typeface="Times New Roman" panose="02020603050405020304" pitchFamily="18" charset="0"/>
              </a:rPr>
              <a:t> район на сумму </a:t>
            </a:r>
            <a:r>
              <a:rPr lang="ru-RU" sz="1400" b="1" dirty="0">
                <a:cs typeface="Times New Roman" panose="02020603050405020304" pitchFamily="18" charset="0"/>
              </a:rPr>
              <a:t>2,2</a:t>
            </a:r>
            <a:r>
              <a:rPr lang="ru-RU" sz="1400" dirty="0">
                <a:cs typeface="Times New Roman" panose="02020603050405020304" pitchFamily="18" charset="0"/>
              </a:rPr>
              <a:t> млн. рублей;</a:t>
            </a:r>
          </a:p>
          <a:p>
            <a:pPr algn="just" fontAlgn="base"/>
            <a:r>
              <a:rPr lang="ru-RU" sz="1400" dirty="0">
                <a:cs typeface="Times New Roman" panose="02020603050405020304" pitchFamily="18" charset="0"/>
              </a:rPr>
              <a:t>- обеспечение функционирования администрации муниципального образования </a:t>
            </a:r>
            <a:r>
              <a:rPr lang="ru-RU" sz="1400" dirty="0" err="1"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cs typeface="Times New Roman" panose="02020603050405020304" pitchFamily="18" charset="0"/>
              </a:rPr>
              <a:t> район на сумму </a:t>
            </a:r>
            <a:r>
              <a:rPr lang="ru-RU" sz="1400" b="1" dirty="0">
                <a:cs typeface="Times New Roman" panose="02020603050405020304" pitchFamily="18" charset="0"/>
              </a:rPr>
              <a:t>90,1</a:t>
            </a:r>
            <a:r>
              <a:rPr lang="ru-RU" sz="1400" dirty="0">
                <a:cs typeface="Times New Roman" panose="02020603050405020304" pitchFamily="18" charset="0"/>
              </a:rPr>
              <a:t> млн. рублей;</a:t>
            </a:r>
          </a:p>
          <a:p>
            <a:pPr algn="just" eaLnBrk="0" fontAlgn="base" hangingPunct="0"/>
            <a:r>
              <a:rPr lang="ru-RU" sz="1400" dirty="0">
                <a:cs typeface="Times New Roman" panose="02020603050405020304" pitchFamily="18" charset="0"/>
              </a:rPr>
              <a:t>- обеспечение деятельности Контрольно-счетной палаты муниципального</a:t>
            </a:r>
          </a:p>
          <a:p>
            <a:pPr algn="just" eaLnBrk="0" fontAlgn="base" hangingPunct="0"/>
            <a:r>
              <a:rPr lang="ru-RU" sz="1400" dirty="0">
                <a:cs typeface="Times New Roman" panose="02020603050405020304" pitchFamily="18" charset="0"/>
              </a:rPr>
              <a:t>образования </a:t>
            </a:r>
            <a:r>
              <a:rPr lang="ru-RU" sz="1400" dirty="0" err="1"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cs typeface="Times New Roman" panose="02020603050405020304" pitchFamily="18" charset="0"/>
              </a:rPr>
              <a:t> район на сумму </a:t>
            </a:r>
            <a:r>
              <a:rPr lang="ru-RU" sz="1400" b="1" dirty="0">
                <a:cs typeface="Times New Roman" panose="02020603050405020304" pitchFamily="18" charset="0"/>
              </a:rPr>
              <a:t>6,6</a:t>
            </a:r>
            <a:r>
              <a:rPr lang="ru-RU" sz="1400" dirty="0">
                <a:cs typeface="Times New Roman" panose="02020603050405020304" pitchFamily="18" charset="0"/>
              </a:rPr>
              <a:t> млн. рублей; </a:t>
            </a:r>
          </a:p>
          <a:p>
            <a:pPr algn="just" eaLnBrk="0" fontAlgn="base" hangingPunct="0"/>
            <a:r>
              <a:rPr lang="ru-RU" sz="1400" dirty="0">
                <a:cs typeface="Times New Roman" panose="02020603050405020304" pitchFamily="18" charset="0"/>
              </a:rPr>
              <a:t>- обеспечение деятельности представительного органа муниципального образования </a:t>
            </a:r>
            <a:r>
              <a:rPr lang="ru-RU" sz="1400" dirty="0" err="1"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cs typeface="Times New Roman" panose="02020603050405020304" pitchFamily="18" charset="0"/>
              </a:rPr>
              <a:t> район на сумму </a:t>
            </a:r>
            <a:r>
              <a:rPr lang="ru-RU" sz="1400" b="1" dirty="0">
                <a:cs typeface="Times New Roman" panose="02020603050405020304" pitchFamily="18" charset="0"/>
              </a:rPr>
              <a:t>3,1</a:t>
            </a:r>
            <a:r>
              <a:rPr lang="ru-RU" sz="1400" dirty="0">
                <a:cs typeface="Times New Roman" panose="02020603050405020304" pitchFamily="18" charset="0"/>
              </a:rPr>
              <a:t> млн. рублей;</a:t>
            </a:r>
          </a:p>
          <a:p>
            <a:pPr algn="just" eaLnBrk="0" fontAlgn="base" hangingPunct="0"/>
            <a:r>
              <a:rPr lang="ru-RU" sz="1400" dirty="0">
                <a:cs typeface="Times New Roman" panose="02020603050405020304" pitchFamily="18" charset="0"/>
              </a:rPr>
              <a:t>- обеспечение финансового отдела администрации муниципального образования </a:t>
            </a:r>
            <a:r>
              <a:rPr lang="ru-RU" sz="1400" dirty="0" err="1">
                <a:cs typeface="Times New Roman" panose="02020603050405020304" pitchFamily="18" charset="0"/>
              </a:rPr>
              <a:t>Усть-Лабинский</a:t>
            </a:r>
            <a:r>
              <a:rPr lang="ru-RU" sz="1400" dirty="0">
                <a:cs typeface="Times New Roman" panose="02020603050405020304" pitchFamily="18" charset="0"/>
              </a:rPr>
              <a:t> район на сумму </a:t>
            </a:r>
            <a:r>
              <a:rPr lang="ru-RU" sz="1400" b="1" dirty="0">
                <a:cs typeface="Times New Roman" panose="02020603050405020304" pitchFamily="18" charset="0"/>
              </a:rPr>
              <a:t>17,2 </a:t>
            </a:r>
            <a:r>
              <a:rPr lang="ru-RU" sz="1400" dirty="0">
                <a:cs typeface="Times New Roman" panose="02020603050405020304" pitchFamily="18" charset="0"/>
              </a:rPr>
              <a:t>млн. рублей.</a:t>
            </a:r>
          </a:p>
          <a:p>
            <a:pPr algn="just"/>
            <a:r>
              <a:rPr lang="ru-RU" sz="1400" dirty="0">
                <a:cs typeface="Times New Roman" panose="02020603050405020304" pitchFamily="18" charset="0"/>
              </a:rPr>
              <a:t> 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27" y="5047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Основные </a:t>
            </a:r>
            <a:r>
              <a:rPr lang="ru-RU" sz="3200" b="1" dirty="0">
                <a:latin typeface="+mn-lt"/>
              </a:rPr>
              <a:t>термины и понятия по бюджету 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075" y="695027"/>
            <a:ext cx="6752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Бюджет – это форма образования и расходования денежных средств для финансового обеспечения задач и функций государства и местного самоуправления, другими словами – это план доходов и расходов</a:t>
            </a:r>
          </a:p>
        </p:txBody>
      </p:sp>
      <p:sp>
        <p:nvSpPr>
          <p:cNvPr id="4" name="Цилиндр 3"/>
          <p:cNvSpPr/>
          <p:nvPr/>
        </p:nvSpPr>
        <p:spPr>
          <a:xfrm>
            <a:off x="1529540" y="3106266"/>
            <a:ext cx="2322785" cy="1879747"/>
          </a:xfrm>
          <a:prstGeom prst="can">
            <a:avLst/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5574672" y="1592559"/>
            <a:ext cx="3191740" cy="1334814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5617298" y="3106266"/>
            <a:ext cx="3191740" cy="1334814"/>
          </a:xfrm>
          <a:prstGeom prst="donu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617298" y="4619973"/>
            <a:ext cx="3191740" cy="1334814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3244" y="2024036"/>
            <a:ext cx="109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6595" y="3605810"/>
            <a:ext cx="2433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ИСТОЧНИКИ ФИНАНСИРОВАНИЯ ДЕФИЦИТА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23244" y="5102714"/>
            <a:ext cx="11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</a:t>
            </a:r>
          </a:p>
        </p:txBody>
      </p:sp>
      <p:sp>
        <p:nvSpPr>
          <p:cNvPr id="9" name="Стрелка вправо 8"/>
          <p:cNvSpPr/>
          <p:nvPr/>
        </p:nvSpPr>
        <p:spPr>
          <a:xfrm rot="1150858">
            <a:off x="3953119" y="4621214"/>
            <a:ext cx="1643870" cy="3783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077915" y="3741626"/>
            <a:ext cx="1313793" cy="3783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506006">
            <a:off x="3921650" y="2807541"/>
            <a:ext cx="1743297" cy="3783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esecretslife.com/wp-content/uploads/2017/09/Denezhnaja-prima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9" y="3689845"/>
            <a:ext cx="1749513" cy="11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1459" y="4098920"/>
            <a:ext cx="1229711" cy="37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1227909" y="788271"/>
          <a:ext cx="727165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1550126" y="3353199"/>
          <a:ext cx="6949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5852" y="3988526"/>
            <a:ext cx="55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87,1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9553" y="3583577"/>
            <a:ext cx="50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87,9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61313" y="3421380"/>
            <a:ext cx="50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88,1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71803" y="3370616"/>
            <a:ext cx="50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88,2</a:t>
            </a:r>
            <a:endParaRPr lang="ru-RU" sz="14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19795" y="100919"/>
            <a:ext cx="5832475" cy="6365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Times New Roman" pitchFamily="18" charset="0"/>
              </a:rPr>
              <a:t>Расходы на социальную сферу</a:t>
            </a:r>
            <a:endParaRPr lang="ru-RU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4606" y="987380"/>
            <a:ext cx="1297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7" descr="http://zsno.bitrix05.md.r52.ru/upload/medialibrary/c7d/c7db748170a77d64c0bc93eb9df950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545"/>
            <a:ext cx="2214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1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63" y="142875"/>
            <a:ext cx="573563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itchFamily="18" charset="0"/>
              </a:rPr>
              <a:t>Образование </a:t>
            </a:r>
            <a:endParaRPr lang="ru-RU" sz="2800" dirty="0">
              <a:cs typeface="Arial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29498"/>
              </p:ext>
            </p:extLst>
          </p:nvPr>
        </p:nvGraphicFramePr>
        <p:xfrm>
          <a:off x="1492470" y="604541"/>
          <a:ext cx="7420302" cy="606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80385" y="412477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latin typeface="+mn-lt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1026" name="Picture 2" descr="https://sun6-22.userapi.com/s/v1/ig2/M1hYsj5up4mhy3FVAF0ZSpmhwkf_S4srDzQ4-Fd7JfhgSrGT2l5GHDOYTTD9i552fBjxZD7tXvY59hcI-S3y1MZ-.jpg?size=1293x1294&amp;quality=96&amp;crop=140,0,1293,1294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11" y="4559134"/>
            <a:ext cx="2297089" cy="22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0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115888"/>
            <a:ext cx="5832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800" dirty="0">
              <a:cs typeface="Arial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585762"/>
              </p:ext>
            </p:extLst>
          </p:nvPr>
        </p:nvGraphicFramePr>
        <p:xfrm>
          <a:off x="1345325" y="704193"/>
          <a:ext cx="7388772" cy="594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69874" y="785101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latin typeface="+mn-lt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2050" name="Picture 2" descr="https://fs02.rchuv.ru/rchuv19/rdk-krchet/news/2021/10/13/a1ebae6d-9d6c-4989-9157-768a856f4fc3/logotip-k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1" y="4566621"/>
            <a:ext cx="2291379" cy="22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29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115888"/>
            <a:ext cx="57594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itchFamily="18" charset="0"/>
              </a:rPr>
              <a:t>Социальная политика</a:t>
            </a:r>
            <a:endParaRPr lang="ru-RU" sz="2800" dirty="0">
              <a:cs typeface="Arial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289400"/>
              </p:ext>
            </p:extLst>
          </p:nvPr>
        </p:nvGraphicFramePr>
        <p:xfrm>
          <a:off x="1597572" y="720452"/>
          <a:ext cx="7262649" cy="601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80385" y="412477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latin typeface="+mn-lt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3076" name="Picture 4" descr="https://xn--55-6kc5akrfpk.xn--p1ai/file/2021/06/14/semya_opora_gosudarstva_kopi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01" y="4937245"/>
            <a:ext cx="2558999" cy="19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11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250" y="188913"/>
            <a:ext cx="5832475" cy="51593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Times New Roman" pitchFamily="18" charset="0"/>
              </a:rPr>
              <a:t>Физическая культура и спорт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43645"/>
              </p:ext>
            </p:extLst>
          </p:nvPr>
        </p:nvGraphicFramePr>
        <p:xfrm>
          <a:off x="1033351" y="630620"/>
          <a:ext cx="7483365" cy="499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https://kartinkin.net/uploads/posts/2022-02/1646023923_41-kartinkin-net-p-fizkultura-kartinki-dlya-prezentatsii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39" y="4951177"/>
            <a:ext cx="3161572" cy="19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80385" y="412477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latin typeface="+mn-lt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00927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21958"/>
              </p:ext>
            </p:extLst>
          </p:nvPr>
        </p:nvGraphicFramePr>
        <p:xfrm>
          <a:off x="801189" y="1203960"/>
          <a:ext cx="7924800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              Муниципальный </a:t>
            </a:r>
            <a:r>
              <a:rPr lang="ru-RU" alt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долг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94857" y="1384663"/>
            <a:ext cx="5643154" cy="206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7840" y="1645920"/>
            <a:ext cx="44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99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14651" y="2342606"/>
            <a:ext cx="531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66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9349" y="2681160"/>
            <a:ext cx="74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59,9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48549" y="2882537"/>
            <a:ext cx="705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49,9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43862" y="1284484"/>
            <a:ext cx="135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м</a:t>
            </a:r>
            <a:r>
              <a:rPr lang="ru-RU" sz="1600" dirty="0" err="1" smtClean="0"/>
              <a:t>лн.рублей</a:t>
            </a:r>
            <a:endParaRPr lang="ru-RU" sz="1600" dirty="0"/>
          </a:p>
        </p:txBody>
      </p:sp>
      <p:pic>
        <p:nvPicPr>
          <p:cNvPr id="13" name="Picture 2" descr="https://avatars.dzeninfra.ru/get-zen_doc/2436983/pub_601c0710b426f776c0ada5b5_601c07abd496d2671318555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86" y="546538"/>
            <a:ext cx="2843614" cy="18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2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79388" y="2276475"/>
            <a:ext cx="8836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Усть-Лабинский район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Дружкова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Алексеевна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17-00,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перерыв с 12-00 до 13-00.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: г. Усть-Лабинск,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Ленина, д. 38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( 8 86135) 4-15-76,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( 8 86135) 5-17-17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5" name="Рисунок 4" descr="https://2d-cdr.ru/image/data/photo/23130_telefon_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77" y="3216997"/>
            <a:ext cx="1529080" cy="149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7.pngwing.com/pngs/67/666/png-transparent-customer-service-internet-contact-page-mobile-phones-world-wide-we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4" y="-1"/>
            <a:ext cx="4004442" cy="1397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19820" y="1507291"/>
            <a:ext cx="292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09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pngjoy.com/pngl/88/23134415_businesswoman-clipart-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76" y="3082290"/>
            <a:ext cx="3310890" cy="3775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02979" y="977462"/>
            <a:ext cx="6001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9963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27" y="5047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Основные понятия и термины по бюджету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247" y="768513"/>
            <a:ext cx="3273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ДОХОДЫ бюджета </a:t>
            </a:r>
            <a:r>
              <a:rPr lang="ru-RU" sz="1400" dirty="0"/>
              <a:t>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поступающие в бюджет денежные средства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434" y="3550967"/>
            <a:ext cx="3084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Профицит </a:t>
            </a:r>
            <a:r>
              <a:rPr lang="ru-RU" sz="1400" b="1" dirty="0" smtClean="0">
                <a:solidFill>
                  <a:srgbClr val="C00000"/>
                </a:solidFill>
              </a:rPr>
              <a:t>бюджета </a:t>
            </a:r>
            <a:r>
              <a:rPr lang="ru-RU" sz="1400" dirty="0" smtClean="0"/>
              <a:t>-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превышение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доходов бюджета над его расходами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23794" y="1213973"/>
            <a:ext cx="3126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РАСХОДЫ бюджета </a:t>
            </a:r>
            <a:r>
              <a:rPr lang="ru-RU" sz="1400" dirty="0"/>
              <a:t>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выплачиваемые из бюджета денежные средства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1767" y="3234127"/>
            <a:ext cx="3147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Дефицит бюджета </a:t>
            </a:r>
            <a:r>
              <a:rPr lang="ru-RU" sz="1400" dirty="0"/>
              <a:t>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превышение расходов бюджета над его доходами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22338" y="5038868"/>
            <a:ext cx="41083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Сбалансированность бюджета </a:t>
            </a:r>
            <a:r>
              <a:rPr lang="ru-RU" sz="1400" dirty="0"/>
              <a:t>означает равенство между суммарной величиной доходов бюджета и объёмом производимых расходов, является одним из принципов формирования и исполнения бюджета и является основополагающим требованием к органам, составляющим и утверждающим бюджет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9" y="1308377"/>
            <a:ext cx="2175971" cy="2112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82" y="2575326"/>
            <a:ext cx="2378272" cy="2322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16" y="4313052"/>
            <a:ext cx="2360369" cy="2360369"/>
          </a:xfrm>
          <a:prstGeom prst="ellipse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8865457">
            <a:off x="653223" y="3232033"/>
            <a:ext cx="722049" cy="1298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131553">
            <a:off x="2709948" y="4645634"/>
            <a:ext cx="1067961" cy="1517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188973">
            <a:off x="7915754" y="4009274"/>
            <a:ext cx="722049" cy="1298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Понятие бюджетной системы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910" y="647600"/>
            <a:ext cx="7504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Бюджетная система Российской Федерации представляет собой совокупность всех уровней бюджетов, основанная на экономических отношениях и государственном устройстве Российской Федерации, регулируемая законодательством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016"/>
            <a:ext cx="9144000" cy="47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Бюджетный процесс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sp>
        <p:nvSpPr>
          <p:cNvPr id="6" name="AutoShape 2" descr="https://fundmoney.ru/wp-content/uploads/2021/10/miniatura_18-e16354535454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fundmoney.ru/wp-content/uploads/2021/10/miniatura_18-e16354535454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1623" r="1732" b="2740"/>
          <a:stretch/>
        </p:blipFill>
        <p:spPr>
          <a:xfrm>
            <a:off x="625245" y="795801"/>
            <a:ext cx="8050924" cy="58122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957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Понятие бюджетной системы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06868" y="795801"/>
            <a:ext cx="6607602" cy="525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Расходные обязательства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- обязанность публично-правового образования предоставить физическому или юридическому лицу средства из соответствующего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1255" y="1478226"/>
            <a:ext cx="6607602" cy="525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обязательств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86455" y="2822010"/>
            <a:ext cx="6607602" cy="525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Сводная бюджетная роспись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- документ, который составляется и ведется финансовым органом в соответствии с Бюджетным кодексом РФ в целях организации исполнения бюджета по расходам бюджета и источникам финансирования дефицита 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4110" y="2150118"/>
            <a:ext cx="6607602" cy="525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- расходные обязательства, подлежащие исполнению в соответствующем финансовом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году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5737" y="3526187"/>
            <a:ext cx="6607602" cy="7882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Публичные нормативные обязательства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– это обязательства государственных органов и органов местного самоуправления перед физическим лицом, подлежащие исполнению в денежной форме в размере, установленном соответствующим законом или иным нормативным правовым актом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7215" y="4493123"/>
            <a:ext cx="6607602" cy="525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Бюджетный кредит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- денежные средства, предоставляемые одним бюджетом другому бюджету или юридическому лицу на определенный срок на возвратной и платной основа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3385" y="5197300"/>
            <a:ext cx="6607602" cy="525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- обязательства, возникающие в связи с привлечением кредитов в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кредитных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организациях, получением бюджетных кредитов от других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бюджетов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rshn32.ru/files/2020/02/img615_76c1d323603be746e1ee6f7153ace9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" y="0"/>
            <a:ext cx="2003743" cy="20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0%B0%D0%B7%D0%B8%D0%B0%D1%82%D1%81%D0%BA%D0%B8%D0%B9-%D0%B1%D0%B8%D0%B7%D0%BD%D0%B5%D1%81%D0%BC%D0%B5%D0%BD-%D0%BA%D0%BE%D0%BD%D1%86%D0%B5%D0%BF%D1%86%D0%B8%D1%8F-%D0%BF%D0%B5%D1%80%D1%81%D0%BE%D0%BD%D0%B0%D0%B6%D0%B0-%D0%B8%D0%B7-%D0%BC%D1%83%D0%BB%D1%8C%D1%82%D1%84%D0%B8%D0%BB%D1%8C%D0%BC%D0%B0-134761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2" y="5152482"/>
            <a:ext cx="1135117" cy="17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Основные термины и понятия по бюджету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7684" y="4631355"/>
            <a:ext cx="4472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Межбюджетные трансферты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7" name="Двойная стрелка влево/вверх 6"/>
          <p:cNvSpPr/>
          <p:nvPr/>
        </p:nvSpPr>
        <p:spPr>
          <a:xfrm rot="5400000">
            <a:off x="1639055" y="4670001"/>
            <a:ext cx="642684" cy="530772"/>
          </a:xfrm>
          <a:prstGeom prst="lef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верх 7"/>
          <p:cNvSpPr/>
          <p:nvPr/>
        </p:nvSpPr>
        <p:spPr>
          <a:xfrm>
            <a:off x="7861737" y="4588542"/>
            <a:ext cx="488731" cy="620111"/>
          </a:xfrm>
          <a:prstGeom prst="lef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i?id=ba79b1a93ba3831dbbe5e47b2f176c39-58431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41" y="5513455"/>
            <a:ext cx="1113659" cy="13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ba79b1a93ba3831dbbe5e47b2f176c39-58431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94" y="5500512"/>
            <a:ext cx="1124169" cy="13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/>
          <a:stretch/>
        </p:blipFill>
        <p:spPr>
          <a:xfrm>
            <a:off x="33340" y="785292"/>
            <a:ext cx="9110660" cy="3702627"/>
          </a:xfrm>
          <a:prstGeom prst="rect">
            <a:avLst/>
          </a:prstGeom>
        </p:spPr>
      </p:pic>
      <p:pic>
        <p:nvPicPr>
          <p:cNvPr id="1030" name="Picture 6" descr="https://st2.depositphotos.com/1531425/5211/v/950/depositphotos_52112337-stock-illustration-businessmen-and-business-de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90" y="5370019"/>
            <a:ext cx="1797270" cy="14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57" y="0"/>
            <a:ext cx="78867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Что понимается под исполнением бюджета?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57350" y="700658"/>
            <a:ext cx="6779173" cy="997076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Исполнение бюджета является одним из этапов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года, включает в себя процесс сбора и учета доходов и осуществления расходов на основе сводной бюджетной росписи и кассового плана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930165" y="1781886"/>
            <a:ext cx="4776953" cy="973959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На этапе исполнения можно выделить следующие стадии </a:t>
            </a:r>
            <a:r>
              <a:rPr lang="ru-RU" sz="12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 исполнение бюджета по доходам;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</a:rPr>
              <a:t>исполнение </a:t>
            </a:r>
            <a:r>
              <a:rPr lang="ru-RU" sz="1200" b="1" dirty="0">
                <a:solidFill>
                  <a:schemeClr val="tx1"/>
                </a:solidFill>
              </a:rPr>
              <a:t>бюджета по расходам;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</a:rPr>
              <a:t>- </a:t>
            </a:r>
            <a:r>
              <a:rPr lang="ru-RU" sz="1200" b="1" dirty="0">
                <a:solidFill>
                  <a:schemeClr val="tx1"/>
                </a:solidFill>
              </a:rPr>
              <a:t>исполнение по источникам финансирования дефицита бюджета.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473955" y="2839997"/>
            <a:ext cx="6500649" cy="638312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В отношении доходов - задача участников бюджетного процесса заключается в обеспечении полного и своевременного поступления в бюджет налогов и других обязательных платежей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665889" y="3628892"/>
            <a:ext cx="6500649" cy="664672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В отношении расходов - задача обеспечить финансирование мероприятий в пределах сумм, утвержденных бюджетом с целью исполнения принятых муниципальным образованием расходных обязательств.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954925" y="4377716"/>
            <a:ext cx="6928168" cy="1489565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В процессе исполнения бюджета по расходам необходимо обеспечить</a:t>
            </a:r>
            <a:r>
              <a:rPr lang="ru-RU" sz="12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-составление и утверждение бюджетной росписи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-утверждение и доведение уведомлений о бюджетных ассигнованиях и лимитах бюджетных обязательств до распорядителей и получателей бюджетных средств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-принятие бюджетных обязательств и подтверждение денежных обязательств</a:t>
            </a:r>
            <a:r>
              <a:rPr lang="ru-RU" sz="12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-санкционирование оплаты денежных средств; -подтверждение исполнения денежных обязательств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2674883" y="6017864"/>
            <a:ext cx="6469117" cy="569292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Исполняется бюджет на основе принципов единства кассы и подведомственности расходов. Кассовое обслуживание исполнения бюджета осуществляется Федеральным казначейством</a:t>
            </a:r>
          </a:p>
        </p:txBody>
      </p:sp>
      <p:pic>
        <p:nvPicPr>
          <p:cNvPr id="1026" name="Picture 2" descr="https://n7.nextpng.com/sticker-png/298/600/sticker-png-accounting-illustration-accountant-finance-accounting-calculator-electronics-company-calculator-bookkeep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2" y="1450428"/>
            <a:ext cx="1846553" cy="13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3879</TotalTime>
  <Words>2409</Words>
  <Application>Microsoft Office PowerPoint</Application>
  <PresentationFormat>Экран (4:3)</PresentationFormat>
  <Paragraphs>486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Sitka Small</vt:lpstr>
      <vt:lpstr>Times New Roman</vt:lpstr>
      <vt:lpstr>Wingdings 2</vt:lpstr>
      <vt:lpstr>Тема Office</vt:lpstr>
      <vt:lpstr>Бюджет  для граждан</vt:lpstr>
      <vt:lpstr>Презентация PowerPoint</vt:lpstr>
      <vt:lpstr>Основные термины и понятия по бюджету </vt:lpstr>
      <vt:lpstr>Основные понятия и термины по бюджету</vt:lpstr>
      <vt:lpstr>Понятие бюджетной системы</vt:lpstr>
      <vt:lpstr>Бюджетный процесс</vt:lpstr>
      <vt:lpstr>Понятие бюджетной системы</vt:lpstr>
      <vt:lpstr>Основные термины и понятия по бюджету</vt:lpstr>
      <vt:lpstr>Что понимается под исполнением бюджета?</vt:lpstr>
      <vt:lpstr>Основные показатели социально-экономического развития за 2021 год</vt:lpstr>
      <vt:lpstr>Исполнение доходной части бюджета</vt:lpstr>
      <vt:lpstr>Исполнение доходной части бюджета</vt:lpstr>
      <vt:lpstr>Структура обслуживаемых лицевых счетов по типам учреждений за 2021 год </vt:lpstr>
      <vt:lpstr>Объём документов, обработанных сектором казначейского контроля на этапах исполнения бюджета по расходам </vt:lpstr>
      <vt:lpstr>Динамика доходов и расходов бюджета</vt:lpstr>
      <vt:lpstr>Структура доходов бюджета</vt:lpstr>
      <vt:lpstr>Структура налоговых и неналоговых доходов</vt:lpstr>
      <vt:lpstr>Налоги на совокупный доход</vt:lpstr>
      <vt:lpstr>Межбюджетные трансферты из других уровней бюджетов в бюджет муниципального образования  Усть-Лабинский район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НЕПРОГРАММНЫЕ  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Муниципальный долг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NachFinOtdel</cp:lastModifiedBy>
  <cp:revision>215</cp:revision>
  <cp:lastPrinted>2023-02-24T09:26:50Z</cp:lastPrinted>
  <dcterms:created xsi:type="dcterms:W3CDTF">2014-11-21T11:00:06Z</dcterms:created>
  <dcterms:modified xsi:type="dcterms:W3CDTF">2023-05-07T09:42:46Z</dcterms:modified>
</cp:coreProperties>
</file>