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42" r:id="rId3"/>
    <p:sldId id="349" r:id="rId4"/>
    <p:sldId id="340" r:id="rId5"/>
    <p:sldId id="334" r:id="rId6"/>
    <p:sldId id="268" r:id="rId7"/>
    <p:sldId id="335" r:id="rId8"/>
    <p:sldId id="336" r:id="rId9"/>
    <p:sldId id="338" r:id="rId10"/>
    <p:sldId id="343" r:id="rId11"/>
    <p:sldId id="344" r:id="rId12"/>
    <p:sldId id="339" r:id="rId13"/>
    <p:sldId id="341" r:id="rId14"/>
    <p:sldId id="345" r:id="rId15"/>
    <p:sldId id="346" r:id="rId16"/>
    <p:sldId id="306" r:id="rId17"/>
    <p:sldId id="319" r:id="rId18"/>
    <p:sldId id="348" r:id="rId19"/>
    <p:sldId id="305" r:id="rId20"/>
    <p:sldId id="296" r:id="rId21"/>
    <p:sldId id="297" r:id="rId22"/>
    <p:sldId id="304" r:id="rId23"/>
    <p:sldId id="269" r:id="rId24"/>
    <p:sldId id="309" r:id="rId25"/>
    <p:sldId id="310" r:id="rId26"/>
    <p:sldId id="311" r:id="rId27"/>
    <p:sldId id="312" r:id="rId28"/>
    <p:sldId id="313" r:id="rId29"/>
    <p:sldId id="315" r:id="rId30"/>
    <p:sldId id="316" r:id="rId31"/>
    <p:sldId id="317" r:id="rId32"/>
    <p:sldId id="318" r:id="rId33"/>
    <p:sldId id="347" r:id="rId34"/>
    <p:sldId id="320" r:id="rId35"/>
    <p:sldId id="321" r:id="rId36"/>
    <p:sldId id="322" r:id="rId37"/>
    <p:sldId id="323" r:id="rId38"/>
    <p:sldId id="328" r:id="rId39"/>
    <p:sldId id="32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18ACF"/>
    <a:srgbClr val="D68B1C"/>
    <a:srgbClr val="D09622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56;&#1054;&#1045;&#1050;&#1058;&#1067;%20&#1041;&#1070;&#1044;&#1046;&#1045;&#1058;&#1054;&#1042;\&#1087;&#1088;&#1086;&#1077;&#1082;&#1090;%20&#1085;&#1072;%202019-2021\&#1055;&#1086;%20%20&#1087;&#1088;&#1077;&#1079;&#1077;&#1085;&#1090;&#1072;&#1094;&#1080;&#1080;%20&#1082;%20&#1073;&#1102;&#1076;&#1078;&#1077;&#1090;&#1091;%202019&#1075;&#1086;&#1076;&#1072;\&#1050;%20&#1087;&#1088;&#1077;&#1079;&#1077;&#1085;&#1090;&#1072;&#1094;&#1080;&#1080;%20&#1087;&#1086;%20&#1087;&#1088;&#1086;&#1077;&#1082;&#1090;&#1091;%20&#1073;&#1102;&#1076;&#1078;&#1077;&#1090;&#1072;\&#1058;&#1072;&#1073;&#1083;&#1080;&#1094;&#1099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56;&#1054;&#1045;&#1050;&#1058;&#1067;%20&#1041;&#1070;&#1044;&#1046;&#1045;&#1058;&#1054;&#1042;\&#1087;&#1088;&#1086;&#1077;&#1082;&#1090;%20&#1085;&#1072;%202019-2021\&#1055;&#1086;%20%20&#1087;&#1088;&#1077;&#1079;&#1077;&#1085;&#1090;&#1072;&#1094;&#1080;&#1080;%20&#1082;%20&#1073;&#1102;&#1076;&#1078;&#1077;&#1090;&#1091;%202019&#1075;&#1086;&#1076;&#1072;\&#1050;%20&#1087;&#1088;&#1077;&#1079;&#1077;&#1085;&#1090;&#1072;&#1094;&#1080;&#1080;%20&#1087;&#1086;%20&#1087;&#1088;&#1086;&#1077;&#1082;&#1090;&#1091;%20&#1073;&#1102;&#1076;&#1078;&#1077;&#1090;&#1072;\&#1058;&#1072;&#1073;&#1083;&#1080;&#1094;&#1099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56;&#1054;&#1045;&#1050;&#1058;&#1067;%20&#1041;&#1070;&#1044;&#1046;&#1045;&#1058;&#1054;&#1042;\&#1087;&#1088;&#1086;&#1077;&#1082;&#1090;%20&#1085;&#1072;%202019-2021\&#1055;&#1086;%20%20&#1087;&#1088;&#1077;&#1079;&#1077;&#1085;&#1090;&#1072;&#1094;&#1080;&#1080;%20&#1082;%20&#1073;&#1102;&#1076;&#1078;&#1077;&#1090;&#1091;%202019&#1075;&#1086;&#1076;&#1072;\&#1050;%20&#1087;&#1088;&#1077;&#1079;&#1077;&#1085;&#1090;&#1072;&#1094;&#1080;&#1080;%20&#1087;&#1086;%20&#1087;&#1088;&#1086;&#1077;&#1082;&#1090;&#1091;%20&#1073;&#1102;&#1076;&#1078;&#1077;&#1090;&#1072;\&#1058;&#1072;&#1073;&#1083;&#1080;&#1094;&#1099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56;&#1054;&#1045;&#1050;&#1058;&#1067;%20&#1041;&#1070;&#1044;&#1046;&#1045;&#1058;&#1054;&#1042;\&#1087;&#1088;&#1086;&#1077;&#1082;&#1090;%20&#1085;&#1072;%202019-2021\&#1055;&#1086;%20%20&#1087;&#1088;&#1077;&#1079;&#1077;&#1085;&#1090;&#1072;&#1094;&#1080;&#1080;%20&#1082;%20&#1073;&#1102;&#1076;&#1078;&#1077;&#1090;&#1091;%202019&#1075;&#1086;&#1076;&#1072;\&#1050;%20&#1087;&#1088;&#1077;&#1079;&#1077;&#1085;&#1090;&#1072;&#1094;&#1080;&#1080;%20&#1087;&#1086;%20&#1087;&#1088;&#1086;&#1077;&#1082;&#1090;&#1091;%20&#1073;&#1102;&#1076;&#1078;&#1077;&#1090;&#1072;\&#1058;&#1072;&#1073;&#1083;&#1080;&#1094;&#1099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5;&#1088;&#1077;&#1079;&#1077;&#1085;&#1090;&#1072;&#1094;&#1080;&#1080;%20&#1082;%20&#1087;&#1088;&#1086;&#1077;&#1082;&#1090;&#1091;%20&#1073;&#1102;&#1076;&#1078;&#1077;&#1090;&#1072;%20&#1085;&#1072;%202018%20&#1075;&#1086;&#1076;\270BB7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56;&#1054;&#1045;&#1050;&#1058;&#1067;%20&#1041;&#1070;&#1044;&#1046;&#1045;&#1058;&#1054;&#1042;\&#1087;&#1088;&#1086;&#1077;&#1082;&#1090;%20&#1085;&#1072;%202019-2021\&#1055;&#1086;%20%20&#1087;&#1088;&#1077;&#1079;&#1077;&#1085;&#1090;&#1072;&#1094;&#1080;&#1080;%20&#1082;%20&#1073;&#1102;&#1076;&#1078;&#1077;&#1090;&#1091;%202019&#1075;&#1086;&#1076;&#1072;\&#1050;%20&#1087;&#1088;&#1077;&#1079;&#1077;&#1085;&#1090;&#1072;&#1094;&#1080;&#1080;%20&#1087;&#1086;%20&#1087;&#1088;&#1086;&#1077;&#1082;&#1090;&#1091;%20&#1073;&#1102;&#1076;&#1078;&#1077;&#1090;&#1072;\&#1058;&#1072;&#1073;&#1083;&#1080;&#1094;&#1099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56;&#1054;&#1045;&#1050;&#1058;&#1067;%20&#1041;&#1070;&#1044;&#1046;&#1045;&#1058;&#1054;&#1042;\&#1087;&#1088;&#1086;&#1077;&#1082;&#1090;%20&#1085;&#1072;%202019-2021\&#1055;&#1086;%20%20&#1087;&#1088;&#1077;&#1079;&#1077;&#1085;&#1090;&#1072;&#1094;&#1080;&#1080;%20&#1082;%20&#1073;&#1102;&#1076;&#1078;&#1077;&#1090;&#1091;%202019&#1075;&#1086;&#1076;&#1072;\&#1050;%20&#1087;&#1088;&#1077;&#1079;&#1077;&#1085;&#1090;&#1072;&#1094;&#1080;&#1080;%20&#1087;&#1086;%20&#1087;&#1088;&#1086;&#1077;&#1082;&#1090;&#1091;%20&#1073;&#1102;&#1076;&#1078;&#1077;&#1090;&#1072;\&#1058;&#1072;&#1073;&#1083;&#1080;&#1094;&#1099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56;&#1054;&#1045;&#1050;&#1058;&#1067;%20&#1041;&#1070;&#1044;&#1046;&#1045;&#1058;&#1054;&#1042;\&#1087;&#1088;&#1086;&#1077;&#1082;&#1090;%20&#1085;&#1072;%202019-2021\&#1055;&#1086;%20%20&#1087;&#1088;&#1077;&#1079;&#1077;&#1085;&#1090;&#1072;&#1094;&#1080;&#1080;%20&#1082;%20&#1073;&#1102;&#1076;&#1078;&#1077;&#1090;&#1091;%202019&#1075;&#1086;&#1076;&#1072;\&#1050;%20&#1087;&#1088;&#1077;&#1079;&#1077;&#1085;&#1090;&#1072;&#1094;&#1080;&#1080;%20&#1087;&#1086;%20&#1087;&#1088;&#1086;&#1077;&#1082;&#1090;&#1091;%20&#1073;&#1102;&#1076;&#1078;&#1077;&#1090;&#1072;\&#1058;&#1072;&#1073;&#1083;&#1080;&#1094;&#1099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56;&#1054;&#1045;&#1050;&#1058;&#1067;%20&#1041;&#1070;&#1044;&#1046;&#1045;&#1058;&#1054;&#1042;\&#1087;&#1088;&#1086;&#1077;&#1082;&#1090;%20&#1085;&#1072;%202019-2021\&#1055;&#1086;%20%20&#1087;&#1088;&#1077;&#1079;&#1077;&#1085;&#1090;&#1072;&#1094;&#1080;&#1080;%20&#1082;%20&#1073;&#1102;&#1076;&#1078;&#1077;&#1090;&#1091;%202019&#1075;&#1086;&#1076;&#1072;\&#1050;%20&#1087;&#1088;&#1077;&#1079;&#1077;&#1085;&#1090;&#1072;&#1094;&#1080;&#1080;%20&#1087;&#1086;%20&#1087;&#1088;&#1086;&#1077;&#1082;&#1090;&#1091;%20&#1073;&#1102;&#1076;&#1078;&#1077;&#1090;&#1072;\&#1058;&#1072;&#1073;&#1083;&#1080;&#1094;&#1099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56;&#1054;&#1045;&#1050;&#1058;&#1067;%20&#1041;&#1070;&#1044;&#1046;&#1045;&#1058;&#1054;&#1042;\&#1087;&#1088;&#1086;&#1077;&#1082;&#1090;%20&#1085;&#1072;%202019-2021\&#1055;&#1086;%20%20&#1087;&#1088;&#1077;&#1079;&#1077;&#1085;&#1090;&#1072;&#1094;&#1080;&#1080;%20&#1082;%20&#1073;&#1102;&#1076;&#1078;&#1077;&#1090;&#1091;%202019&#1075;&#1086;&#1076;&#1072;\&#1050;%20&#1087;&#1088;&#1077;&#1079;&#1077;&#1085;&#1090;&#1072;&#1094;&#1080;&#1080;%20&#1087;&#1086;%20&#1087;&#1088;&#1086;&#1077;&#1082;&#1090;&#1091;%20&#1073;&#1102;&#1076;&#1078;&#1077;&#1090;&#1072;\&#1058;&#1072;&#1073;&#1083;&#1080;&#1094;&#1099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56;&#1054;&#1045;&#1050;&#1058;&#1067;%20&#1041;&#1070;&#1044;&#1046;&#1045;&#1058;&#1054;&#1042;\&#1087;&#1088;&#1086;&#1077;&#1082;&#1090;%20&#1085;&#1072;%202019-2021\&#1055;&#1086;%20%20&#1087;&#1088;&#1077;&#1079;&#1077;&#1085;&#1090;&#1072;&#1094;&#1080;&#1080;%20&#1082;%20&#1073;&#1102;&#1076;&#1078;&#1077;&#1090;&#1091;%202019&#1075;&#1086;&#1076;&#1072;\&#1050;%20&#1087;&#1088;&#1077;&#1079;&#1077;&#1085;&#1090;&#1072;&#1094;&#1080;&#1080;%20&#1087;&#1086;%20&#1087;&#1088;&#1086;&#1077;&#1082;&#1090;&#1091;%20&#1073;&#1102;&#1076;&#1078;&#1077;&#1090;&#1072;\&#1058;&#1072;&#1073;&#1083;&#1080;&#109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0394847541141847E-3"/>
          <c:y val="2.6073891579644997E-2"/>
          <c:w val="0.96685522256825063"/>
          <c:h val="0.8313088272348070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Лист1!$A$31</c:f>
              <c:strCache>
                <c:ptCount val="1"/>
                <c:pt idx="0">
                  <c:v>Доходы, всего</c:v>
                </c:pt>
              </c:strCache>
            </c:strRef>
          </c:tx>
          <c:dLbls>
            <c:dLbl>
              <c:idx val="0"/>
              <c:layout>
                <c:manualLayout>
                  <c:x val="-1.5686257000282883E-2"/>
                  <c:y val="-1.2078251824605306E-2"/>
                </c:manualLayout>
              </c:layout>
              <c:showVal val="1"/>
            </c:dLbl>
            <c:dLbl>
              <c:idx val="1"/>
              <c:layout>
                <c:manualLayout>
                  <c:x val="-8.0234753840079647E-3"/>
                  <c:y val="-4.5583726537840718E-3"/>
                </c:manualLayout>
              </c:layout>
              <c:showVal val="1"/>
            </c:dLbl>
            <c:dLbl>
              <c:idx val="2"/>
              <c:layout>
                <c:manualLayout>
                  <c:x val="-6.7226890756302534E-3"/>
                  <c:y val="-7.7519379844961595E-3"/>
                </c:manualLayout>
              </c:layout>
              <c:showVal val="1"/>
            </c:dLbl>
            <c:dLbl>
              <c:idx val="3"/>
              <c:layout>
                <c:manualLayout>
                  <c:x val="-1.3793006909294858E-2"/>
                  <c:y val="-9.1167453075681575E-3"/>
                </c:manualLayout>
              </c:layout>
              <c:showVal val="1"/>
            </c:dLbl>
            <c:dLbl>
              <c:idx val="4"/>
              <c:layout>
                <c:manualLayout>
                  <c:x val="-1.2028757031658057E-2"/>
                  <c:y val="-1.139593163446020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Лист1!$B$30:$F$30</c:f>
              <c:strCache>
                <c:ptCount val="5"/>
                <c:pt idx="0">
                  <c:v>2017 отчет</c:v>
                </c:pt>
                <c:pt idx="1">
                  <c:v>2018 (план)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Лист1!$B$31:$F$31</c:f>
              <c:numCache>
                <c:formatCode>#,##0.0</c:formatCode>
                <c:ptCount val="5"/>
                <c:pt idx="0">
                  <c:v>1850.9</c:v>
                </c:pt>
                <c:pt idx="1">
                  <c:v>1808</c:v>
                </c:pt>
                <c:pt idx="2">
                  <c:v>1715.2</c:v>
                </c:pt>
                <c:pt idx="3">
                  <c:v>1661</c:v>
                </c:pt>
                <c:pt idx="4">
                  <c:v>1690.5</c:v>
                </c:pt>
              </c:numCache>
            </c:numRef>
          </c:val>
        </c:ser>
        <c:ser>
          <c:idx val="1"/>
          <c:order val="1"/>
          <c:tx>
            <c:strRef>
              <c:f>Лист1!$A$32</c:f>
              <c:strCache>
                <c:ptCount val="1"/>
                <c:pt idx="0">
                  <c:v>Расходы, всего</c:v>
                </c:pt>
              </c:strCache>
            </c:strRef>
          </c:tx>
          <c:dLbls>
            <c:dLbl>
              <c:idx val="0"/>
              <c:layout>
                <c:manualLayout>
                  <c:x val="1.3445378151260559E-2"/>
                  <c:y val="-2.3255813953488382E-2"/>
                </c:manualLayout>
              </c:layout>
              <c:showVal val="1"/>
            </c:dLbl>
            <c:dLbl>
              <c:idx val="1"/>
              <c:layout>
                <c:manualLayout>
                  <c:x val="8.9635854341737625E-3"/>
                  <c:y val="-2.3255813953488382E-2"/>
                </c:manualLayout>
              </c:layout>
              <c:showVal val="1"/>
            </c:dLbl>
            <c:dLbl>
              <c:idx val="2"/>
              <c:layout>
                <c:manualLayout>
                  <c:x val="1.4862055450059903E-2"/>
                  <c:y val="-2.8278062167588752E-2"/>
                </c:manualLayout>
              </c:layout>
              <c:showVal val="1"/>
            </c:dLbl>
            <c:dLbl>
              <c:idx val="3"/>
              <c:layout>
                <c:manualLayout>
                  <c:x val="6.7226890756302534E-3"/>
                  <c:y val="-3.4883720930232558E-2"/>
                </c:manualLayout>
              </c:layout>
              <c:showVal val="1"/>
            </c:dLbl>
            <c:dLbl>
              <c:idx val="4"/>
              <c:layout>
                <c:manualLayout>
                  <c:x val="1.3445378151260559E-2"/>
                  <c:y val="-2.325581395348838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Лист1!$B$30:$F$30</c:f>
              <c:strCache>
                <c:ptCount val="5"/>
                <c:pt idx="0">
                  <c:v>2017 отчет</c:v>
                </c:pt>
                <c:pt idx="1">
                  <c:v>2018 (план)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Лист1!$B$32:$F$32</c:f>
              <c:numCache>
                <c:formatCode>#,##0.0</c:formatCode>
                <c:ptCount val="5"/>
                <c:pt idx="0">
                  <c:v>1864.3</c:v>
                </c:pt>
                <c:pt idx="1">
                  <c:v>1812.8</c:v>
                </c:pt>
                <c:pt idx="2">
                  <c:v>1720.1</c:v>
                </c:pt>
                <c:pt idx="3">
                  <c:v>1687.1</c:v>
                </c:pt>
                <c:pt idx="4">
                  <c:v>1730.9</c:v>
                </c:pt>
              </c:numCache>
            </c:numRef>
          </c:val>
        </c:ser>
        <c:ser>
          <c:idx val="2"/>
          <c:order val="2"/>
          <c:tx>
            <c:strRef>
              <c:f>Лист1!$A$33</c:f>
              <c:strCache>
                <c:ptCount val="1"/>
                <c:pt idx="0">
                  <c:v>Дефицит </c:v>
                </c:pt>
              </c:strCache>
            </c:strRef>
          </c:tx>
          <c:dLbls>
            <c:dLbl>
              <c:idx val="0"/>
              <c:layout>
                <c:manualLayout>
                  <c:x val="2.2408963585434337E-2"/>
                  <c:y val="-2.3255813953488382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-13,4</a:t>
                    </a:r>
                    <a:endParaRPr lang="en-US" sz="1400"/>
                  </a:p>
                </c:rich>
              </c:tx>
              <c:showVal val="1"/>
            </c:dLbl>
            <c:dLbl>
              <c:idx val="1"/>
              <c:layout>
                <c:manualLayout>
                  <c:x val="1.7927170868347442E-2"/>
                  <c:y val="-2.3255813953488382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-4,8</a:t>
                    </a:r>
                    <a:endParaRPr lang="en-US" sz="1400"/>
                  </a:p>
                </c:rich>
              </c:tx>
              <c:showVal val="1"/>
            </c:dLbl>
            <c:dLbl>
              <c:idx val="2"/>
              <c:layout>
                <c:manualLayout>
                  <c:x val="1.7927170868347442E-2"/>
                  <c:y val="-1.937984496124031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-4,9</a:t>
                    </a:r>
                    <a:endParaRPr lang="en-US" sz="1400"/>
                  </a:p>
                </c:rich>
              </c:tx>
              <c:showVal val="1"/>
            </c:dLbl>
            <c:dLbl>
              <c:idx val="3"/>
              <c:layout>
                <c:manualLayout>
                  <c:x val="2.2408963585434337E-2"/>
                  <c:y val="-2.3255813953488382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-26,1</a:t>
                    </a:r>
                    <a:endParaRPr lang="en-US" sz="1400"/>
                  </a:p>
                </c:rich>
              </c:tx>
              <c:showVal val="1"/>
            </c:dLbl>
            <c:dLbl>
              <c:idx val="4"/>
              <c:layout>
                <c:manualLayout>
                  <c:x val="2.4649859943977601E-2"/>
                  <c:y val="-2.3255813953488382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-40,4</a:t>
                    </a:r>
                    <a:endParaRPr lang="en-US" sz="14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Лист1!$B$30:$F$30</c:f>
              <c:strCache>
                <c:ptCount val="5"/>
                <c:pt idx="0">
                  <c:v>2017 отчет</c:v>
                </c:pt>
                <c:pt idx="1">
                  <c:v>2018 (план)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Лист1!$B$33:$F$33</c:f>
              <c:numCache>
                <c:formatCode>#,##0.00</c:formatCode>
                <c:ptCount val="5"/>
                <c:pt idx="0" formatCode="#,##0.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56212096"/>
        <c:axId val="56893824"/>
        <c:axId val="0"/>
      </c:bar3DChart>
      <c:catAx>
        <c:axId val="56212096"/>
        <c:scaling>
          <c:orientation val="minMax"/>
        </c:scaling>
        <c:axPos val="b"/>
        <c:majorTickMark val="none"/>
        <c:tickLblPos val="nextTo"/>
        <c:crossAx val="56893824"/>
        <c:crosses val="autoZero"/>
        <c:auto val="1"/>
        <c:lblAlgn val="ctr"/>
        <c:lblOffset val="100"/>
      </c:catAx>
      <c:valAx>
        <c:axId val="56893824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5621209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8476783002946761E-2"/>
          <c:y val="2.3659295308651351E-2"/>
          <c:w val="0.84424151284778026"/>
          <c:h val="0.89243437721012031"/>
        </c:manualLayout>
      </c:layout>
      <c:barChart>
        <c:barDir val="col"/>
        <c:grouping val="stacked"/>
        <c:ser>
          <c:idx val="0"/>
          <c:order val="0"/>
          <c:tx>
            <c:strRef>
              <c:f>'Таблица 1'!$B$20</c:f>
              <c:strCache>
                <c:ptCount val="1"/>
                <c:pt idx="0">
                  <c:v>Жилищное хозяйство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1'!$E$20:$I$20</c:f>
              <c:numCache>
                <c:formatCode>General</c:formatCode>
                <c:ptCount val="5"/>
                <c:pt idx="0">
                  <c:v>29</c:v>
                </c:pt>
                <c:pt idx="1">
                  <c:v>4.7</c:v>
                </c:pt>
                <c:pt idx="2" formatCode="0.0">
                  <c:v>5.4</c:v>
                </c:pt>
                <c:pt idx="3" formatCode="0.0">
                  <c:v>1.8</c:v>
                </c:pt>
                <c:pt idx="4" formatCode="0.0">
                  <c:v>1.8</c:v>
                </c:pt>
              </c:numCache>
            </c:numRef>
          </c:val>
        </c:ser>
        <c:ser>
          <c:idx val="1"/>
          <c:order val="1"/>
          <c:tx>
            <c:strRef>
              <c:f>'Таблица 1'!$B$21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1'!$E$21:$I$21</c:f>
              <c:numCache>
                <c:formatCode>General</c:formatCode>
                <c:ptCount val="5"/>
                <c:pt idx="0">
                  <c:v>11.1</c:v>
                </c:pt>
                <c:pt idx="1">
                  <c:v>9</c:v>
                </c:pt>
              </c:numCache>
            </c:numRef>
          </c:val>
        </c:ser>
        <c:overlap val="100"/>
        <c:axId val="57744768"/>
        <c:axId val="57758848"/>
      </c:barChart>
      <c:catAx>
        <c:axId val="57744768"/>
        <c:scaling>
          <c:orientation val="minMax"/>
        </c:scaling>
        <c:axPos val="b"/>
        <c:numFmt formatCode="General" sourceLinked="1"/>
        <c:tickLblPos val="nextTo"/>
        <c:crossAx val="57758848"/>
        <c:crosses val="autoZero"/>
        <c:auto val="1"/>
        <c:lblAlgn val="ctr"/>
        <c:lblOffset val="100"/>
      </c:catAx>
      <c:valAx>
        <c:axId val="57758848"/>
        <c:scaling>
          <c:orientation val="minMax"/>
        </c:scaling>
        <c:delete val="1"/>
        <c:axPos val="l"/>
        <c:numFmt formatCode="General" sourceLinked="1"/>
        <c:tickLblPos val="none"/>
        <c:crossAx val="57744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375135566947883"/>
          <c:y val="0.12464502589143227"/>
          <c:w val="0.34166736179069462"/>
          <c:h val="0.15625052982086121"/>
        </c:manualLayout>
      </c:layout>
    </c:legend>
    <c:plotVisOnly val="1"/>
    <c:dispBlanksAs val="gap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2966222859973061E-3"/>
          <c:y val="2.3095978753683452E-2"/>
          <c:w val="0.75164727283676824"/>
          <c:h val="0.90339581977663852"/>
        </c:manualLayout>
      </c:layout>
      <c:barChart>
        <c:barDir val="col"/>
        <c:grouping val="stacked"/>
        <c:ser>
          <c:idx val="0"/>
          <c:order val="0"/>
          <c:tx>
            <c:strRef>
              <c:f>'Таблица 1'!$B$16</c:f>
              <c:strCache>
                <c:ptCount val="1"/>
                <c:pt idx="0">
                  <c:v>Сельское хозяйство и рыболовство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</a:t>
                    </a:r>
                    <a:r>
                      <a:rPr lang="ru-RU" smtClean="0"/>
                      <a:t>8</a:t>
                    </a:r>
                  </a:p>
                  <a:p>
                    <a:endParaRPr lang="en-US"/>
                  </a:p>
                </c:rich>
              </c:tx>
              <c:dLblPos val="ctr"/>
              <c:showVal val="1"/>
            </c:dLbl>
            <c:spPr>
              <a:noFill/>
              <a:ln w="25400">
                <a:noFill/>
              </a:ln>
            </c:sp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1'!$E$16:$I$16</c:f>
              <c:numCache>
                <c:formatCode>General</c:formatCode>
                <c:ptCount val="5"/>
                <c:pt idx="0">
                  <c:v>5.7</c:v>
                </c:pt>
                <c:pt idx="1">
                  <c:v>4.9000000000000004</c:v>
                </c:pt>
                <c:pt idx="2" formatCode="0.0">
                  <c:v>12.9</c:v>
                </c:pt>
                <c:pt idx="3" formatCode="0.0">
                  <c:v>12.8</c:v>
                </c:pt>
                <c:pt idx="4" formatCode="0.0">
                  <c:v>12.8</c:v>
                </c:pt>
              </c:numCache>
            </c:numRef>
          </c:val>
        </c:ser>
        <c:ser>
          <c:idx val="1"/>
          <c:order val="1"/>
          <c:tx>
            <c:strRef>
              <c:f>'Таблица 1'!$B$17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1'!$E$17:$I$17</c:f>
              <c:numCache>
                <c:formatCode>General</c:formatCode>
                <c:ptCount val="5"/>
                <c:pt idx="1">
                  <c:v>2.2999999999999998</c:v>
                </c:pt>
                <c:pt idx="2" formatCode="0.0">
                  <c:v>0.2</c:v>
                </c:pt>
                <c:pt idx="3" formatCode="0.0">
                  <c:v>0.2</c:v>
                </c:pt>
                <c:pt idx="4" formatCode="0.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'Таблица 1'!$B$18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6,</a:t>
                    </a:r>
                    <a:r>
                      <a:rPr lang="ru-RU" smtClean="0"/>
                      <a:t>2</a:t>
                    </a:r>
                  </a:p>
                  <a:p>
                    <a:endParaRPr lang="en-US" dirty="0"/>
                  </a:p>
                </c:rich>
              </c:tx>
              <c:dLblPos val="ctr"/>
              <c:showVal val="1"/>
            </c:dLbl>
            <c:spPr>
              <a:noFill/>
              <a:ln w="25400">
                <a:noFill/>
              </a:ln>
            </c:sp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1'!$E$18:$I$18</c:f>
              <c:numCache>
                <c:formatCode>General</c:formatCode>
                <c:ptCount val="5"/>
                <c:pt idx="0">
                  <c:v>1.4</c:v>
                </c:pt>
                <c:pt idx="1">
                  <c:v>2.7</c:v>
                </c:pt>
                <c:pt idx="2" formatCode="0.0">
                  <c:v>6.1</c:v>
                </c:pt>
                <c:pt idx="3" formatCode="0.0">
                  <c:v>1.9000000000000001</c:v>
                </c:pt>
                <c:pt idx="4" formatCode="0.0">
                  <c:v>4.8</c:v>
                </c:pt>
              </c:numCache>
            </c:numRef>
          </c:val>
        </c:ser>
        <c:overlap val="100"/>
        <c:axId val="57789824"/>
        <c:axId val="57803904"/>
      </c:barChart>
      <c:catAx>
        <c:axId val="57789824"/>
        <c:scaling>
          <c:orientation val="minMax"/>
        </c:scaling>
        <c:axPos val="b"/>
        <c:numFmt formatCode="General" sourceLinked="1"/>
        <c:tickLblPos val="nextTo"/>
        <c:crossAx val="57803904"/>
        <c:crosses val="autoZero"/>
        <c:auto val="1"/>
        <c:lblAlgn val="ctr"/>
        <c:lblOffset val="100"/>
      </c:catAx>
      <c:valAx>
        <c:axId val="57803904"/>
        <c:scaling>
          <c:orientation val="minMax"/>
        </c:scaling>
        <c:delete val="1"/>
        <c:axPos val="l"/>
        <c:numFmt formatCode="General" sourceLinked="1"/>
        <c:tickLblPos val="none"/>
        <c:crossAx val="5778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70510441726624"/>
          <c:y val="0.22916744373726392"/>
          <c:w val="0.22063021035045952"/>
          <c:h val="0.54166850337898564"/>
        </c:manualLayout>
      </c:layout>
    </c:legend>
    <c:plotVisOnly val="1"/>
    <c:dispBlanksAs val="gap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'Таблица 1'!$B$52</c:f>
              <c:strCache>
                <c:ptCount val="1"/>
                <c:pt idx="0">
                  <c:v>Программные расходы %</c:v>
                </c:pt>
              </c:strCache>
            </c:strRef>
          </c:tx>
          <c:dLbls>
            <c:dLbl>
              <c:idx val="0"/>
              <c:layout>
                <c:manualLayout>
                  <c:x val="-3.3594150914448627E-3"/>
                  <c:y val="-7.59367786295349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93,3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1"/>
              <c:layout>
                <c:manualLayout>
                  <c:x val="-6.7188301828897479E-3"/>
                  <c:y val="-5.634019059610661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95,2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2"/>
              <c:layout>
                <c:manualLayout>
                  <c:x val="-1.6797075457224357E-3"/>
                  <c:y val="-6.368891110864230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94,8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3"/>
              <c:layout>
                <c:manualLayout>
                  <c:x val="3.3594150914448627E-3"/>
                  <c:y val="-6.858805811699934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93,7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4"/>
              <c:layout>
                <c:manualLayout>
                  <c:x val="0"/>
                  <c:y val="-7.348720512535648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92,8</a:t>
                    </a:r>
                    <a:endParaRPr lang="en-US"/>
                  </a:p>
                </c:rich>
              </c:tx>
              <c:dLblPos val="inEnd"/>
              <c:showVal val="1"/>
            </c:dLbl>
            <c:spPr>
              <a:noFill/>
              <a:ln w="25400">
                <a:noFill/>
              </a:ln>
            </c:spPr>
            <c:dLblPos val="inEnd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1'!$E$52:$I$52</c:f>
              <c:numCache>
                <c:formatCode>0.0%</c:formatCode>
                <c:ptCount val="5"/>
                <c:pt idx="0">
                  <c:v>0.93300000000000005</c:v>
                </c:pt>
                <c:pt idx="1">
                  <c:v>0.95200000000000062</c:v>
                </c:pt>
                <c:pt idx="2">
                  <c:v>0.94799999999999995</c:v>
                </c:pt>
                <c:pt idx="3">
                  <c:v>0.93700000000000061</c:v>
                </c:pt>
                <c:pt idx="4">
                  <c:v>0.92800000000000005</c:v>
                </c:pt>
              </c:numCache>
            </c:numRef>
          </c:val>
        </c:ser>
        <c:overlap val="100"/>
        <c:axId val="57840768"/>
        <c:axId val="57842304"/>
      </c:barChart>
      <c:catAx>
        <c:axId val="57840768"/>
        <c:scaling>
          <c:orientation val="minMax"/>
        </c:scaling>
        <c:axPos val="b"/>
        <c:numFmt formatCode="General" sourceLinked="1"/>
        <c:tickLblPos val="nextTo"/>
        <c:crossAx val="57842304"/>
        <c:crosses val="autoZero"/>
        <c:auto val="1"/>
        <c:lblAlgn val="ctr"/>
        <c:lblOffset val="100"/>
      </c:catAx>
      <c:valAx>
        <c:axId val="57842304"/>
        <c:scaling>
          <c:orientation val="minMax"/>
        </c:scaling>
        <c:delete val="1"/>
        <c:axPos val="l"/>
        <c:numFmt formatCode="0.0%" sourceLinked="1"/>
        <c:tickLblPos val="none"/>
        <c:crossAx val="57840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'Таблица 1'!$B$53</c:f>
              <c:strCache>
                <c:ptCount val="1"/>
                <c:pt idx="0">
                  <c:v>Непрограммные расходы %</c:v>
                </c:pt>
              </c:strCache>
            </c:strRef>
          </c:tx>
          <c:dLbls>
            <c:dLbl>
              <c:idx val="0"/>
              <c:layout>
                <c:manualLayout>
                  <c:x val="-3.4246464524437955E-3"/>
                  <c:y val="-6.281646027153772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6,7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1"/>
              <c:layout>
                <c:manualLayout>
                  <c:x val="3.4246464524437955E-3"/>
                  <c:y val="-6.764849567704045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4,8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2"/>
              <c:layout>
                <c:manualLayout>
                  <c:x val="-3.4246464524437955E-3"/>
                  <c:y val="-6.523247797428902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5,2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3"/>
              <c:layout>
                <c:manualLayout>
                  <c:x val="-3.4246464524437955E-3"/>
                  <c:y val="-6.28164602715377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4"/>
              <c:layout>
                <c:manualLayout>
                  <c:x val="-3.4246464524437955E-3"/>
                  <c:y val="-6.281646027153776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7,2</a:t>
                    </a:r>
                    <a:endParaRPr lang="en-US"/>
                  </a:p>
                </c:rich>
              </c:tx>
              <c:dLblPos val="inEnd"/>
              <c:showVal val="1"/>
            </c:dLbl>
            <c:spPr>
              <a:noFill/>
              <a:ln w="25400">
                <a:noFill/>
              </a:ln>
            </c:spPr>
            <c:dLblPos val="inEnd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1'!$E$53:$I$53</c:f>
              <c:numCache>
                <c:formatCode>0.0%</c:formatCode>
                <c:ptCount val="5"/>
                <c:pt idx="0">
                  <c:v>6.7000000000000004E-2</c:v>
                </c:pt>
                <c:pt idx="1">
                  <c:v>4.8000000000000001E-2</c:v>
                </c:pt>
                <c:pt idx="2">
                  <c:v>5.1999999999999998E-2</c:v>
                </c:pt>
                <c:pt idx="3">
                  <c:v>6.7000000000000004E-2</c:v>
                </c:pt>
                <c:pt idx="4">
                  <c:v>7.1999999999999995E-2</c:v>
                </c:pt>
              </c:numCache>
            </c:numRef>
          </c:val>
        </c:ser>
        <c:overlap val="100"/>
        <c:axId val="57886976"/>
        <c:axId val="57896960"/>
      </c:barChart>
      <c:catAx>
        <c:axId val="57886976"/>
        <c:scaling>
          <c:orientation val="minMax"/>
        </c:scaling>
        <c:axPos val="b"/>
        <c:numFmt formatCode="General" sourceLinked="1"/>
        <c:tickLblPos val="nextTo"/>
        <c:crossAx val="57896960"/>
        <c:crosses val="autoZero"/>
        <c:auto val="1"/>
        <c:lblAlgn val="ctr"/>
        <c:lblOffset val="100"/>
      </c:catAx>
      <c:valAx>
        <c:axId val="57896960"/>
        <c:scaling>
          <c:orientation val="minMax"/>
        </c:scaling>
        <c:delete val="1"/>
        <c:axPos val="l"/>
        <c:numFmt formatCode="0.0%" sourceLinked="1"/>
        <c:tickLblPos val="none"/>
        <c:crossAx val="57886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2.416380066957384E-2"/>
                  <c:y val="-0.25396647642511178"/>
                </c:manualLayout>
              </c:layout>
              <c:showVal val="1"/>
            </c:dLbl>
            <c:dLbl>
              <c:idx val="1"/>
              <c:layout>
                <c:manualLayout>
                  <c:x val="1.8985843383236521E-2"/>
                  <c:y val="-0.34170035009924182"/>
                </c:manualLayout>
              </c:layout>
              <c:showVal val="1"/>
            </c:dLbl>
            <c:dLbl>
              <c:idx val="2"/>
              <c:layout>
                <c:manualLayout>
                  <c:x val="1.3807886096899365E-2"/>
                  <c:y val="-0.42943422377337132"/>
                </c:manualLayout>
              </c:layout>
              <c:showVal val="1"/>
            </c:dLbl>
            <c:dLbl>
              <c:idx val="3"/>
              <c:layout>
                <c:manualLayout>
                  <c:x val="2.7615772193798602E-2"/>
                  <c:y val="-0.42943422377337132"/>
                </c:manualLayout>
              </c:layout>
              <c:showVal val="1"/>
            </c:dLbl>
            <c:dLbl>
              <c:idx val="4"/>
              <c:layout>
                <c:manualLayout>
                  <c:x val="2.0711829145348928E-2"/>
                  <c:y val="-0.42943422377337098"/>
                </c:manualLayout>
              </c:layout>
              <c:showVal val="1"/>
            </c:dLbl>
            <c:showVal val="1"/>
          </c:dLbls>
          <c:cat>
            <c:strRef>
              <c:f>Лист4!$C$5:$G$5</c:f>
              <c:strCache>
                <c:ptCount val="5"/>
                <c:pt idx="0">
                  <c:v>2017 год (отчет)</c:v>
                </c:pt>
                <c:pt idx="1">
                  <c:v>2018 год (план)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Лист4!$C$6:$G$6</c:f>
              <c:numCache>
                <c:formatCode>#,##0.0</c:formatCode>
                <c:ptCount val="5"/>
                <c:pt idx="0">
                  <c:v>2.8</c:v>
                </c:pt>
                <c:pt idx="1">
                  <c:v>4.3</c:v>
                </c:pt>
                <c:pt idx="2">
                  <c:v>5.6</c:v>
                </c:pt>
                <c:pt idx="3">
                  <c:v>5.6</c:v>
                </c:pt>
                <c:pt idx="4">
                  <c:v>5.6</c:v>
                </c:pt>
              </c:numCache>
            </c:numRef>
          </c:val>
        </c:ser>
        <c:dLbls>
          <c:showVal val="1"/>
        </c:dLbls>
        <c:gapWidth val="75"/>
        <c:shape val="box"/>
        <c:axId val="57937920"/>
        <c:axId val="57939456"/>
        <c:axId val="0"/>
      </c:bar3DChart>
      <c:catAx>
        <c:axId val="57937920"/>
        <c:scaling>
          <c:orientation val="minMax"/>
        </c:scaling>
        <c:axPos val="b"/>
        <c:majorTickMark val="none"/>
        <c:tickLblPos val="nextTo"/>
        <c:crossAx val="57939456"/>
        <c:crosses val="autoZero"/>
        <c:auto val="1"/>
        <c:lblAlgn val="ctr"/>
        <c:lblOffset val="100"/>
      </c:catAx>
      <c:valAx>
        <c:axId val="5793945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57937920"/>
        <c:crosses val="autoZero"/>
        <c:crossBetween val="between"/>
      </c:valAx>
    </c:plotArea>
    <c:plotVisOnly val="1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8803287196859263E-2"/>
                  <c:y val="-3.7925660479483481E-2"/>
                </c:manualLayout>
              </c:layout>
              <c:showVal val="1"/>
            </c:dLbl>
            <c:dLbl>
              <c:idx val="1"/>
              <c:layout>
                <c:manualLayout>
                  <c:x val="1.7093897451690224E-2"/>
                  <c:y val="-4.5036721819386838E-2"/>
                </c:manualLayout>
              </c:layout>
              <c:showVal val="1"/>
            </c:dLbl>
            <c:dLbl>
              <c:idx val="2"/>
              <c:layout>
                <c:manualLayout>
                  <c:x val="2.7350235922704445E-2"/>
                  <c:y val="-3.7925660479483481E-2"/>
                </c:manualLayout>
              </c:layout>
              <c:showVal val="1"/>
            </c:dLbl>
            <c:dLbl>
              <c:idx val="3"/>
              <c:layout>
                <c:manualLayout>
                  <c:x val="1.7093897451690224E-2"/>
                  <c:y val="-3.5555306699515801E-2"/>
                </c:manualLayout>
              </c:layout>
              <c:showVal val="1"/>
            </c:dLbl>
            <c:dLbl>
              <c:idx val="4"/>
              <c:layout>
                <c:manualLayout>
                  <c:x val="1.5384507706521201E-2"/>
                  <c:y val="-3.3184952919547955E-2"/>
                </c:manualLayout>
              </c:layout>
              <c:showVal val="1"/>
            </c:dLbl>
            <c:dLbl>
              <c:idx val="5"/>
              <c:layout>
                <c:manualLayout>
                  <c:x val="2.0512676942028268E-2"/>
                  <c:y val="-3.0814599139580227E-2"/>
                </c:manualLayout>
              </c:layout>
              <c:showVal val="1"/>
            </c:dLbl>
            <c:showVal val="1"/>
          </c:dLbls>
          <c:cat>
            <c:numRef>
              <c:f>мун.долг!$B$24:$G$24</c:f>
              <c:numCache>
                <c:formatCode>dd/mm/yyyy</c:formatCode>
                <c:ptCount val="6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  <c:pt idx="3">
                  <c:v>43831</c:v>
                </c:pt>
                <c:pt idx="4">
                  <c:v>44197</c:v>
                </c:pt>
                <c:pt idx="5">
                  <c:v>44562</c:v>
                </c:pt>
              </c:numCache>
            </c:numRef>
          </c:cat>
          <c:val>
            <c:numRef>
              <c:f>мун.долг!$B$25:$G$25</c:f>
              <c:numCache>
                <c:formatCode>General</c:formatCode>
                <c:ptCount val="6"/>
                <c:pt idx="0">
                  <c:v>99</c:v>
                </c:pt>
                <c:pt idx="1">
                  <c:v>95.4</c:v>
                </c:pt>
                <c:pt idx="2">
                  <c:v>66.3</c:v>
                </c:pt>
                <c:pt idx="3">
                  <c:v>71.2</c:v>
                </c:pt>
                <c:pt idx="4">
                  <c:v>97.3</c:v>
                </c:pt>
                <c:pt idx="5">
                  <c:v>137.69999999999999</c:v>
                </c:pt>
              </c:numCache>
            </c:numRef>
          </c:val>
        </c:ser>
        <c:dLbls>
          <c:showVal val="1"/>
        </c:dLbls>
        <c:gapWidth val="75"/>
        <c:shape val="box"/>
        <c:axId val="58000896"/>
        <c:axId val="58002432"/>
        <c:axId val="0"/>
      </c:bar3DChart>
      <c:dateAx>
        <c:axId val="58000896"/>
        <c:scaling>
          <c:orientation val="minMax"/>
        </c:scaling>
        <c:axPos val="b"/>
        <c:numFmt formatCode="dd/mm/yyyy" sourceLinked="1"/>
        <c:majorTickMark val="none"/>
        <c:tickLblPos val="nextTo"/>
        <c:crossAx val="58002432"/>
        <c:crosses val="autoZero"/>
        <c:auto val="1"/>
        <c:lblOffset val="100"/>
      </c:dateAx>
      <c:valAx>
        <c:axId val="580024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8000896"/>
        <c:crosses val="autoZero"/>
        <c:crossBetween val="between"/>
      </c:valAx>
    </c:plotArea>
    <c:plotVisOnly val="1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Лист2!$A$36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1.6771371084677276E-3"/>
                  <c:y val="-2.8184084578884369E-2"/>
                </c:manualLayout>
              </c:layout>
              <c:showVal val="1"/>
            </c:dLbl>
            <c:dLbl>
              <c:idx val="1"/>
              <c:layout>
                <c:manualLayout>
                  <c:x val="-3.354274216935421E-3"/>
                  <c:y val="-1.8604593625542103E-2"/>
                </c:manualLayout>
              </c:layout>
              <c:showVal val="1"/>
            </c:dLbl>
            <c:dLbl>
              <c:idx val="2"/>
              <c:layout>
                <c:manualLayout>
                  <c:x val="5.031411325403125E-3"/>
                  <c:y val="-1.4470239486532749E-2"/>
                </c:manualLayout>
              </c:layout>
              <c:showVal val="1"/>
            </c:dLbl>
            <c:dLbl>
              <c:idx val="3"/>
              <c:layout>
                <c:manualLayout>
                  <c:x val="-1.0062822650806321E-2"/>
                  <c:y val="-1.860459362554210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860459362554210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Лист2!$B$35:$F$35</c:f>
              <c:strCache>
                <c:ptCount val="5"/>
                <c:pt idx="0">
                  <c:v>2017 год (отчет)</c:v>
                </c:pt>
                <c:pt idx="1">
                  <c:v>2018 год (план) на 01.10.2018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Лист2!$B$36:$F$36</c:f>
              <c:numCache>
                <c:formatCode>General</c:formatCode>
                <c:ptCount val="5"/>
                <c:pt idx="0">
                  <c:v>484.8</c:v>
                </c:pt>
                <c:pt idx="1">
                  <c:v>556.29999999999995</c:v>
                </c:pt>
                <c:pt idx="2">
                  <c:v>563.4</c:v>
                </c:pt>
                <c:pt idx="3">
                  <c:v>576.1</c:v>
                </c:pt>
                <c:pt idx="4">
                  <c:v>576.1</c:v>
                </c:pt>
              </c:numCache>
            </c:numRef>
          </c:val>
        </c:ser>
        <c:ser>
          <c:idx val="1"/>
          <c:order val="1"/>
          <c:tx>
            <c:strRef>
              <c:f>Лист2!$A$37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8.3856855423386605E-3"/>
                  <c:y val="-1.73440520485442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1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366,1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6771371084677276E-3"/>
                  <c:y val="-1.033588534752343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1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251,7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173995975927398E-2"/>
                  <c:y val="-1.860459362554217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151,8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3542742169354474E-3"/>
                  <c:y val="-2.067177069504685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084,9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3.3542742169354474E-3"/>
                  <c:y val="-2.687330190356093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114,4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Лист2!$B$35:$F$35</c:f>
              <c:strCache>
                <c:ptCount val="5"/>
                <c:pt idx="0">
                  <c:v>2017 год (отчет)</c:v>
                </c:pt>
                <c:pt idx="1">
                  <c:v>2018 год (план) на 01.10.2018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Лист2!$B$37:$F$37</c:f>
              <c:numCache>
                <c:formatCode>General</c:formatCode>
                <c:ptCount val="5"/>
                <c:pt idx="0">
                  <c:v>1366.1</c:v>
                </c:pt>
                <c:pt idx="1">
                  <c:v>1251.7</c:v>
                </c:pt>
                <c:pt idx="2">
                  <c:v>1151.8</c:v>
                </c:pt>
                <c:pt idx="3">
                  <c:v>1084.9000000000001</c:v>
                </c:pt>
                <c:pt idx="4">
                  <c:v>1114.4000000000001</c:v>
                </c:pt>
              </c:numCache>
            </c:numRef>
          </c:val>
        </c:ser>
        <c:dLbls>
          <c:showVal val="1"/>
        </c:dLbls>
        <c:gapWidth val="75"/>
        <c:shape val="box"/>
        <c:axId val="56932224"/>
        <c:axId val="56933760"/>
        <c:axId val="0"/>
      </c:bar3DChart>
      <c:catAx>
        <c:axId val="56932224"/>
        <c:scaling>
          <c:orientation val="minMax"/>
        </c:scaling>
        <c:axPos val="b"/>
        <c:majorTickMark val="none"/>
        <c:tickLblPos val="nextTo"/>
        <c:crossAx val="56933760"/>
        <c:crosses val="autoZero"/>
        <c:auto val="1"/>
        <c:lblAlgn val="ctr"/>
        <c:lblOffset val="100"/>
      </c:catAx>
      <c:valAx>
        <c:axId val="569337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693222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stacked"/>
        <c:ser>
          <c:idx val="0"/>
          <c:order val="0"/>
          <c:tx>
            <c:strRef>
              <c:f>Лист15!$B$46</c:f>
              <c:strCache>
                <c:ptCount val="1"/>
                <c:pt idx="0">
                  <c:v>дотации </c:v>
                </c:pt>
              </c:strCache>
            </c:strRef>
          </c:tx>
          <c:dLbls>
            <c:showVal val="1"/>
          </c:dLbls>
          <c:cat>
            <c:strRef>
              <c:f>Лист15!$C$45:$G$45</c:f>
              <c:strCache>
                <c:ptCount val="5"/>
                <c:pt idx="0">
                  <c:v>2017 (отчет)</c:v>
                </c:pt>
                <c:pt idx="1">
                  <c:v>2018 (план)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Лист15!$C$46:$G$46</c:f>
              <c:numCache>
                <c:formatCode>0.0</c:formatCode>
                <c:ptCount val="5"/>
                <c:pt idx="0" formatCode="General">
                  <c:v>87</c:v>
                </c:pt>
                <c:pt idx="1">
                  <c:v>134.5</c:v>
                </c:pt>
                <c:pt idx="2" formatCode="General">
                  <c:v>160.19999999999999</c:v>
                </c:pt>
                <c:pt idx="3" formatCode="General">
                  <c:v>106</c:v>
                </c:pt>
                <c:pt idx="4" formatCode="General">
                  <c:v>112</c:v>
                </c:pt>
              </c:numCache>
            </c:numRef>
          </c:val>
        </c:ser>
        <c:ser>
          <c:idx val="1"/>
          <c:order val="1"/>
          <c:tx>
            <c:strRef>
              <c:f>Лист15!$B$47</c:f>
              <c:strCache>
                <c:ptCount val="1"/>
                <c:pt idx="0">
                  <c:v>субсидии </c:v>
                </c:pt>
              </c:strCache>
            </c:strRef>
          </c:tx>
          <c:dLbls>
            <c:dLbl>
              <c:idx val="2"/>
              <c:layout>
                <c:manualLayout>
                  <c:x val="1.6931098428340792E-2"/>
                  <c:y val="-2.1917654814769951E-2"/>
                </c:manualLayout>
              </c:layout>
              <c:showVal val="1"/>
            </c:dLbl>
            <c:dLbl>
              <c:idx val="3"/>
              <c:layout>
                <c:manualLayout>
                  <c:x val="1.6931098428340792E-2"/>
                  <c:y val="-1.9482359835351105E-2"/>
                </c:manualLayout>
              </c:layout>
              <c:showVal val="1"/>
            </c:dLbl>
            <c:dLbl>
              <c:idx val="4"/>
              <c:layout>
                <c:manualLayout>
                  <c:x val="1.5237988585506738E-2"/>
                  <c:y val="-3.4094129711864332E-2"/>
                </c:manualLayout>
              </c:layout>
              <c:showVal val="1"/>
            </c:dLbl>
            <c:showVal val="1"/>
          </c:dLbls>
          <c:cat>
            <c:strRef>
              <c:f>Лист15!$C$45:$G$45</c:f>
              <c:strCache>
                <c:ptCount val="5"/>
                <c:pt idx="0">
                  <c:v>2017 (отчет)</c:v>
                </c:pt>
                <c:pt idx="1">
                  <c:v>2018 (план)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Лист15!$C$47:$G$47</c:f>
              <c:numCache>
                <c:formatCode>General</c:formatCode>
                <c:ptCount val="5"/>
                <c:pt idx="0">
                  <c:v>220.4</c:v>
                </c:pt>
                <c:pt idx="1">
                  <c:v>91</c:v>
                </c:pt>
                <c:pt idx="2">
                  <c:v>2.6</c:v>
                </c:pt>
                <c:pt idx="3">
                  <c:v>2.6</c:v>
                </c:pt>
                <c:pt idx="4">
                  <c:v>2.6</c:v>
                </c:pt>
              </c:numCache>
            </c:numRef>
          </c:val>
        </c:ser>
        <c:ser>
          <c:idx val="2"/>
          <c:order val="2"/>
          <c:tx>
            <c:strRef>
              <c:f>Лист15!$B$48</c:f>
              <c:strCache>
                <c:ptCount val="1"/>
                <c:pt idx="0">
                  <c:v>субвенции </c:v>
                </c:pt>
              </c:strCache>
            </c:strRef>
          </c:tx>
          <c:dLbls>
            <c:showVal val="1"/>
          </c:dLbls>
          <c:cat>
            <c:strRef>
              <c:f>Лист15!$C$45:$G$45</c:f>
              <c:strCache>
                <c:ptCount val="5"/>
                <c:pt idx="0">
                  <c:v>2017 (отчет)</c:v>
                </c:pt>
                <c:pt idx="1">
                  <c:v>2018 (план)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Лист15!$C$48:$G$48</c:f>
              <c:numCache>
                <c:formatCode>General</c:formatCode>
                <c:ptCount val="5"/>
                <c:pt idx="0">
                  <c:v>1052.8</c:v>
                </c:pt>
                <c:pt idx="1">
                  <c:v>998.8</c:v>
                </c:pt>
                <c:pt idx="2">
                  <c:v>987</c:v>
                </c:pt>
                <c:pt idx="3">
                  <c:v>976.3</c:v>
                </c:pt>
                <c:pt idx="4">
                  <c:v>999.7</c:v>
                </c:pt>
              </c:numCache>
            </c:numRef>
          </c:val>
        </c:ser>
        <c:dLbls>
          <c:showVal val="1"/>
        </c:dLbls>
        <c:gapWidth val="75"/>
        <c:overlap val="100"/>
        <c:axId val="57268096"/>
        <c:axId val="57269632"/>
      </c:barChart>
      <c:catAx>
        <c:axId val="57268096"/>
        <c:scaling>
          <c:orientation val="minMax"/>
        </c:scaling>
        <c:axPos val="l"/>
        <c:majorTickMark val="none"/>
        <c:tickLblPos val="nextTo"/>
        <c:crossAx val="57269632"/>
        <c:crosses val="autoZero"/>
        <c:auto val="1"/>
        <c:lblAlgn val="ctr"/>
        <c:lblOffset val="100"/>
      </c:catAx>
      <c:valAx>
        <c:axId val="57269632"/>
        <c:scaling>
          <c:orientation val="minMax"/>
        </c:scaling>
        <c:axPos val="b"/>
        <c:numFmt formatCode="General" sourceLinked="1"/>
        <c:majorTickMark val="none"/>
        <c:tickLblPos val="nextTo"/>
        <c:crossAx val="5726809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'Таблица 1'!$E$2:$I$2</c:f>
              <c:strCache>
                <c:ptCount val="1"/>
                <c:pt idx="0">
                  <c:v>2017 год 2018 год 2019 год 2020 год 2021 год</c:v>
                </c:pt>
              </c:strCache>
            </c:strRef>
          </c:tx>
          <c:dLbls>
            <c:dLbl>
              <c:idx val="0"/>
              <c:layout>
                <c:manualLayout>
                  <c:x val="1.8131422572985126E-2"/>
                  <c:y val="-2.15084502805921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864,3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13142257298514E-2"/>
                  <c:y val="-2.58101403367105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812,8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241555714993307E-3"/>
                  <c:y val="-3.0111830392828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720,2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6483111429986534E-2"/>
                  <c:y val="-2.58101403367106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687,1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6483111429986534E-2"/>
                  <c:y val="-2.79609853647698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730,9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 w="25400">
                <a:noFill/>
              </a:ln>
            </c:spPr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1'!$E$3:$I$3</c:f>
              <c:numCache>
                <c:formatCode>0.0</c:formatCode>
                <c:ptCount val="5"/>
                <c:pt idx="0">
                  <c:v>1864.2999999999997</c:v>
                </c:pt>
                <c:pt idx="1">
                  <c:v>1812.7999999999997</c:v>
                </c:pt>
                <c:pt idx="2">
                  <c:v>1720.1999999999998</c:v>
                </c:pt>
                <c:pt idx="3">
                  <c:v>1687.1</c:v>
                </c:pt>
                <c:pt idx="4">
                  <c:v>1730.8999999999999</c:v>
                </c:pt>
              </c:numCache>
            </c:numRef>
          </c:val>
        </c:ser>
        <c:shape val="cylinder"/>
        <c:axId val="57316480"/>
        <c:axId val="57318016"/>
        <c:axId val="0"/>
      </c:bar3DChart>
      <c:catAx>
        <c:axId val="57316480"/>
        <c:scaling>
          <c:orientation val="minMax"/>
        </c:scaling>
        <c:axPos val="b"/>
        <c:numFmt formatCode="General" sourceLinked="1"/>
        <c:tickLblPos val="nextTo"/>
        <c:crossAx val="57318016"/>
        <c:crosses val="autoZero"/>
        <c:auto val="1"/>
        <c:lblAlgn val="ctr"/>
        <c:lblOffset val="100"/>
      </c:catAx>
      <c:valAx>
        <c:axId val="57318016"/>
        <c:scaling>
          <c:orientation val="minMax"/>
        </c:scaling>
        <c:delete val="1"/>
        <c:axPos val="l"/>
        <c:numFmt formatCode="0.0" sourceLinked="1"/>
        <c:tickLblPos val="none"/>
        <c:crossAx val="57316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percentStacked"/>
        <c:ser>
          <c:idx val="0"/>
          <c:order val="0"/>
          <c:tx>
            <c:strRef>
              <c:f>'Таблица 1'!$B$22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numFmt formatCode="#,##0.0" sourceLinked="0"/>
            <c:spPr>
              <a:noFill/>
              <a:ln w="25400">
                <a:noFill/>
              </a:ln>
            </c:spPr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1'!$E$22:$I$22</c:f>
              <c:numCache>
                <c:formatCode>General</c:formatCode>
                <c:ptCount val="5"/>
                <c:pt idx="0">
                  <c:v>1349.1</c:v>
                </c:pt>
                <c:pt idx="1">
                  <c:v>1226.7999999999997</c:v>
                </c:pt>
                <c:pt idx="2">
                  <c:v>1249</c:v>
                </c:pt>
                <c:pt idx="3">
                  <c:v>1232.7</c:v>
                </c:pt>
                <c:pt idx="4">
                  <c:v>1232.2</c:v>
                </c:pt>
              </c:numCache>
            </c:numRef>
          </c:val>
        </c:ser>
        <c:ser>
          <c:idx val="1"/>
          <c:order val="1"/>
          <c:tx>
            <c:strRef>
              <c:f>'Таблица 1'!$B$29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dLbls>
            <c:numFmt formatCode="#,##0.0" sourceLinked="0"/>
            <c:spPr>
              <a:noFill/>
              <a:ln w="25400">
                <a:noFill/>
              </a:ln>
            </c:spPr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1'!$E$29:$I$29</c:f>
              <c:numCache>
                <c:formatCode>General</c:formatCode>
                <c:ptCount val="5"/>
                <c:pt idx="0">
                  <c:v>46.4</c:v>
                </c:pt>
                <c:pt idx="1">
                  <c:v>77</c:v>
                </c:pt>
                <c:pt idx="2">
                  <c:v>45.3</c:v>
                </c:pt>
                <c:pt idx="3">
                  <c:v>44.6</c:v>
                </c:pt>
                <c:pt idx="4">
                  <c:v>44.6</c:v>
                </c:pt>
              </c:numCache>
            </c:numRef>
          </c:val>
        </c:ser>
        <c:ser>
          <c:idx val="2"/>
          <c:order val="2"/>
          <c:tx>
            <c:strRef>
              <c:f>'Таблица 1'!$B$32</c:f>
              <c:strCache>
                <c:ptCount val="1"/>
                <c:pt idx="0">
                  <c:v>Здравоохранение</c:v>
                </c:pt>
              </c:strCache>
            </c:strRef>
          </c:tx>
          <c:dLbls>
            <c:dLbl>
              <c:idx val="2"/>
              <c:layout>
                <c:manualLayout>
                  <c:x val="-3.6883500993531212E-3"/>
                  <c:y val="-4.4596392116762534E-3"/>
                </c:manualLayout>
              </c:layout>
              <c:showVal val="1"/>
            </c:dLbl>
            <c:dLbl>
              <c:idx val="3"/>
              <c:delete val="1"/>
            </c:dLbl>
            <c:numFmt formatCode="#,##0.0" sourceLinked="0"/>
            <c:spPr>
              <a:noFill/>
              <a:ln w="25400">
                <a:noFill/>
              </a:ln>
            </c:spPr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1'!$E$32:$I$32</c:f>
              <c:numCache>
                <c:formatCode>General</c:formatCode>
                <c:ptCount val="5"/>
                <c:pt idx="0">
                  <c:v>97</c:v>
                </c:pt>
                <c:pt idx="1">
                  <c:v>78.7</c:v>
                </c:pt>
                <c:pt idx="2" formatCode="0.0">
                  <c:v>13</c:v>
                </c:pt>
                <c:pt idx="3">
                  <c:v>0</c:v>
                </c:pt>
                <c:pt idx="4">
                  <c:v>19.600000000000001</c:v>
                </c:pt>
              </c:numCache>
            </c:numRef>
          </c:val>
        </c:ser>
        <c:ser>
          <c:idx val="3"/>
          <c:order val="3"/>
          <c:tx>
            <c:strRef>
              <c:f>'Таблица 1'!$B$37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1'!$E$37:$I$37</c:f>
              <c:numCache>
                <c:formatCode>0.0</c:formatCode>
                <c:ptCount val="5"/>
                <c:pt idx="0" formatCode="General">
                  <c:v>90.3</c:v>
                </c:pt>
                <c:pt idx="1">
                  <c:v>124</c:v>
                </c:pt>
                <c:pt idx="2" formatCode="General">
                  <c:v>143.70000000000002</c:v>
                </c:pt>
                <c:pt idx="3" formatCode="General">
                  <c:v>145</c:v>
                </c:pt>
                <c:pt idx="4">
                  <c:v>148</c:v>
                </c:pt>
              </c:numCache>
            </c:numRef>
          </c:val>
        </c:ser>
        <c:ser>
          <c:idx val="4"/>
          <c:order val="4"/>
          <c:tx>
            <c:strRef>
              <c:f>'Таблица 1'!$B$42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79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numFmt formatCode="#,##0.0" sourceLinked="0"/>
            <c:spPr>
              <a:noFill/>
              <a:ln w="25400">
                <a:noFill/>
              </a:ln>
            </c:spPr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1'!$E$42:$I$42</c:f>
              <c:numCache>
                <c:formatCode>General</c:formatCode>
                <c:ptCount val="5"/>
                <c:pt idx="0">
                  <c:v>41</c:v>
                </c:pt>
                <c:pt idx="1">
                  <c:v>79</c:v>
                </c:pt>
                <c:pt idx="2">
                  <c:v>53.3</c:v>
                </c:pt>
                <c:pt idx="3">
                  <c:v>52.70000000000001</c:v>
                </c:pt>
                <c:pt idx="4">
                  <c:v>52.70000000000001</c:v>
                </c:pt>
              </c:numCache>
            </c:numRef>
          </c:val>
        </c:ser>
        <c:dLbls>
          <c:showVal val="1"/>
        </c:dLbls>
        <c:overlap val="100"/>
        <c:axId val="57384320"/>
        <c:axId val="57406592"/>
      </c:barChart>
      <c:catAx>
        <c:axId val="57384320"/>
        <c:scaling>
          <c:orientation val="minMax"/>
        </c:scaling>
        <c:axPos val="b"/>
        <c:numFmt formatCode="General" sourceLinked="1"/>
        <c:tickLblPos val="nextTo"/>
        <c:crossAx val="57406592"/>
        <c:crosses val="autoZero"/>
        <c:auto val="1"/>
        <c:lblAlgn val="ctr"/>
        <c:lblOffset val="100"/>
      </c:catAx>
      <c:valAx>
        <c:axId val="57406592"/>
        <c:scaling>
          <c:orientation val="minMax"/>
        </c:scaling>
        <c:delete val="1"/>
        <c:axPos val="l"/>
        <c:numFmt formatCode="0%" sourceLinked="1"/>
        <c:tickLblPos val="none"/>
        <c:crossAx val="57384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66600536448528"/>
          <c:y val="0.23948631277030041"/>
          <c:w val="0.33333401150311587"/>
          <c:h val="0.69791903319984872"/>
        </c:manualLayout>
      </c:layout>
    </c:legend>
    <c:plotVisOnly val="1"/>
    <c:dispBlanksAs val="gap"/>
  </c:chart>
  <c:txPr>
    <a:bodyPr/>
    <a:lstStyle/>
    <a:p>
      <a:pPr>
        <a:defRPr sz="11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7094121677842501E-2"/>
          <c:y val="2.3374243557944756E-2"/>
          <c:w val="0.72015062894620918"/>
          <c:h val="0.90649951210240365"/>
        </c:manualLayout>
      </c:layout>
      <c:barChart>
        <c:barDir val="col"/>
        <c:grouping val="stacked"/>
        <c:ser>
          <c:idx val="0"/>
          <c:order val="0"/>
          <c:tx>
            <c:strRef>
              <c:f>'Таблица 1'!$B$23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1'!$E$23:$I$23</c:f>
              <c:numCache>
                <c:formatCode>0.0</c:formatCode>
                <c:ptCount val="5"/>
                <c:pt idx="0" formatCode="General">
                  <c:v>603.5</c:v>
                </c:pt>
                <c:pt idx="1">
                  <c:v>450</c:v>
                </c:pt>
                <c:pt idx="2">
                  <c:v>466.8</c:v>
                </c:pt>
                <c:pt idx="3">
                  <c:v>466</c:v>
                </c:pt>
                <c:pt idx="4">
                  <c:v>466.1</c:v>
                </c:pt>
              </c:numCache>
            </c:numRef>
          </c:val>
        </c:ser>
        <c:ser>
          <c:idx val="1"/>
          <c:order val="1"/>
          <c:tx>
            <c:strRef>
              <c:f>'Таблица 1'!$B$24</c:f>
              <c:strCache>
                <c:ptCount val="1"/>
                <c:pt idx="0">
                  <c:v>Общее образование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1'!$E$24:$I$24</c:f>
              <c:numCache>
                <c:formatCode>General</c:formatCode>
                <c:ptCount val="5"/>
                <c:pt idx="0">
                  <c:v>581.20000000000005</c:v>
                </c:pt>
                <c:pt idx="1">
                  <c:v>604.79999999999995</c:v>
                </c:pt>
                <c:pt idx="2" formatCode="0.0">
                  <c:v>612.5</c:v>
                </c:pt>
                <c:pt idx="3" formatCode="0.0">
                  <c:v>599.1</c:v>
                </c:pt>
                <c:pt idx="4" formatCode="0.0">
                  <c:v>598.4</c:v>
                </c:pt>
              </c:numCache>
            </c:numRef>
          </c:val>
        </c:ser>
        <c:ser>
          <c:idx val="2"/>
          <c:order val="2"/>
          <c:tx>
            <c:strRef>
              <c:f>'Таблица 1'!$B$25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1'!$E$25:$I$25</c:f>
              <c:numCache>
                <c:formatCode>General</c:formatCode>
                <c:ptCount val="5"/>
                <c:pt idx="0">
                  <c:v>111.3</c:v>
                </c:pt>
                <c:pt idx="1">
                  <c:v>114.8</c:v>
                </c:pt>
                <c:pt idx="2" formatCode="0.0">
                  <c:v>115</c:v>
                </c:pt>
                <c:pt idx="3" formatCode="0.0">
                  <c:v>113.9</c:v>
                </c:pt>
                <c:pt idx="4" formatCode="0.0">
                  <c:v>114</c:v>
                </c:pt>
              </c:numCache>
            </c:numRef>
          </c:val>
        </c:ser>
        <c:ser>
          <c:idx val="4"/>
          <c:order val="3"/>
          <c:tx>
            <c:strRef>
              <c:f>'Таблица 1'!$B$27</c:f>
              <c:strCache>
                <c:ptCount val="1"/>
                <c:pt idx="0">
                  <c:v>Молодежная политика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1'!$E$27:$I$27</c:f>
              <c:numCache>
                <c:formatCode>General</c:formatCode>
                <c:ptCount val="5"/>
                <c:pt idx="0">
                  <c:v>12.6</c:v>
                </c:pt>
                <c:pt idx="1">
                  <c:v>12.6</c:v>
                </c:pt>
                <c:pt idx="2" formatCode="0.0">
                  <c:v>10.9</c:v>
                </c:pt>
                <c:pt idx="3" formatCode="0.0">
                  <c:v>10.3</c:v>
                </c:pt>
                <c:pt idx="4" formatCode="0.0">
                  <c:v>10.3</c:v>
                </c:pt>
              </c:numCache>
            </c:numRef>
          </c:val>
        </c:ser>
        <c:ser>
          <c:idx val="5"/>
          <c:order val="4"/>
          <c:tx>
            <c:strRef>
              <c:f>'Таблица 1'!$B$28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dLbls>
            <c:dLbl>
              <c:idx val="0"/>
              <c:layout>
                <c:manualLayout>
                  <c:x val="3.1080221232440901E-3"/>
                  <c:y val="-1.27495873952425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2.8489873678952469E-17"/>
                  <c:y val="-1.062465616270214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4,6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-3.1080221232440901E-3"/>
                  <c:y val="-1.0624656162702141E-2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0"/>
                  <c:y val="-6.3747936976212881E-3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-3.1080221232440901E-3"/>
                  <c:y val="-8.4997249301617273E-3"/>
                </c:manualLayout>
              </c:layout>
              <c:dLblPos val="ctr"/>
              <c:showVal val="1"/>
            </c:dLbl>
            <c:spPr>
              <a:noFill/>
              <a:ln w="25400">
                <a:noFill/>
              </a:ln>
            </c:sp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1'!$E$28:$I$28</c:f>
              <c:numCache>
                <c:formatCode>General</c:formatCode>
                <c:ptCount val="5"/>
                <c:pt idx="0">
                  <c:v>40.200000000000003</c:v>
                </c:pt>
                <c:pt idx="1">
                  <c:v>43.8</c:v>
                </c:pt>
                <c:pt idx="2" formatCode="0.0">
                  <c:v>43.8</c:v>
                </c:pt>
                <c:pt idx="3" formatCode="0.0">
                  <c:v>43.4</c:v>
                </c:pt>
                <c:pt idx="4" formatCode="0.0">
                  <c:v>43.4</c:v>
                </c:pt>
              </c:numCache>
            </c:numRef>
          </c:val>
        </c:ser>
        <c:overlap val="100"/>
        <c:axId val="57608448"/>
        <c:axId val="57622528"/>
      </c:barChart>
      <c:catAx>
        <c:axId val="57608448"/>
        <c:scaling>
          <c:orientation val="minMax"/>
        </c:scaling>
        <c:axPos val="b"/>
        <c:numFmt formatCode="General" sourceLinked="1"/>
        <c:tickLblPos val="nextTo"/>
        <c:crossAx val="57622528"/>
        <c:crosses val="autoZero"/>
        <c:auto val="1"/>
        <c:lblAlgn val="ctr"/>
        <c:lblOffset val="100"/>
      </c:catAx>
      <c:valAx>
        <c:axId val="57622528"/>
        <c:scaling>
          <c:orientation val="minMax"/>
        </c:scaling>
        <c:delete val="1"/>
        <c:axPos val="l"/>
        <c:numFmt formatCode="General" sourceLinked="1"/>
        <c:tickLblPos val="none"/>
        <c:crossAx val="57608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88079389163521"/>
          <c:y val="8.8435569983813037E-2"/>
          <c:w val="0.22045445646321771"/>
          <c:h val="0.82086349574718254"/>
        </c:manualLayout>
      </c:layout>
    </c:legend>
    <c:plotVisOnly val="1"/>
    <c:dispBlanksAs val="gap"/>
  </c:chart>
  <c:txPr>
    <a:bodyPr/>
    <a:lstStyle/>
    <a:p>
      <a:pPr>
        <a:defRPr sz="11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7881920444014383E-2"/>
          <c:y val="2.5495008307321251E-2"/>
          <c:w val="0.83645031718968521"/>
          <c:h val="0.89801613430704519"/>
        </c:manualLayout>
      </c:layout>
      <c:barChart>
        <c:barDir val="col"/>
        <c:grouping val="stacked"/>
        <c:ser>
          <c:idx val="0"/>
          <c:order val="0"/>
          <c:tx>
            <c:strRef>
              <c:f>'Таблица 1'!$B$30</c:f>
              <c:strCache>
                <c:ptCount val="1"/>
                <c:pt idx="0">
                  <c:v>Культура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1'!$E$30:$I$30</c:f>
              <c:numCache>
                <c:formatCode>General</c:formatCode>
                <c:ptCount val="5"/>
                <c:pt idx="0">
                  <c:v>34.4</c:v>
                </c:pt>
                <c:pt idx="1">
                  <c:v>63.8</c:v>
                </c:pt>
                <c:pt idx="2" formatCode="0.0">
                  <c:v>31.9</c:v>
                </c:pt>
                <c:pt idx="3" formatCode="0.0">
                  <c:v>31.3</c:v>
                </c:pt>
                <c:pt idx="4" formatCode="0.0">
                  <c:v>31.3</c:v>
                </c:pt>
              </c:numCache>
            </c:numRef>
          </c:val>
        </c:ser>
        <c:ser>
          <c:idx val="1"/>
          <c:order val="1"/>
          <c:tx>
            <c:strRef>
              <c:f>'Таблица 1'!$B$31</c:f>
              <c:strCache>
                <c:ptCount val="1"/>
                <c:pt idx="0">
                  <c:v>Другие вопросы в области культуры, кинематографии</c:v>
                </c:pt>
              </c:strCache>
            </c:strRef>
          </c:tx>
          <c:spPr>
            <a:solidFill>
              <a:schemeClr val="accent3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1'!$E$31:$I$31</c:f>
              <c:numCache>
                <c:formatCode>General</c:formatCode>
                <c:ptCount val="5"/>
                <c:pt idx="0">
                  <c:v>12</c:v>
                </c:pt>
                <c:pt idx="1">
                  <c:v>13.2</c:v>
                </c:pt>
                <c:pt idx="2" formatCode="0.0">
                  <c:v>13.4</c:v>
                </c:pt>
                <c:pt idx="3" formatCode="0.0">
                  <c:v>13.3</c:v>
                </c:pt>
                <c:pt idx="4" formatCode="0.0">
                  <c:v>13.3</c:v>
                </c:pt>
              </c:numCache>
            </c:numRef>
          </c:val>
        </c:ser>
        <c:overlap val="100"/>
        <c:axId val="57660160"/>
        <c:axId val="57661696"/>
      </c:barChart>
      <c:catAx>
        <c:axId val="57660160"/>
        <c:scaling>
          <c:orientation val="minMax"/>
        </c:scaling>
        <c:axPos val="b"/>
        <c:numFmt formatCode="General" sourceLinked="1"/>
        <c:tickLblPos val="nextTo"/>
        <c:crossAx val="57661696"/>
        <c:crosses val="autoZero"/>
        <c:auto val="1"/>
        <c:lblAlgn val="ctr"/>
        <c:lblOffset val="100"/>
      </c:catAx>
      <c:valAx>
        <c:axId val="57661696"/>
        <c:scaling>
          <c:orientation val="minMax"/>
        </c:scaling>
        <c:delete val="1"/>
        <c:axPos val="l"/>
        <c:numFmt formatCode="General" sourceLinked="1"/>
        <c:tickLblPos val="none"/>
        <c:crossAx val="57660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40244433180262"/>
          <c:y val="6.9261560900402724E-2"/>
          <c:w val="0.26529793813905145"/>
          <c:h val="0.29835930405379757"/>
        </c:manualLayout>
      </c:layout>
    </c:legend>
    <c:plotVisOnly val="1"/>
    <c:dispBlanksAs val="gap"/>
  </c:chart>
  <c:txPr>
    <a:bodyPr/>
    <a:lstStyle/>
    <a:p>
      <a:pPr>
        <a:defRPr sz="11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7718604712514689E-2"/>
          <c:y val="2.3659295308651351E-2"/>
          <c:w val="0.90060496922518074"/>
          <c:h val="0.90103962025899564"/>
        </c:manualLayout>
      </c:layout>
      <c:barChart>
        <c:barDir val="col"/>
        <c:grouping val="stacked"/>
        <c:ser>
          <c:idx val="0"/>
          <c:order val="0"/>
          <c:tx>
            <c:strRef>
              <c:f>'Таблица 1'!$B$43</c:f>
              <c:strCache>
                <c:ptCount val="1"/>
                <c:pt idx="0">
                  <c:v>Физическая культура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1'!$E$43:$I$43</c:f>
              <c:numCache>
                <c:formatCode>General</c:formatCode>
                <c:ptCount val="5"/>
                <c:pt idx="0">
                  <c:v>38.700000000000003</c:v>
                </c:pt>
                <c:pt idx="1">
                  <c:v>76.599999999999994</c:v>
                </c:pt>
                <c:pt idx="2" formatCode="0.0">
                  <c:v>50.9</c:v>
                </c:pt>
                <c:pt idx="3" formatCode="0.0">
                  <c:v>50.3</c:v>
                </c:pt>
                <c:pt idx="4" formatCode="0.0">
                  <c:v>50.3</c:v>
                </c:pt>
              </c:numCache>
            </c:numRef>
          </c:val>
        </c:ser>
        <c:ser>
          <c:idx val="1"/>
          <c:order val="1"/>
          <c:tx>
            <c:strRef>
              <c:f>'Таблица 1'!$B$45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chemeClr val="accent3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1'!$E$45:$I$45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2.4</c:v>
                </c:pt>
                <c:pt idx="2" formatCode="0.0">
                  <c:v>2.4</c:v>
                </c:pt>
                <c:pt idx="3" formatCode="0.0">
                  <c:v>2.4</c:v>
                </c:pt>
                <c:pt idx="4" formatCode="0.0">
                  <c:v>2.4</c:v>
                </c:pt>
              </c:numCache>
            </c:numRef>
          </c:val>
        </c:ser>
        <c:overlap val="100"/>
        <c:axId val="57700352"/>
        <c:axId val="57701888"/>
      </c:barChart>
      <c:catAx>
        <c:axId val="57700352"/>
        <c:scaling>
          <c:orientation val="minMax"/>
        </c:scaling>
        <c:axPos val="b"/>
        <c:numFmt formatCode="General" sourceLinked="1"/>
        <c:tickLblPos val="nextTo"/>
        <c:crossAx val="57701888"/>
        <c:crosses val="autoZero"/>
        <c:auto val="1"/>
        <c:lblAlgn val="ctr"/>
        <c:lblOffset val="100"/>
      </c:catAx>
      <c:valAx>
        <c:axId val="57701888"/>
        <c:scaling>
          <c:orientation val="minMax"/>
        </c:scaling>
        <c:delete val="1"/>
        <c:axPos val="l"/>
        <c:numFmt formatCode="General" sourceLinked="1"/>
        <c:tickLblPos val="none"/>
        <c:crossAx val="57700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6890127676446"/>
          <c:y val="0.11428574331849321"/>
          <c:w val="0.29791727278091074"/>
          <c:h val="0.2406649938624712"/>
        </c:manualLayout>
      </c:layout>
    </c:legend>
    <c:plotVisOnly val="1"/>
    <c:dispBlanksAs val="gap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8476783002946761E-2"/>
          <c:y val="2.2824261356581287E-2"/>
          <c:w val="0.70320070256743961"/>
          <c:h val="0.90869952358234762"/>
        </c:manualLayout>
      </c:layout>
      <c:barChart>
        <c:barDir val="col"/>
        <c:grouping val="stacked"/>
        <c:ser>
          <c:idx val="0"/>
          <c:order val="0"/>
          <c:tx>
            <c:strRef>
              <c:f>'Таблица 1'!$B$38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1'!$E$38:$I$38</c:f>
              <c:numCache>
                <c:formatCode>General</c:formatCode>
                <c:ptCount val="5"/>
                <c:pt idx="0">
                  <c:v>2.5</c:v>
                </c:pt>
                <c:pt idx="1">
                  <c:v>1.3</c:v>
                </c:pt>
                <c:pt idx="2" formatCode="0.0">
                  <c:v>1.2</c:v>
                </c:pt>
                <c:pt idx="3" formatCode="0.0">
                  <c:v>1.2</c:v>
                </c:pt>
                <c:pt idx="4" formatCode="0.0">
                  <c:v>1.2</c:v>
                </c:pt>
              </c:numCache>
            </c:numRef>
          </c:val>
        </c:ser>
        <c:ser>
          <c:idx val="1"/>
          <c:order val="1"/>
          <c:tx>
            <c:strRef>
              <c:f>'Таблица 1'!$B$39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dLbls>
            <c:dLbl>
              <c:idx val="0"/>
              <c:layout>
                <c:manualLayout>
                  <c:x val="6.7188301828897479E-3"/>
                  <c:y val="-1.8674395655384701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0"/>
                  <c:y val="-2.7621930896567115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"/>
                  <c:y val="-2.6026683309697568E-2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6.1588565200129025E-17"/>
                  <c:y val="-2.4899194207179606E-2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0"/>
                  <c:y val="-1.4524529954188131E-2"/>
                </c:manualLayout>
              </c:layout>
              <c:dLblPos val="ctr"/>
              <c:showVal val="1"/>
            </c:dLbl>
            <c:spPr>
              <a:noFill/>
              <a:ln w="25400">
                <a:noFill/>
              </a:ln>
            </c:sp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1'!$E$39:$I$39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0.9</c:v>
                </c:pt>
                <c:pt idx="2" formatCode="0.0">
                  <c:v>1.8</c:v>
                </c:pt>
                <c:pt idx="3" formatCode="0.0">
                  <c:v>1.2</c:v>
                </c:pt>
                <c:pt idx="4" formatCode="0.0">
                  <c:v>0.8</c:v>
                </c:pt>
              </c:numCache>
            </c:numRef>
          </c:val>
        </c:ser>
        <c:ser>
          <c:idx val="2"/>
          <c:order val="2"/>
          <c:tx>
            <c:strRef>
              <c:f>'Таблица 1'!$B$40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1'!$E$40:$I$40</c:f>
              <c:numCache>
                <c:formatCode>General</c:formatCode>
                <c:ptCount val="5"/>
                <c:pt idx="0">
                  <c:v>81.8</c:v>
                </c:pt>
                <c:pt idx="1">
                  <c:v>116.2</c:v>
                </c:pt>
                <c:pt idx="2" formatCode="0.0">
                  <c:v>134.4</c:v>
                </c:pt>
                <c:pt idx="3" formatCode="0.0">
                  <c:v>136.4</c:v>
                </c:pt>
                <c:pt idx="4" formatCode="0.0">
                  <c:v>139.80000000000001</c:v>
                </c:pt>
              </c:numCache>
            </c:numRef>
          </c:val>
        </c:ser>
        <c:ser>
          <c:idx val="3"/>
          <c:order val="3"/>
          <c:tx>
            <c:strRef>
              <c:f>'Таблица 1'!$B$41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pPr>
              <a:noFill/>
              <a:ln w="25400">
                <a:noFill/>
              </a:ln>
            </c:spPr>
            <c:dLblPos val="ctr"/>
            <c:showVal val="1"/>
          </c:dLbls>
          <c:cat>
            <c:strRef>
              <c:f>'Таблица 1'!$E$2:$I$2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'Таблица 1'!$E$41:$I$41</c:f>
              <c:numCache>
                <c:formatCode>General</c:formatCode>
                <c:ptCount val="5"/>
                <c:pt idx="0">
                  <c:v>4.9000000000000004</c:v>
                </c:pt>
                <c:pt idx="1">
                  <c:v>5.6</c:v>
                </c:pt>
                <c:pt idx="2" formatCode="0.0">
                  <c:v>6.3</c:v>
                </c:pt>
                <c:pt idx="3" formatCode="0.0">
                  <c:v>6.2</c:v>
                </c:pt>
                <c:pt idx="4" formatCode="0.0">
                  <c:v>6.2</c:v>
                </c:pt>
              </c:numCache>
            </c:numRef>
          </c:val>
        </c:ser>
        <c:overlap val="100"/>
        <c:axId val="57557760"/>
        <c:axId val="57559296"/>
      </c:barChart>
      <c:catAx>
        <c:axId val="57557760"/>
        <c:scaling>
          <c:orientation val="minMax"/>
        </c:scaling>
        <c:axPos val="b"/>
        <c:numFmt formatCode="General" sourceLinked="1"/>
        <c:tickLblPos val="nextTo"/>
        <c:crossAx val="57559296"/>
        <c:crosses val="autoZero"/>
        <c:auto val="1"/>
        <c:lblAlgn val="ctr"/>
        <c:lblOffset val="100"/>
      </c:catAx>
      <c:valAx>
        <c:axId val="57559296"/>
        <c:scaling>
          <c:orientation val="minMax"/>
        </c:scaling>
        <c:delete val="1"/>
        <c:axPos val="l"/>
        <c:numFmt formatCode="General" sourceLinked="1"/>
        <c:tickLblPos val="none"/>
        <c:crossAx val="57557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54903952471083"/>
          <c:y val="0.10763925387659361"/>
          <c:w val="0.26070291131673201"/>
          <c:h val="0.63185740800041956"/>
        </c:manualLayout>
      </c:layout>
    </c:legend>
    <c:plotVisOnly val="1"/>
    <c:dispBlanksAs val="gap"/>
  </c:chart>
  <c:txPr>
    <a:bodyPr/>
    <a:lstStyle/>
    <a:p>
      <a:pPr>
        <a:defRPr sz="11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814F4-E024-4AB5-87E5-FB66927789F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0216AD-DDF9-4289-8BEC-253144F882BC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7D5016-C4F6-441A-94F3-EB0268F86729}" type="parTrans" cxnId="{6B3AAF29-3B74-44C7-863B-AD4AA7FEF950}">
      <dgm:prSet/>
      <dgm:spPr/>
      <dgm:t>
        <a:bodyPr/>
        <a:lstStyle/>
        <a:p>
          <a:endParaRPr lang="ru-RU"/>
        </a:p>
      </dgm:t>
    </dgm:pt>
    <dgm:pt modelId="{03FCB939-5602-4CC7-8EDB-1ABE6057708E}" type="sibTrans" cxnId="{6B3AAF29-3B74-44C7-863B-AD4AA7FEF950}">
      <dgm:prSet/>
      <dgm:spPr/>
      <dgm:t>
        <a:bodyPr/>
        <a:lstStyle/>
        <a:p>
          <a:endParaRPr lang="ru-RU"/>
        </a:p>
      </dgm:t>
    </dgm:pt>
    <dgm:pt modelId="{27D7BA4F-A100-4D32-B381-0EF50FF96A64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Постановка финансовых целей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9F8E809-CCB3-4E4D-8A10-38CEF239DF4F}" type="parTrans" cxnId="{1E33C76C-019B-49B9-B512-5A5E2A81B097}">
      <dgm:prSet/>
      <dgm:spPr/>
      <dgm:t>
        <a:bodyPr/>
        <a:lstStyle/>
        <a:p>
          <a:endParaRPr lang="ru-RU"/>
        </a:p>
      </dgm:t>
    </dgm:pt>
    <dgm:pt modelId="{6CEC4881-EA10-4A1F-AE11-271453C2116A}" type="sibTrans" cxnId="{1E33C76C-019B-49B9-B512-5A5E2A81B097}">
      <dgm:prSet/>
      <dgm:spPr/>
      <dgm:t>
        <a:bodyPr/>
        <a:lstStyle/>
        <a:p>
          <a:endParaRPr lang="ru-RU"/>
        </a:p>
      </dgm:t>
    </dgm:pt>
    <dgm:pt modelId="{C8E5B73B-912B-49E4-9664-CAF9AF2C3C26}" type="pres">
      <dgm:prSet presAssocID="{0F5814F4-E024-4AB5-87E5-FB66927789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6ED7F1-5F33-472C-91B8-ACE8AB773441}" type="pres">
      <dgm:prSet presAssocID="{2F0216AD-DDF9-4289-8BEC-253144F882BC}" presName="composite" presStyleCnt="0"/>
      <dgm:spPr/>
    </dgm:pt>
    <dgm:pt modelId="{6573EE98-4874-4B62-81A2-8D266543CC55}" type="pres">
      <dgm:prSet presAssocID="{2F0216AD-DDF9-4289-8BEC-253144F882BC}" presName="parentText" presStyleLbl="alignNode1" presStyleIdx="0" presStyleCnt="1" custLinFactNeighborY="-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2BCD8-48EB-4BFD-9B07-190F1BC7B6C0}" type="pres">
      <dgm:prSet presAssocID="{2F0216AD-DDF9-4289-8BEC-253144F882BC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6EAF37-EF58-4CF1-812B-3709210176C3}" type="presOf" srcId="{0F5814F4-E024-4AB5-87E5-FB66927789FD}" destId="{C8E5B73B-912B-49E4-9664-CAF9AF2C3C26}" srcOrd="0" destOrd="0" presId="urn:microsoft.com/office/officeart/2005/8/layout/chevron2"/>
    <dgm:cxn modelId="{1E33C76C-019B-49B9-B512-5A5E2A81B097}" srcId="{2F0216AD-DDF9-4289-8BEC-253144F882BC}" destId="{27D7BA4F-A100-4D32-B381-0EF50FF96A64}" srcOrd="0" destOrd="0" parTransId="{59F8E809-CCB3-4E4D-8A10-38CEF239DF4F}" sibTransId="{6CEC4881-EA10-4A1F-AE11-271453C2116A}"/>
    <dgm:cxn modelId="{88727B63-465F-4CD3-96DE-149E344C9B8A}" type="presOf" srcId="{2F0216AD-DDF9-4289-8BEC-253144F882BC}" destId="{6573EE98-4874-4B62-81A2-8D266543CC55}" srcOrd="0" destOrd="0" presId="urn:microsoft.com/office/officeart/2005/8/layout/chevron2"/>
    <dgm:cxn modelId="{F925ABBB-13FE-451C-8DDE-61981DE962C7}" type="presOf" srcId="{27D7BA4F-A100-4D32-B381-0EF50FF96A64}" destId="{7832BCD8-48EB-4BFD-9B07-190F1BC7B6C0}" srcOrd="0" destOrd="0" presId="urn:microsoft.com/office/officeart/2005/8/layout/chevron2"/>
    <dgm:cxn modelId="{6B3AAF29-3B74-44C7-863B-AD4AA7FEF950}" srcId="{0F5814F4-E024-4AB5-87E5-FB66927789FD}" destId="{2F0216AD-DDF9-4289-8BEC-253144F882BC}" srcOrd="0" destOrd="0" parTransId="{D17D5016-C4F6-441A-94F3-EB0268F86729}" sibTransId="{03FCB939-5602-4CC7-8EDB-1ABE6057708E}"/>
    <dgm:cxn modelId="{35DC3ED2-3F0C-40E7-A3C7-2C60279F1687}" type="presParOf" srcId="{C8E5B73B-912B-49E4-9664-CAF9AF2C3C26}" destId="{C06ED7F1-5F33-472C-91B8-ACE8AB773441}" srcOrd="0" destOrd="0" presId="urn:microsoft.com/office/officeart/2005/8/layout/chevron2"/>
    <dgm:cxn modelId="{C969CB04-42FC-4A9D-9694-3BC99A528F0F}" type="presParOf" srcId="{C06ED7F1-5F33-472C-91B8-ACE8AB773441}" destId="{6573EE98-4874-4B62-81A2-8D266543CC55}" srcOrd="0" destOrd="0" presId="urn:microsoft.com/office/officeart/2005/8/layout/chevron2"/>
    <dgm:cxn modelId="{72313B06-6B33-481B-AE54-64B9B7C60681}" type="presParOf" srcId="{C06ED7F1-5F33-472C-91B8-ACE8AB773441}" destId="{7832BCD8-48EB-4BFD-9B07-190F1BC7B6C0}" srcOrd="1" destOrd="0" presId="urn:microsoft.com/office/officeart/2005/8/layout/chevron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FABBA2-2323-4490-A751-CFB6CB0B2F3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D8278B-9246-4689-87D8-9AFD615DCCD3}">
      <dgm:prSet/>
      <dgm:spPr/>
      <dgm:t>
        <a:bodyPr/>
        <a:lstStyle/>
        <a:p>
          <a:pPr rtl="0"/>
          <a:r>
            <a:rPr lang="ru-RU" dirty="0" smtClean="0"/>
            <a:t>3.</a:t>
          </a:r>
          <a:endParaRPr lang="ru-RU" dirty="0"/>
        </a:p>
      </dgm:t>
    </dgm:pt>
    <dgm:pt modelId="{C85A3570-182E-4E6E-A25F-D7A95B2103F3}" type="parTrans" cxnId="{E58CF825-0D55-4FD6-8F53-B66D57E3C0C5}">
      <dgm:prSet/>
      <dgm:spPr/>
      <dgm:t>
        <a:bodyPr/>
        <a:lstStyle/>
        <a:p>
          <a:endParaRPr lang="ru-RU"/>
        </a:p>
      </dgm:t>
    </dgm:pt>
    <dgm:pt modelId="{DDD35ACC-E094-4B54-AC85-D23F58E62A32}" type="sibTrans" cxnId="{E58CF825-0D55-4FD6-8F53-B66D57E3C0C5}">
      <dgm:prSet/>
      <dgm:spPr/>
      <dgm:t>
        <a:bodyPr/>
        <a:lstStyle/>
        <a:p>
          <a:endParaRPr lang="ru-RU"/>
        </a:p>
      </dgm:t>
    </dgm:pt>
    <dgm:pt modelId="{59690EC6-72E6-428B-B4BD-814E307C19C7}">
      <dgm:prSet custT="1"/>
      <dgm:spPr/>
      <dgm:t>
        <a:bodyPr/>
        <a:lstStyle/>
        <a:p>
          <a:pPr rtl="0"/>
          <a:r>
            <a:rPr lang="ru-RU" sz="1400" b="0" i="0" u="none" strike="noStrike" smtClean="0">
              <a:latin typeface="Times New Roman"/>
            </a:rPr>
            <a:t>Обеспечение деятельности администрации муниципального образования</a:t>
          </a:r>
          <a:endParaRPr lang="ru-RU" sz="1400"/>
        </a:p>
      </dgm:t>
    </dgm:pt>
    <dgm:pt modelId="{6DC26C47-248C-472D-A42A-294D1FD6D5BB}" type="parTrans" cxnId="{C170BD2F-7289-44A1-BAE5-DE2AD3DD808B}">
      <dgm:prSet/>
      <dgm:spPr/>
      <dgm:t>
        <a:bodyPr/>
        <a:lstStyle/>
        <a:p>
          <a:endParaRPr lang="ru-RU"/>
        </a:p>
      </dgm:t>
    </dgm:pt>
    <dgm:pt modelId="{713861E2-B830-44C3-839D-3840CB044F97}" type="sibTrans" cxnId="{C170BD2F-7289-44A1-BAE5-DE2AD3DD808B}">
      <dgm:prSet/>
      <dgm:spPr/>
      <dgm:t>
        <a:bodyPr/>
        <a:lstStyle/>
        <a:p>
          <a:endParaRPr lang="ru-RU"/>
        </a:p>
      </dgm:t>
    </dgm:pt>
    <dgm:pt modelId="{8BA64687-819F-4B88-B29A-76498F1DE6AE}" type="pres">
      <dgm:prSet presAssocID="{55FABBA2-2323-4490-A751-CFB6CB0B2F3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433AD-0BC8-44BC-A3BF-BF4F57048661}" type="pres">
      <dgm:prSet presAssocID="{19D8278B-9246-4689-87D8-9AFD615DCCD3}" presName="composite" presStyleCnt="0"/>
      <dgm:spPr/>
    </dgm:pt>
    <dgm:pt modelId="{AA0D96D6-6CF5-439C-A632-A295592992FA}" type="pres">
      <dgm:prSet presAssocID="{19D8278B-9246-4689-87D8-9AFD615DCCD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BE98A-084D-4612-A4E2-C96C589B9350}" type="pres">
      <dgm:prSet presAssocID="{19D8278B-9246-4689-87D8-9AFD615DCCD3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70BD2F-7289-44A1-BAE5-DE2AD3DD808B}" srcId="{19D8278B-9246-4689-87D8-9AFD615DCCD3}" destId="{59690EC6-72E6-428B-B4BD-814E307C19C7}" srcOrd="0" destOrd="0" parTransId="{6DC26C47-248C-472D-A42A-294D1FD6D5BB}" sibTransId="{713861E2-B830-44C3-839D-3840CB044F97}"/>
    <dgm:cxn modelId="{46B08D9E-4AF8-4457-B121-C9BC88F3C4E8}" type="presOf" srcId="{55FABBA2-2323-4490-A751-CFB6CB0B2F35}" destId="{8BA64687-819F-4B88-B29A-76498F1DE6AE}" srcOrd="0" destOrd="0" presId="urn:microsoft.com/office/officeart/2005/8/layout/chevron2"/>
    <dgm:cxn modelId="{74B84817-6C8A-410E-B745-F1484AE67ABF}" type="presOf" srcId="{19D8278B-9246-4689-87D8-9AFD615DCCD3}" destId="{AA0D96D6-6CF5-439C-A632-A295592992FA}" srcOrd="0" destOrd="0" presId="urn:microsoft.com/office/officeart/2005/8/layout/chevron2"/>
    <dgm:cxn modelId="{C3BDE974-24B7-4EEF-8030-E6EB051E05DE}" type="presOf" srcId="{59690EC6-72E6-428B-B4BD-814E307C19C7}" destId="{599BE98A-084D-4612-A4E2-C96C589B9350}" srcOrd="0" destOrd="0" presId="urn:microsoft.com/office/officeart/2005/8/layout/chevron2"/>
    <dgm:cxn modelId="{E58CF825-0D55-4FD6-8F53-B66D57E3C0C5}" srcId="{55FABBA2-2323-4490-A751-CFB6CB0B2F35}" destId="{19D8278B-9246-4689-87D8-9AFD615DCCD3}" srcOrd="0" destOrd="0" parTransId="{C85A3570-182E-4E6E-A25F-D7A95B2103F3}" sibTransId="{DDD35ACC-E094-4B54-AC85-D23F58E62A32}"/>
    <dgm:cxn modelId="{25E4E491-96E5-4FC7-B81D-262812C3DA1F}" type="presParOf" srcId="{8BA64687-819F-4B88-B29A-76498F1DE6AE}" destId="{6E0433AD-0BC8-44BC-A3BF-BF4F57048661}" srcOrd="0" destOrd="0" presId="urn:microsoft.com/office/officeart/2005/8/layout/chevron2"/>
    <dgm:cxn modelId="{65A4B9CB-F626-420C-888D-544E41F75254}" type="presParOf" srcId="{6E0433AD-0BC8-44BC-A3BF-BF4F57048661}" destId="{AA0D96D6-6CF5-439C-A632-A295592992FA}" srcOrd="0" destOrd="0" presId="urn:microsoft.com/office/officeart/2005/8/layout/chevron2"/>
    <dgm:cxn modelId="{020FB60E-9F1D-4B55-99F2-B555C0A87DCB}" type="presParOf" srcId="{6E0433AD-0BC8-44BC-A3BF-BF4F57048661}" destId="{599BE98A-084D-4612-A4E2-C96C589B9350}" srcOrd="1" destOrd="0" presId="urn:microsoft.com/office/officeart/2005/8/layout/chevron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8F655B-DE1F-46EA-95E2-553828087E0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7B7658-5356-473D-983E-D1FF130CCF86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F09C332-9F1D-4D8C-8B40-6C1F19B7575C}" type="parTrans" cxnId="{D9B48128-2A7F-4393-904F-74D363C95B6B}">
      <dgm:prSet/>
      <dgm:spPr/>
      <dgm:t>
        <a:bodyPr/>
        <a:lstStyle/>
        <a:p>
          <a:endParaRPr lang="ru-RU"/>
        </a:p>
      </dgm:t>
    </dgm:pt>
    <dgm:pt modelId="{3B3CA060-A373-4EDC-AE39-B9B432B803D3}" type="sibTrans" cxnId="{D9B48128-2A7F-4393-904F-74D363C95B6B}">
      <dgm:prSet/>
      <dgm:spPr/>
      <dgm:t>
        <a:bodyPr/>
        <a:lstStyle/>
        <a:p>
          <a:endParaRPr lang="ru-RU"/>
        </a:p>
      </dgm:t>
    </dgm:pt>
    <dgm:pt modelId="{EC8670E7-9560-47FC-B26E-1D0908C58AB2}">
      <dgm:prSet custT="1"/>
      <dgm:spPr/>
      <dgm:t>
        <a:bodyPr/>
        <a:lstStyle/>
        <a:p>
          <a:pPr rtl="0"/>
          <a:r>
            <a:rPr lang="ru-RU" sz="1400" b="0" i="0" u="none" strike="noStrike" dirty="0" smtClean="0">
              <a:latin typeface="Times New Roman"/>
            </a:rPr>
            <a:t>Обеспечение деятельности Контрольно-счетной палаты муниципального образования </a:t>
          </a:r>
          <a:endParaRPr lang="ru-RU" sz="1400" dirty="0"/>
        </a:p>
      </dgm:t>
    </dgm:pt>
    <dgm:pt modelId="{6DE045DD-D66B-4F06-8F5E-F5820A2490CC}" type="parTrans" cxnId="{F868C58D-D048-405F-AC36-9429D6F0BCE4}">
      <dgm:prSet/>
      <dgm:spPr/>
      <dgm:t>
        <a:bodyPr/>
        <a:lstStyle/>
        <a:p>
          <a:endParaRPr lang="ru-RU"/>
        </a:p>
      </dgm:t>
    </dgm:pt>
    <dgm:pt modelId="{ED8A94FE-7A61-4649-AEA5-D776EA0E6652}" type="sibTrans" cxnId="{F868C58D-D048-405F-AC36-9429D6F0BCE4}">
      <dgm:prSet/>
      <dgm:spPr/>
      <dgm:t>
        <a:bodyPr/>
        <a:lstStyle/>
        <a:p>
          <a:endParaRPr lang="ru-RU"/>
        </a:p>
      </dgm:t>
    </dgm:pt>
    <dgm:pt modelId="{FC0A00B3-3CBC-47E6-968E-94BC6C4C0471}" type="pres">
      <dgm:prSet presAssocID="{4E8F655B-DE1F-46EA-95E2-553828087E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468B96-295D-4B15-BD35-627186B8E506}" type="pres">
      <dgm:prSet presAssocID="{867B7658-5356-473D-983E-D1FF130CCF86}" presName="composite" presStyleCnt="0"/>
      <dgm:spPr/>
    </dgm:pt>
    <dgm:pt modelId="{4124460C-D2FB-4734-950F-67358D8F8EB9}" type="pres">
      <dgm:prSet presAssocID="{867B7658-5356-473D-983E-D1FF130CCF8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A65F7-1B05-4536-A3B3-1F5AA2FCB80C}" type="pres">
      <dgm:prSet presAssocID="{867B7658-5356-473D-983E-D1FF130CCF86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8C58D-D048-405F-AC36-9429D6F0BCE4}" srcId="{867B7658-5356-473D-983E-D1FF130CCF86}" destId="{EC8670E7-9560-47FC-B26E-1D0908C58AB2}" srcOrd="0" destOrd="0" parTransId="{6DE045DD-D66B-4F06-8F5E-F5820A2490CC}" sibTransId="{ED8A94FE-7A61-4649-AEA5-D776EA0E6652}"/>
    <dgm:cxn modelId="{7D45F825-B774-4114-89DA-88927C71DA9C}" type="presOf" srcId="{EC8670E7-9560-47FC-B26E-1D0908C58AB2}" destId="{B6CA65F7-1B05-4536-A3B3-1F5AA2FCB80C}" srcOrd="0" destOrd="0" presId="urn:microsoft.com/office/officeart/2005/8/layout/chevron2"/>
    <dgm:cxn modelId="{9FC1C628-8BC8-474F-BF3A-29CB04EEFAB9}" type="presOf" srcId="{4E8F655B-DE1F-46EA-95E2-553828087E08}" destId="{FC0A00B3-3CBC-47E6-968E-94BC6C4C0471}" srcOrd="0" destOrd="0" presId="urn:microsoft.com/office/officeart/2005/8/layout/chevron2"/>
    <dgm:cxn modelId="{D9B48128-2A7F-4393-904F-74D363C95B6B}" srcId="{4E8F655B-DE1F-46EA-95E2-553828087E08}" destId="{867B7658-5356-473D-983E-D1FF130CCF86}" srcOrd="0" destOrd="0" parTransId="{EF09C332-9F1D-4D8C-8B40-6C1F19B7575C}" sibTransId="{3B3CA060-A373-4EDC-AE39-B9B432B803D3}"/>
    <dgm:cxn modelId="{71EE8F23-88B3-4E83-9E95-0C0C43406773}" type="presOf" srcId="{867B7658-5356-473D-983E-D1FF130CCF86}" destId="{4124460C-D2FB-4734-950F-67358D8F8EB9}" srcOrd="0" destOrd="0" presId="urn:microsoft.com/office/officeart/2005/8/layout/chevron2"/>
    <dgm:cxn modelId="{0C9D649B-8DBB-44AF-8256-EF65C649F69B}" type="presParOf" srcId="{FC0A00B3-3CBC-47E6-968E-94BC6C4C0471}" destId="{FA468B96-295D-4B15-BD35-627186B8E506}" srcOrd="0" destOrd="0" presId="urn:microsoft.com/office/officeart/2005/8/layout/chevron2"/>
    <dgm:cxn modelId="{87E068CA-DD4B-46CF-84F6-2AF1B0DA924E}" type="presParOf" srcId="{FA468B96-295D-4B15-BD35-627186B8E506}" destId="{4124460C-D2FB-4734-950F-67358D8F8EB9}" srcOrd="0" destOrd="0" presId="urn:microsoft.com/office/officeart/2005/8/layout/chevron2"/>
    <dgm:cxn modelId="{176B313D-57E3-4A8A-B360-9FBE7FF3EC65}" type="presParOf" srcId="{FA468B96-295D-4B15-BD35-627186B8E506}" destId="{B6CA65F7-1B05-4536-A3B3-1F5AA2FCB80C}" srcOrd="1" destOrd="0" presId="urn:microsoft.com/office/officeart/2005/8/layout/chevron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DCEED9-1D40-4FC9-9383-B07F644C5ED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CDA66D-E706-4B84-A18B-382851818365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5.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54B30F1-8CD1-474F-9764-442E2D8E0704}" type="parTrans" cxnId="{E99B2E50-6E84-4A7E-A17B-6B123821A9B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F08BA26-D268-4CED-9FD9-941FB6ED9B8B}" type="sibTrans" cxnId="{E99B2E50-6E84-4A7E-A17B-6B123821A9B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763F56D-893A-4257-9FD3-EE341613D55B}">
      <dgm:prSet custT="1"/>
      <dgm:spPr/>
      <dgm:t>
        <a:bodyPr/>
        <a:lstStyle/>
        <a:p>
          <a:pPr rtl="0"/>
          <a:r>
            <a:rPr lang="ru-RU" sz="1400" b="0" i="0" u="none" strike="noStrike" dirty="0" smtClean="0">
              <a:latin typeface="Times New Roman" pitchFamily="18" charset="0"/>
              <a:cs typeface="Times New Roman" pitchFamily="18" charset="0"/>
            </a:rPr>
            <a:t>Резервные фонды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4FD5916-2F0B-45EB-9187-BADCA5353938}" type="parTrans" cxnId="{B203F0A8-5AF8-4AD0-8072-BECB9154DAC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F538FA4-D376-4BFD-9C4D-0FA92491F96D}" type="sibTrans" cxnId="{B203F0A8-5AF8-4AD0-8072-BECB9154DAC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0B8920A-DFFA-494B-B9A1-ECFC10639127}" type="pres">
      <dgm:prSet presAssocID="{8EDCEED9-1D40-4FC9-9383-B07F644C5E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BACB3B-0EE5-4AC1-B2AB-4F081D0681A4}" type="pres">
      <dgm:prSet presAssocID="{6ECDA66D-E706-4B84-A18B-382851818365}" presName="composite" presStyleCnt="0"/>
      <dgm:spPr/>
    </dgm:pt>
    <dgm:pt modelId="{65D0B8B1-FBA9-4589-A52E-6F19DE79C1E0}" type="pres">
      <dgm:prSet presAssocID="{6ECDA66D-E706-4B84-A18B-38285181836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8A51D-0B22-44B6-85EC-9F0CBBE73986}" type="pres">
      <dgm:prSet presAssocID="{6ECDA66D-E706-4B84-A18B-38285181836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D217A-7C05-4FA1-AABF-E4B6D8B979E6}" type="presOf" srcId="{E763F56D-893A-4257-9FD3-EE341613D55B}" destId="{1778A51D-0B22-44B6-85EC-9F0CBBE73986}" srcOrd="0" destOrd="0" presId="urn:microsoft.com/office/officeart/2005/8/layout/chevron2"/>
    <dgm:cxn modelId="{AECB58A4-E0C3-468C-8DB8-A7889B1A7497}" type="presOf" srcId="{6ECDA66D-E706-4B84-A18B-382851818365}" destId="{65D0B8B1-FBA9-4589-A52E-6F19DE79C1E0}" srcOrd="0" destOrd="0" presId="urn:microsoft.com/office/officeart/2005/8/layout/chevron2"/>
    <dgm:cxn modelId="{305883F7-75F3-44AC-9083-A0A8858E3B3A}" type="presOf" srcId="{8EDCEED9-1D40-4FC9-9383-B07F644C5ED4}" destId="{20B8920A-DFFA-494B-B9A1-ECFC10639127}" srcOrd="0" destOrd="0" presId="urn:microsoft.com/office/officeart/2005/8/layout/chevron2"/>
    <dgm:cxn modelId="{E99B2E50-6E84-4A7E-A17B-6B123821A9B6}" srcId="{8EDCEED9-1D40-4FC9-9383-B07F644C5ED4}" destId="{6ECDA66D-E706-4B84-A18B-382851818365}" srcOrd="0" destOrd="0" parTransId="{254B30F1-8CD1-474F-9764-442E2D8E0704}" sibTransId="{AF08BA26-D268-4CED-9FD9-941FB6ED9B8B}"/>
    <dgm:cxn modelId="{B203F0A8-5AF8-4AD0-8072-BECB9154DAC6}" srcId="{6ECDA66D-E706-4B84-A18B-382851818365}" destId="{E763F56D-893A-4257-9FD3-EE341613D55B}" srcOrd="0" destOrd="0" parTransId="{C4FD5916-2F0B-45EB-9187-BADCA5353938}" sibTransId="{EF538FA4-D376-4BFD-9C4D-0FA92491F96D}"/>
    <dgm:cxn modelId="{E6CD4E8E-0EB5-4947-8579-CB8AD3F09C5D}" type="presParOf" srcId="{20B8920A-DFFA-494B-B9A1-ECFC10639127}" destId="{CEBACB3B-0EE5-4AC1-B2AB-4F081D0681A4}" srcOrd="0" destOrd="0" presId="urn:microsoft.com/office/officeart/2005/8/layout/chevron2"/>
    <dgm:cxn modelId="{247FCE54-4315-4E3F-A613-2A83015E1274}" type="presParOf" srcId="{CEBACB3B-0EE5-4AC1-B2AB-4F081D0681A4}" destId="{65D0B8B1-FBA9-4589-A52E-6F19DE79C1E0}" srcOrd="0" destOrd="0" presId="urn:microsoft.com/office/officeart/2005/8/layout/chevron2"/>
    <dgm:cxn modelId="{EACAED52-AF56-4395-BE6C-C80FC3F0205D}" type="presParOf" srcId="{CEBACB3B-0EE5-4AC1-B2AB-4F081D0681A4}" destId="{1778A51D-0B22-44B6-85EC-9F0CBBE73986}" srcOrd="1" destOrd="0" presId="urn:microsoft.com/office/officeart/2005/8/layout/chevron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3AD578-F052-4CC8-9F6C-2F182A9CB43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879B42-FEC1-4439-9F6B-D3F631C24FD3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6.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2C00028-9A4E-4DBE-8779-7E4A9F9EB2E6}" type="parTrans" cxnId="{CBC3C63D-BB56-41D9-A43D-512A8230DC5F}">
      <dgm:prSet/>
      <dgm:spPr/>
      <dgm:t>
        <a:bodyPr/>
        <a:lstStyle/>
        <a:p>
          <a:endParaRPr lang="ru-RU"/>
        </a:p>
      </dgm:t>
    </dgm:pt>
    <dgm:pt modelId="{CA46E102-28AD-4339-BA33-E873892F09EA}" type="sibTrans" cxnId="{CBC3C63D-BB56-41D9-A43D-512A8230DC5F}">
      <dgm:prSet/>
      <dgm:spPr/>
      <dgm:t>
        <a:bodyPr/>
        <a:lstStyle/>
        <a:p>
          <a:endParaRPr lang="ru-RU"/>
        </a:p>
      </dgm:t>
    </dgm:pt>
    <dgm:pt modelId="{B3D221A1-FF30-4BF7-975D-84C869E722B7}">
      <dgm:prSet custT="1"/>
      <dgm:spPr/>
      <dgm:t>
        <a:bodyPr/>
        <a:lstStyle/>
        <a:p>
          <a:pPr rtl="0"/>
          <a:r>
            <a:rPr lang="ru-RU" sz="1400" b="0" i="0" u="none" strike="noStrike" smtClean="0">
              <a:latin typeface="Times New Roman"/>
            </a:rPr>
            <a:t>Осуществление отдельных государственных полномочий Краснодарского края по формированию и утверждению списков граждан, лишившихся жилого помещения в результате чрезвычайных ситуаций</a:t>
          </a:r>
          <a:endParaRPr lang="ru-RU" sz="1400"/>
        </a:p>
      </dgm:t>
    </dgm:pt>
    <dgm:pt modelId="{BC1B1C0F-F5B0-49B6-ADFA-C99CBB78645C}" type="parTrans" cxnId="{EF982892-D0AA-485B-9325-A7F41151BA47}">
      <dgm:prSet/>
      <dgm:spPr/>
      <dgm:t>
        <a:bodyPr/>
        <a:lstStyle/>
        <a:p>
          <a:endParaRPr lang="ru-RU"/>
        </a:p>
      </dgm:t>
    </dgm:pt>
    <dgm:pt modelId="{0F870F2C-A492-4B67-8439-D3457E286C66}" type="sibTrans" cxnId="{EF982892-D0AA-485B-9325-A7F41151BA47}">
      <dgm:prSet/>
      <dgm:spPr/>
      <dgm:t>
        <a:bodyPr/>
        <a:lstStyle/>
        <a:p>
          <a:endParaRPr lang="ru-RU"/>
        </a:p>
      </dgm:t>
    </dgm:pt>
    <dgm:pt modelId="{E0903558-A4A6-4246-8807-FAF044355CF4}" type="pres">
      <dgm:prSet presAssocID="{773AD578-F052-4CC8-9F6C-2F182A9CB4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C69568-329D-4884-8878-4900814521A0}" type="pres">
      <dgm:prSet presAssocID="{16879B42-FEC1-4439-9F6B-D3F631C24FD3}" presName="composite" presStyleCnt="0"/>
      <dgm:spPr/>
    </dgm:pt>
    <dgm:pt modelId="{AE62CD6B-D757-4A91-B21B-9D8FB1D630A1}" type="pres">
      <dgm:prSet presAssocID="{16879B42-FEC1-4439-9F6B-D3F631C24FD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A0417-25EA-4546-9AD8-778759629092}" type="pres">
      <dgm:prSet presAssocID="{16879B42-FEC1-4439-9F6B-D3F631C24FD3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216577-04D8-4D07-9838-C4C7F352792F}" type="presOf" srcId="{16879B42-FEC1-4439-9F6B-D3F631C24FD3}" destId="{AE62CD6B-D757-4A91-B21B-9D8FB1D630A1}" srcOrd="0" destOrd="0" presId="urn:microsoft.com/office/officeart/2005/8/layout/chevron2"/>
    <dgm:cxn modelId="{F82A57EE-76A0-45F6-9801-7D7240B5FD09}" type="presOf" srcId="{773AD578-F052-4CC8-9F6C-2F182A9CB432}" destId="{E0903558-A4A6-4246-8807-FAF044355CF4}" srcOrd="0" destOrd="0" presId="urn:microsoft.com/office/officeart/2005/8/layout/chevron2"/>
    <dgm:cxn modelId="{EF982892-D0AA-485B-9325-A7F41151BA47}" srcId="{16879B42-FEC1-4439-9F6B-D3F631C24FD3}" destId="{B3D221A1-FF30-4BF7-975D-84C869E722B7}" srcOrd="0" destOrd="0" parTransId="{BC1B1C0F-F5B0-49B6-ADFA-C99CBB78645C}" sibTransId="{0F870F2C-A492-4B67-8439-D3457E286C66}"/>
    <dgm:cxn modelId="{4E06BCF5-F4A3-4D93-AA92-A9A9572459F3}" type="presOf" srcId="{B3D221A1-FF30-4BF7-975D-84C869E722B7}" destId="{38DA0417-25EA-4546-9AD8-778759629092}" srcOrd="0" destOrd="0" presId="urn:microsoft.com/office/officeart/2005/8/layout/chevron2"/>
    <dgm:cxn modelId="{CBC3C63D-BB56-41D9-A43D-512A8230DC5F}" srcId="{773AD578-F052-4CC8-9F6C-2F182A9CB432}" destId="{16879B42-FEC1-4439-9F6B-D3F631C24FD3}" srcOrd="0" destOrd="0" parTransId="{E2C00028-9A4E-4DBE-8779-7E4A9F9EB2E6}" sibTransId="{CA46E102-28AD-4339-BA33-E873892F09EA}"/>
    <dgm:cxn modelId="{D9470E2B-5EB4-42C8-8A1E-5FD5F4862CFB}" type="presParOf" srcId="{E0903558-A4A6-4246-8807-FAF044355CF4}" destId="{10C69568-329D-4884-8878-4900814521A0}" srcOrd="0" destOrd="0" presId="urn:microsoft.com/office/officeart/2005/8/layout/chevron2"/>
    <dgm:cxn modelId="{66641F47-B0B3-4944-91A3-9A3A27A38ED8}" type="presParOf" srcId="{10C69568-329D-4884-8878-4900814521A0}" destId="{AE62CD6B-D757-4A91-B21B-9D8FB1D630A1}" srcOrd="0" destOrd="0" presId="urn:microsoft.com/office/officeart/2005/8/layout/chevron2"/>
    <dgm:cxn modelId="{D5BB35DB-2E37-4540-BB81-10539B8E12C3}" type="presParOf" srcId="{10C69568-329D-4884-8878-4900814521A0}" destId="{38DA0417-25EA-4546-9AD8-778759629092}" srcOrd="1" destOrd="0" presId="urn:microsoft.com/office/officeart/2005/8/layout/chevron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9FE842-AAD1-4294-ABCC-D0A0C824F12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07DB0C-D5B6-4624-AE40-A1160A8A3CA5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7.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0F6D15-AFC3-4D99-BB29-E09E1830487B}" type="parTrans" cxnId="{1B73A60F-48E6-47D2-BEED-7D6B206D6E89}">
      <dgm:prSet/>
      <dgm:spPr/>
      <dgm:t>
        <a:bodyPr/>
        <a:lstStyle/>
        <a:p>
          <a:endParaRPr lang="ru-RU" sz="1400"/>
        </a:p>
      </dgm:t>
    </dgm:pt>
    <dgm:pt modelId="{63CA1319-1846-4EF7-981E-124EEFE64293}" type="sibTrans" cxnId="{1B73A60F-48E6-47D2-BEED-7D6B206D6E89}">
      <dgm:prSet/>
      <dgm:spPr/>
      <dgm:t>
        <a:bodyPr/>
        <a:lstStyle/>
        <a:p>
          <a:endParaRPr lang="ru-RU" sz="1400"/>
        </a:p>
      </dgm:t>
    </dgm:pt>
    <dgm:pt modelId="{FB80934D-9FC3-43CC-927D-AD44D510039B}">
      <dgm:prSet custT="1"/>
      <dgm:spPr/>
      <dgm:t>
        <a:bodyPr/>
        <a:lstStyle/>
        <a:p>
          <a:pPr rtl="0"/>
          <a:r>
            <a:rPr lang="ru-RU" sz="1400" b="0" i="0" u="none" strike="noStrike" dirty="0" smtClean="0">
              <a:latin typeface="Times New Roman"/>
            </a:rPr>
            <a:t>Осуществление отдельных государственных полномочий Краснодарского края по формированию и утверждению списков граждан Российской Федерации, пострадавших в результате чрезвычайных ситуаций регионального и межмуниципального характера на территории Краснодарского края, и членов семей граждан Российской Федерации, погибших (умерших) в результате этих чрезвычайных ситуаций</a:t>
          </a:r>
          <a:endParaRPr lang="ru-RU" sz="1400" dirty="0"/>
        </a:p>
      </dgm:t>
    </dgm:pt>
    <dgm:pt modelId="{540F9907-165E-488B-A0B5-7F364E3876EC}" type="parTrans" cxnId="{D1FD5428-71A0-47AB-9108-650695A17CC4}">
      <dgm:prSet/>
      <dgm:spPr/>
      <dgm:t>
        <a:bodyPr/>
        <a:lstStyle/>
        <a:p>
          <a:endParaRPr lang="ru-RU" sz="1400"/>
        </a:p>
      </dgm:t>
    </dgm:pt>
    <dgm:pt modelId="{234C22BB-B7E9-4E0F-9A94-06DCA628376E}" type="sibTrans" cxnId="{D1FD5428-71A0-47AB-9108-650695A17CC4}">
      <dgm:prSet/>
      <dgm:spPr/>
      <dgm:t>
        <a:bodyPr/>
        <a:lstStyle/>
        <a:p>
          <a:endParaRPr lang="ru-RU" sz="1400"/>
        </a:p>
      </dgm:t>
    </dgm:pt>
    <dgm:pt modelId="{885E7EC2-48AD-413E-A37B-EEAD87CF74E3}" type="pres">
      <dgm:prSet presAssocID="{CE9FE842-AAD1-4294-ABCC-D0A0C824F1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912A91-4332-4697-A791-8BC216EE0CBA}" type="pres">
      <dgm:prSet presAssocID="{2607DB0C-D5B6-4624-AE40-A1160A8A3CA5}" presName="composite" presStyleCnt="0"/>
      <dgm:spPr/>
    </dgm:pt>
    <dgm:pt modelId="{E7FD2ADE-3803-4F64-B43A-4AA12554A7E8}" type="pres">
      <dgm:prSet presAssocID="{2607DB0C-D5B6-4624-AE40-A1160A8A3CA5}" presName="parentText" presStyleLbl="alignNode1" presStyleIdx="0" presStyleCnt="1" custLinFactNeighborX="0" custLinFactNeighborY="-352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AF267-550D-4D0C-B7C8-7EB775C6587D}" type="pres">
      <dgm:prSet presAssocID="{2607DB0C-D5B6-4624-AE40-A1160A8A3CA5}" presName="descendantText" presStyleLbl="alignAcc1" presStyleIdx="0" presStyleCnt="1" custScaleY="208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C2637B-E0E3-4198-9E19-3DB59C2C1882}" type="presOf" srcId="{CE9FE842-AAD1-4294-ABCC-D0A0C824F121}" destId="{885E7EC2-48AD-413E-A37B-EEAD87CF74E3}" srcOrd="0" destOrd="0" presId="urn:microsoft.com/office/officeart/2005/8/layout/chevron2"/>
    <dgm:cxn modelId="{FDE46445-5142-40D1-882B-F95663F99EEA}" type="presOf" srcId="{2607DB0C-D5B6-4624-AE40-A1160A8A3CA5}" destId="{E7FD2ADE-3803-4F64-B43A-4AA12554A7E8}" srcOrd="0" destOrd="0" presId="urn:microsoft.com/office/officeart/2005/8/layout/chevron2"/>
    <dgm:cxn modelId="{8452F437-53CD-4849-A222-F1A22BB89846}" type="presOf" srcId="{FB80934D-9FC3-43CC-927D-AD44D510039B}" destId="{5A7AF267-550D-4D0C-B7C8-7EB775C6587D}" srcOrd="0" destOrd="0" presId="urn:microsoft.com/office/officeart/2005/8/layout/chevron2"/>
    <dgm:cxn modelId="{1B73A60F-48E6-47D2-BEED-7D6B206D6E89}" srcId="{CE9FE842-AAD1-4294-ABCC-D0A0C824F121}" destId="{2607DB0C-D5B6-4624-AE40-A1160A8A3CA5}" srcOrd="0" destOrd="0" parTransId="{0A0F6D15-AFC3-4D99-BB29-E09E1830487B}" sibTransId="{63CA1319-1846-4EF7-981E-124EEFE64293}"/>
    <dgm:cxn modelId="{D1FD5428-71A0-47AB-9108-650695A17CC4}" srcId="{2607DB0C-D5B6-4624-AE40-A1160A8A3CA5}" destId="{FB80934D-9FC3-43CC-927D-AD44D510039B}" srcOrd="0" destOrd="0" parTransId="{540F9907-165E-488B-A0B5-7F364E3876EC}" sibTransId="{234C22BB-B7E9-4E0F-9A94-06DCA628376E}"/>
    <dgm:cxn modelId="{AB28BCDC-2929-4B06-A0E4-87E61269EA2D}" type="presParOf" srcId="{885E7EC2-48AD-413E-A37B-EEAD87CF74E3}" destId="{72912A91-4332-4697-A791-8BC216EE0CBA}" srcOrd="0" destOrd="0" presId="urn:microsoft.com/office/officeart/2005/8/layout/chevron2"/>
    <dgm:cxn modelId="{D6BFA03A-EA69-4F47-8F09-A067CAD7A691}" type="presParOf" srcId="{72912A91-4332-4697-A791-8BC216EE0CBA}" destId="{E7FD2ADE-3803-4F64-B43A-4AA12554A7E8}" srcOrd="0" destOrd="0" presId="urn:microsoft.com/office/officeart/2005/8/layout/chevron2"/>
    <dgm:cxn modelId="{192043E6-ED49-47E6-9DC7-4866DB96F913}" type="presParOf" srcId="{72912A91-4332-4697-A791-8BC216EE0CBA}" destId="{5A7AF267-550D-4D0C-B7C8-7EB775C6587D}" srcOrd="1" destOrd="0" presId="urn:microsoft.com/office/officeart/2005/8/layout/chevron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34254DF-515E-4BCC-B045-910AF965683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596F40-F08D-4965-8ADB-E017C0B04380}">
      <dgm:prSet/>
      <dgm:spPr/>
      <dgm:t>
        <a:bodyPr/>
        <a:lstStyle/>
        <a:p>
          <a:pPr rtl="0"/>
          <a:r>
            <a:rPr lang="ru-RU" dirty="0" smtClean="0"/>
            <a:t>8.</a:t>
          </a:r>
          <a:endParaRPr lang="ru-RU" dirty="0"/>
        </a:p>
      </dgm:t>
    </dgm:pt>
    <dgm:pt modelId="{8D157378-0C79-44A8-A674-3536114435DA}" type="parTrans" cxnId="{603F36CA-CD80-4B7D-BC15-DE7F9CF647D3}">
      <dgm:prSet/>
      <dgm:spPr/>
      <dgm:t>
        <a:bodyPr/>
        <a:lstStyle/>
        <a:p>
          <a:endParaRPr lang="ru-RU"/>
        </a:p>
      </dgm:t>
    </dgm:pt>
    <dgm:pt modelId="{912CBBF9-BD8F-4ED2-9860-497242160841}" type="sibTrans" cxnId="{603F36CA-CD80-4B7D-BC15-DE7F9CF647D3}">
      <dgm:prSet/>
      <dgm:spPr/>
      <dgm:t>
        <a:bodyPr/>
        <a:lstStyle/>
        <a:p>
          <a:endParaRPr lang="ru-RU"/>
        </a:p>
      </dgm:t>
    </dgm:pt>
    <dgm:pt modelId="{7A5D012B-C8DF-4786-B1D5-7A338FBF2010}">
      <dgm:prSet custT="1"/>
      <dgm:spPr/>
      <dgm:t>
        <a:bodyPr/>
        <a:lstStyle/>
        <a:p>
          <a:pPr rtl="0"/>
          <a:r>
            <a:rPr lang="ru-RU" sz="1400" b="0" i="0" u="none" strike="noStrike" dirty="0" smtClean="0">
              <a:latin typeface="Times New Roman"/>
            </a:rPr>
            <a:t>Условно утвержденные расходы</a:t>
          </a:r>
          <a:endParaRPr lang="ru-RU" sz="1400" dirty="0"/>
        </a:p>
      </dgm:t>
    </dgm:pt>
    <dgm:pt modelId="{212CD92E-2048-4695-A2EC-567BEAF9AA02}" type="parTrans" cxnId="{9A773777-C6D8-4843-84FB-5A67B8244CEF}">
      <dgm:prSet/>
      <dgm:spPr/>
      <dgm:t>
        <a:bodyPr/>
        <a:lstStyle/>
        <a:p>
          <a:endParaRPr lang="ru-RU"/>
        </a:p>
      </dgm:t>
    </dgm:pt>
    <dgm:pt modelId="{2F83E522-8FD3-4CA3-9386-0701BB610CD0}" type="sibTrans" cxnId="{9A773777-C6D8-4843-84FB-5A67B8244CEF}">
      <dgm:prSet/>
      <dgm:spPr/>
      <dgm:t>
        <a:bodyPr/>
        <a:lstStyle/>
        <a:p>
          <a:endParaRPr lang="ru-RU"/>
        </a:p>
      </dgm:t>
    </dgm:pt>
    <dgm:pt modelId="{A4670AB1-B317-4C7C-9295-863C260DF022}" type="pres">
      <dgm:prSet presAssocID="{D34254DF-515E-4BCC-B045-910AF96568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BA411D-BC0C-4244-A55C-E693F180E758}" type="pres">
      <dgm:prSet presAssocID="{D9596F40-F08D-4965-8ADB-E017C0B04380}" presName="composite" presStyleCnt="0"/>
      <dgm:spPr/>
    </dgm:pt>
    <dgm:pt modelId="{3B2A2FF9-FA90-470B-B9CE-3D7AE17EB66D}" type="pres">
      <dgm:prSet presAssocID="{D9596F40-F08D-4965-8ADB-E017C0B04380}" presName="parentText" presStyleLbl="alignNode1" presStyleIdx="0" presStyleCnt="1" custLinFactNeighborX="0" custLinFactNeighborY="30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7E8D7-9E43-4F40-89AB-2DE71F4F53C3}" type="pres">
      <dgm:prSet presAssocID="{D9596F40-F08D-4965-8ADB-E017C0B04380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FC83E5-C930-4905-9100-4E3427993EA1}" type="presOf" srcId="{7A5D012B-C8DF-4786-B1D5-7A338FBF2010}" destId="{16D7E8D7-9E43-4F40-89AB-2DE71F4F53C3}" srcOrd="0" destOrd="0" presId="urn:microsoft.com/office/officeart/2005/8/layout/chevron2"/>
    <dgm:cxn modelId="{603F36CA-CD80-4B7D-BC15-DE7F9CF647D3}" srcId="{D34254DF-515E-4BCC-B045-910AF965683F}" destId="{D9596F40-F08D-4965-8ADB-E017C0B04380}" srcOrd="0" destOrd="0" parTransId="{8D157378-0C79-44A8-A674-3536114435DA}" sibTransId="{912CBBF9-BD8F-4ED2-9860-497242160841}"/>
    <dgm:cxn modelId="{C704EDF8-79F5-4A9C-B817-3DCAF6067751}" type="presOf" srcId="{D34254DF-515E-4BCC-B045-910AF965683F}" destId="{A4670AB1-B317-4C7C-9295-863C260DF022}" srcOrd="0" destOrd="0" presId="urn:microsoft.com/office/officeart/2005/8/layout/chevron2"/>
    <dgm:cxn modelId="{9A773777-C6D8-4843-84FB-5A67B8244CEF}" srcId="{D9596F40-F08D-4965-8ADB-E017C0B04380}" destId="{7A5D012B-C8DF-4786-B1D5-7A338FBF2010}" srcOrd="0" destOrd="0" parTransId="{212CD92E-2048-4695-A2EC-567BEAF9AA02}" sibTransId="{2F83E522-8FD3-4CA3-9386-0701BB610CD0}"/>
    <dgm:cxn modelId="{00C348E5-CE5B-4538-BF81-625B7B6FD71F}" type="presOf" srcId="{D9596F40-F08D-4965-8ADB-E017C0B04380}" destId="{3B2A2FF9-FA90-470B-B9CE-3D7AE17EB66D}" srcOrd="0" destOrd="0" presId="urn:microsoft.com/office/officeart/2005/8/layout/chevron2"/>
    <dgm:cxn modelId="{ED3ECE31-9417-4BB1-BE24-269CBE3F10B2}" type="presParOf" srcId="{A4670AB1-B317-4C7C-9295-863C260DF022}" destId="{6CBA411D-BC0C-4244-A55C-E693F180E758}" srcOrd="0" destOrd="0" presId="urn:microsoft.com/office/officeart/2005/8/layout/chevron2"/>
    <dgm:cxn modelId="{53824C9C-5636-4EAC-BEF0-E0FBFC33788F}" type="presParOf" srcId="{6CBA411D-BC0C-4244-A55C-E693F180E758}" destId="{3B2A2FF9-FA90-470B-B9CE-3D7AE17EB66D}" srcOrd="0" destOrd="0" presId="urn:microsoft.com/office/officeart/2005/8/layout/chevron2"/>
    <dgm:cxn modelId="{D3FBCEF9-A101-4B4B-9DF7-0B883220EE5B}" type="presParOf" srcId="{6CBA411D-BC0C-4244-A55C-E693F180E758}" destId="{16D7E8D7-9E43-4F40-89AB-2DE71F4F53C3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90EEF-2914-44E9-87A4-93D51A39818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BCA69D-4EC5-4632-A7EC-0C9C54988C48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A6DEB46-AE93-4102-9C16-4240D1F6F4C4}" type="parTrans" cxnId="{10486909-E3D5-4F31-B7CA-11B223F7A52D}">
      <dgm:prSet/>
      <dgm:spPr/>
      <dgm:t>
        <a:bodyPr/>
        <a:lstStyle/>
        <a:p>
          <a:endParaRPr lang="ru-RU"/>
        </a:p>
      </dgm:t>
    </dgm:pt>
    <dgm:pt modelId="{0C3EFC7C-E74D-4F2C-93E3-E58E33041378}" type="sibTrans" cxnId="{10486909-E3D5-4F31-B7CA-11B223F7A52D}">
      <dgm:prSet/>
      <dgm:spPr/>
      <dgm:t>
        <a:bodyPr/>
        <a:lstStyle/>
        <a:p>
          <a:endParaRPr lang="ru-RU"/>
        </a:p>
      </dgm:t>
    </dgm:pt>
    <dgm:pt modelId="{90A6CA70-3284-446D-8787-977E97BC3A1E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Оценка доходов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4C0416-9390-4D1F-86C7-DAD7D7EAC2C9}" type="parTrans" cxnId="{895EEBC4-12A2-4381-9DCC-97DDEC8FE125}">
      <dgm:prSet/>
      <dgm:spPr/>
      <dgm:t>
        <a:bodyPr/>
        <a:lstStyle/>
        <a:p>
          <a:endParaRPr lang="ru-RU"/>
        </a:p>
      </dgm:t>
    </dgm:pt>
    <dgm:pt modelId="{514BE24F-7FB7-4E1F-88D5-23C83C53AFFF}" type="sibTrans" cxnId="{895EEBC4-12A2-4381-9DCC-97DDEC8FE125}">
      <dgm:prSet/>
      <dgm:spPr/>
      <dgm:t>
        <a:bodyPr/>
        <a:lstStyle/>
        <a:p>
          <a:endParaRPr lang="ru-RU"/>
        </a:p>
      </dgm:t>
    </dgm:pt>
    <dgm:pt modelId="{E10831CA-280E-4841-BB04-07A2348C33E7}" type="pres">
      <dgm:prSet presAssocID="{BAF90EEF-2914-44E9-87A4-93D51A3981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4AF706-E8BF-4F75-B755-FDEAB3AF92E4}" type="pres">
      <dgm:prSet presAssocID="{DCBCA69D-4EC5-4632-A7EC-0C9C54988C48}" presName="composite" presStyleCnt="0"/>
      <dgm:spPr/>
    </dgm:pt>
    <dgm:pt modelId="{E25D7DEE-4C80-4FD1-B826-76D1548F1500}" type="pres">
      <dgm:prSet presAssocID="{DCBCA69D-4EC5-4632-A7EC-0C9C54988C48}" presName="parentText" presStyleLbl="alignNode1" presStyleIdx="0" presStyleCnt="1" custLinFactNeighborX="-15127" custLinFactNeighborY="-212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44CC1-29D8-469D-9F16-6E82F8B44561}" type="pres">
      <dgm:prSet presAssocID="{DCBCA69D-4EC5-4632-A7EC-0C9C54988C4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91E50B-565C-4EEF-9CDC-6B01974BE7E1}" type="presOf" srcId="{BAF90EEF-2914-44E9-87A4-93D51A39818F}" destId="{E10831CA-280E-4841-BB04-07A2348C33E7}" srcOrd="0" destOrd="0" presId="urn:microsoft.com/office/officeart/2005/8/layout/chevron2"/>
    <dgm:cxn modelId="{10486909-E3D5-4F31-B7CA-11B223F7A52D}" srcId="{BAF90EEF-2914-44E9-87A4-93D51A39818F}" destId="{DCBCA69D-4EC5-4632-A7EC-0C9C54988C48}" srcOrd="0" destOrd="0" parTransId="{6A6DEB46-AE93-4102-9C16-4240D1F6F4C4}" sibTransId="{0C3EFC7C-E74D-4F2C-93E3-E58E33041378}"/>
    <dgm:cxn modelId="{1FEF5B9F-F315-4E0E-9E8B-3F4A838C0344}" type="presOf" srcId="{90A6CA70-3284-446D-8787-977E97BC3A1E}" destId="{FE444CC1-29D8-469D-9F16-6E82F8B44561}" srcOrd="0" destOrd="0" presId="urn:microsoft.com/office/officeart/2005/8/layout/chevron2"/>
    <dgm:cxn modelId="{D136CFD2-1657-4D8A-BE83-8EB2781D156B}" type="presOf" srcId="{DCBCA69D-4EC5-4632-A7EC-0C9C54988C48}" destId="{E25D7DEE-4C80-4FD1-B826-76D1548F1500}" srcOrd="0" destOrd="0" presId="urn:microsoft.com/office/officeart/2005/8/layout/chevron2"/>
    <dgm:cxn modelId="{895EEBC4-12A2-4381-9DCC-97DDEC8FE125}" srcId="{DCBCA69D-4EC5-4632-A7EC-0C9C54988C48}" destId="{90A6CA70-3284-446D-8787-977E97BC3A1E}" srcOrd="0" destOrd="0" parTransId="{834C0416-9390-4D1F-86C7-DAD7D7EAC2C9}" sibTransId="{514BE24F-7FB7-4E1F-88D5-23C83C53AFFF}"/>
    <dgm:cxn modelId="{03F04D0E-DB00-438E-9D2F-1887B0F4381A}" type="presParOf" srcId="{E10831CA-280E-4841-BB04-07A2348C33E7}" destId="{1B4AF706-E8BF-4F75-B755-FDEAB3AF92E4}" srcOrd="0" destOrd="0" presId="urn:microsoft.com/office/officeart/2005/8/layout/chevron2"/>
    <dgm:cxn modelId="{E9BD3B24-08C4-48C7-B36C-311D1FBEBE58}" type="presParOf" srcId="{1B4AF706-E8BF-4F75-B755-FDEAB3AF92E4}" destId="{E25D7DEE-4C80-4FD1-B826-76D1548F1500}" srcOrd="0" destOrd="0" presId="urn:microsoft.com/office/officeart/2005/8/layout/chevron2"/>
    <dgm:cxn modelId="{79893AC2-BA3F-4851-A061-37004426DDCB}" type="presParOf" srcId="{1B4AF706-E8BF-4F75-B755-FDEAB3AF92E4}" destId="{FE444CC1-29D8-469D-9F16-6E82F8B44561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6C8E5-4E02-4345-BD4E-85619A8ECB8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E96454-DA54-4FCA-813F-0905FD1E68C2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3.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700E72D-C089-4DD6-91D8-A206552328A2}" type="parTrans" cxnId="{640165BC-B747-4C8A-B9F7-03408689794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D576531-7878-429A-9182-7B573AB550EB}" type="sibTrans" cxnId="{640165BC-B747-4C8A-B9F7-03408689794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4800DF8-FF1E-467E-AD38-AB9CF4000438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Планирование расходов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BDCB337-BD31-48EE-B3CD-77F11C336CA5}" type="parTrans" cxnId="{08FE2162-DC50-4EBD-87A7-2F138BF68EF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90F49D2-54AF-4D41-8890-2548ACC17135}" type="sibTrans" cxnId="{08FE2162-DC50-4EBD-87A7-2F138BF68EF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7ABB000-BFC5-4303-A6A3-B3486083EC64}" type="pres">
      <dgm:prSet presAssocID="{A4E6C8E5-4E02-4345-BD4E-85619A8ECB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6C1CA6-7E9E-4061-8E2D-885E832BEF30}" type="pres">
      <dgm:prSet presAssocID="{2FE96454-DA54-4FCA-813F-0905FD1E68C2}" presName="composite" presStyleCnt="0"/>
      <dgm:spPr/>
    </dgm:pt>
    <dgm:pt modelId="{71C114FE-227C-45A4-A42C-883BA1DD5322}" type="pres">
      <dgm:prSet presAssocID="{2FE96454-DA54-4FCA-813F-0905FD1E68C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D1C3B-D574-4418-9379-FA86044D4DF6}" type="pres">
      <dgm:prSet presAssocID="{2FE96454-DA54-4FCA-813F-0905FD1E68C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0165BC-B747-4C8A-B9F7-034086897948}" srcId="{A4E6C8E5-4E02-4345-BD4E-85619A8ECB86}" destId="{2FE96454-DA54-4FCA-813F-0905FD1E68C2}" srcOrd="0" destOrd="0" parTransId="{2700E72D-C089-4DD6-91D8-A206552328A2}" sibTransId="{9D576531-7878-429A-9182-7B573AB550EB}"/>
    <dgm:cxn modelId="{1D299C85-E95A-47C1-813C-E6F1CAA60A3F}" type="presOf" srcId="{54800DF8-FF1E-467E-AD38-AB9CF4000438}" destId="{9D8D1C3B-D574-4418-9379-FA86044D4DF6}" srcOrd="0" destOrd="0" presId="urn:microsoft.com/office/officeart/2005/8/layout/chevron2"/>
    <dgm:cxn modelId="{08FE2162-DC50-4EBD-87A7-2F138BF68EFD}" srcId="{2FE96454-DA54-4FCA-813F-0905FD1E68C2}" destId="{54800DF8-FF1E-467E-AD38-AB9CF4000438}" srcOrd="0" destOrd="0" parTransId="{EBDCB337-BD31-48EE-B3CD-77F11C336CA5}" sibTransId="{590F49D2-54AF-4D41-8890-2548ACC17135}"/>
    <dgm:cxn modelId="{914C5ED5-41CB-40F4-8989-6879BBF36EFE}" type="presOf" srcId="{2FE96454-DA54-4FCA-813F-0905FD1E68C2}" destId="{71C114FE-227C-45A4-A42C-883BA1DD5322}" srcOrd="0" destOrd="0" presId="urn:microsoft.com/office/officeart/2005/8/layout/chevron2"/>
    <dgm:cxn modelId="{C8EB3303-F139-4945-968D-174D0B7D2058}" type="presOf" srcId="{A4E6C8E5-4E02-4345-BD4E-85619A8ECB86}" destId="{07ABB000-BFC5-4303-A6A3-B3486083EC64}" srcOrd="0" destOrd="0" presId="urn:microsoft.com/office/officeart/2005/8/layout/chevron2"/>
    <dgm:cxn modelId="{B23A6AD2-5005-4B4E-877C-B5A27706F53D}" type="presParOf" srcId="{07ABB000-BFC5-4303-A6A3-B3486083EC64}" destId="{FB6C1CA6-7E9E-4061-8E2D-885E832BEF30}" srcOrd="0" destOrd="0" presId="urn:microsoft.com/office/officeart/2005/8/layout/chevron2"/>
    <dgm:cxn modelId="{FA75C9A3-6E0D-4B9A-AF2C-20460BBA1FCA}" type="presParOf" srcId="{FB6C1CA6-7E9E-4061-8E2D-885E832BEF30}" destId="{71C114FE-227C-45A4-A42C-883BA1DD5322}" srcOrd="0" destOrd="0" presId="urn:microsoft.com/office/officeart/2005/8/layout/chevron2"/>
    <dgm:cxn modelId="{7C6C8AB8-F5D2-4FD6-928C-D35A2814243E}" type="presParOf" srcId="{FB6C1CA6-7E9E-4061-8E2D-885E832BEF30}" destId="{9D8D1C3B-D574-4418-9379-FA86044D4DF6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5793B0-0E93-4897-A447-44AAD083CC64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59AC04-BB01-4AB2-84CC-ABEC200D68A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415146" y="1505"/>
          <a:ext cx="2427256" cy="1213628"/>
        </a:xfrm>
        <a:ln/>
      </dgm:spPr>
      <dgm:t>
        <a:bodyPr/>
        <a:lstStyle/>
        <a:p>
          <a:r>
            <a:rPr lang="ru-RU" sz="2000" b="1" dirty="0">
              <a:solidFill>
                <a:sysClr val="windowText" lastClr="000000"/>
              </a:solidFill>
              <a:latin typeface="Cambria"/>
              <a:ea typeface="+mn-ea"/>
              <a:cs typeface="+mn-cs"/>
            </a:rPr>
            <a:t>Дефицит (расходы больше доходов)</a:t>
          </a:r>
        </a:p>
      </dgm:t>
    </dgm:pt>
    <dgm:pt modelId="{0C8ECAF1-18E8-47E1-BA2C-F0E83BF55E4B}" type="parTrans" cxnId="{B122DB6F-0A23-49F7-B3E6-02E74A691C8E}">
      <dgm:prSet/>
      <dgm:spPr/>
      <dgm:t>
        <a:bodyPr/>
        <a:lstStyle/>
        <a:p>
          <a:endParaRPr lang="ru-RU"/>
        </a:p>
      </dgm:t>
    </dgm:pt>
    <dgm:pt modelId="{7519342A-A22D-4424-935A-21BF210035A6}" type="sibTrans" cxnId="{B122DB6F-0A23-49F7-B3E6-02E74A691C8E}">
      <dgm:prSet/>
      <dgm:spPr/>
      <dgm:t>
        <a:bodyPr/>
        <a:lstStyle/>
        <a:p>
          <a:endParaRPr lang="ru-RU"/>
        </a:p>
      </dgm:t>
    </dgm:pt>
    <dgm:pt modelId="{1302C63C-5681-465F-B181-772EDEBDB656}">
      <dgm:prSet phldrT="[Текст]" custT="1"/>
      <dgm:spPr>
        <a:xfrm>
          <a:off x="900598" y="1518541"/>
          <a:ext cx="1941805" cy="121362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При превышении расходов над доходами принимается решение об источниках покрытия дефицита (например, использовать имеющиеся остатки,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привлекать кредитные средства)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9FFA1C2D-3371-4E7C-B540-11F9B15A38CA}" type="parTrans" cxnId="{0A7599DB-0565-4055-90BD-09E48CF9AE6D}">
      <dgm:prSet/>
      <dgm:spPr>
        <a:xfrm>
          <a:off x="657872" y="1215133"/>
          <a:ext cx="242725" cy="910221"/>
        </a:xfrm>
        <a:noFill/>
        <a:ln w="25400" cap="flat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8FCE827-969A-47C1-91C8-5591D2302A73}" type="sibTrans" cxnId="{0A7599DB-0565-4055-90BD-09E48CF9AE6D}">
      <dgm:prSet/>
      <dgm:spPr/>
      <dgm:t>
        <a:bodyPr/>
        <a:lstStyle/>
        <a:p>
          <a:endParaRPr lang="ru-RU"/>
        </a:p>
      </dgm:t>
    </dgm:pt>
    <dgm:pt modelId="{759A003B-956C-44CB-B966-77ED472BA81A}" type="pres">
      <dgm:prSet presAssocID="{B15793B0-0E93-4897-A447-44AAD083CC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5272D5-F5CC-433E-86D9-C039D11AEC45}" type="pres">
      <dgm:prSet presAssocID="{1C59AC04-BB01-4AB2-84CC-ABEC200D68A6}" presName="root" presStyleCnt="0"/>
      <dgm:spPr/>
    </dgm:pt>
    <dgm:pt modelId="{540791F9-CCC4-4AFE-A6A8-B678815076D5}" type="pres">
      <dgm:prSet presAssocID="{1C59AC04-BB01-4AB2-84CC-ABEC200D68A6}" presName="rootComposite" presStyleCnt="0"/>
      <dgm:spPr/>
    </dgm:pt>
    <dgm:pt modelId="{8635F9FE-D1CB-4B62-8813-C1440244973D}" type="pres">
      <dgm:prSet presAssocID="{1C59AC04-BB01-4AB2-84CC-ABEC200D68A6}" presName="rootText" presStyleLbl="node1" presStyleIdx="0" presStyleCnt="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62A8229-D6AA-468F-838D-00B01F51D6E9}" type="pres">
      <dgm:prSet presAssocID="{1C59AC04-BB01-4AB2-84CC-ABEC200D68A6}" presName="rootConnector" presStyleLbl="node1" presStyleIdx="0" presStyleCnt="1"/>
      <dgm:spPr/>
      <dgm:t>
        <a:bodyPr/>
        <a:lstStyle/>
        <a:p>
          <a:endParaRPr lang="ru-RU"/>
        </a:p>
      </dgm:t>
    </dgm:pt>
    <dgm:pt modelId="{62C66162-1249-4309-95E6-34151052F14D}" type="pres">
      <dgm:prSet presAssocID="{1C59AC04-BB01-4AB2-84CC-ABEC200D68A6}" presName="childShape" presStyleCnt="0"/>
      <dgm:spPr/>
    </dgm:pt>
    <dgm:pt modelId="{CC2FD097-F3FB-4B3B-A75F-BAD9EC4A818B}" type="pres">
      <dgm:prSet presAssocID="{9FFA1C2D-3371-4E7C-B540-11F9B15A38CA}" presName="Name13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221"/>
              </a:lnTo>
              <a:lnTo>
                <a:pt x="242725" y="91022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FA0B8A4-B681-4102-8750-4ABEBA00E471}" type="pres">
      <dgm:prSet presAssocID="{1302C63C-5681-465F-B181-772EDEBDB656}" presName="childText" presStyleLbl="bgAcc1" presStyleIdx="0" presStyleCnt="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9A0A4AC7-92D2-4101-9C20-91A4080CF3D5}" type="presOf" srcId="{1302C63C-5681-465F-B181-772EDEBDB656}" destId="{FFA0B8A4-B681-4102-8750-4ABEBA00E471}" srcOrd="0" destOrd="0" presId="urn:microsoft.com/office/officeart/2005/8/layout/hierarchy3"/>
    <dgm:cxn modelId="{0A7599DB-0565-4055-90BD-09E48CF9AE6D}" srcId="{1C59AC04-BB01-4AB2-84CC-ABEC200D68A6}" destId="{1302C63C-5681-465F-B181-772EDEBDB656}" srcOrd="0" destOrd="0" parTransId="{9FFA1C2D-3371-4E7C-B540-11F9B15A38CA}" sibTransId="{28FCE827-969A-47C1-91C8-5591D2302A73}"/>
    <dgm:cxn modelId="{E6C9A0C4-FC78-4972-9950-6FBDE1956B87}" type="presOf" srcId="{1C59AC04-BB01-4AB2-84CC-ABEC200D68A6}" destId="{8635F9FE-D1CB-4B62-8813-C1440244973D}" srcOrd="0" destOrd="0" presId="urn:microsoft.com/office/officeart/2005/8/layout/hierarchy3"/>
    <dgm:cxn modelId="{F59BEB34-9D32-4056-B073-640A8EF279EB}" type="presOf" srcId="{9FFA1C2D-3371-4E7C-B540-11F9B15A38CA}" destId="{CC2FD097-F3FB-4B3B-A75F-BAD9EC4A818B}" srcOrd="0" destOrd="0" presId="urn:microsoft.com/office/officeart/2005/8/layout/hierarchy3"/>
    <dgm:cxn modelId="{E9548FD2-9A59-48CB-9582-5E745F67B6A1}" type="presOf" srcId="{B15793B0-0E93-4897-A447-44AAD083CC64}" destId="{759A003B-956C-44CB-B966-77ED472BA81A}" srcOrd="0" destOrd="0" presId="urn:microsoft.com/office/officeart/2005/8/layout/hierarchy3"/>
    <dgm:cxn modelId="{B122DB6F-0A23-49F7-B3E6-02E74A691C8E}" srcId="{B15793B0-0E93-4897-A447-44AAD083CC64}" destId="{1C59AC04-BB01-4AB2-84CC-ABEC200D68A6}" srcOrd="0" destOrd="0" parTransId="{0C8ECAF1-18E8-47E1-BA2C-F0E83BF55E4B}" sibTransId="{7519342A-A22D-4424-935A-21BF210035A6}"/>
    <dgm:cxn modelId="{8F8BCC2E-4AD6-49A1-A370-808B14C27DF7}" type="presOf" srcId="{1C59AC04-BB01-4AB2-84CC-ABEC200D68A6}" destId="{E62A8229-D6AA-468F-838D-00B01F51D6E9}" srcOrd="1" destOrd="0" presId="urn:microsoft.com/office/officeart/2005/8/layout/hierarchy3"/>
    <dgm:cxn modelId="{3579DE7E-5ED8-450D-BFDD-0468EE21D88C}" type="presParOf" srcId="{759A003B-956C-44CB-B966-77ED472BA81A}" destId="{525272D5-F5CC-433E-86D9-C039D11AEC45}" srcOrd="0" destOrd="0" presId="urn:microsoft.com/office/officeart/2005/8/layout/hierarchy3"/>
    <dgm:cxn modelId="{AEF4212D-9CF5-4FCB-9088-6ECF06A47047}" type="presParOf" srcId="{525272D5-F5CC-433E-86D9-C039D11AEC45}" destId="{540791F9-CCC4-4AFE-A6A8-B678815076D5}" srcOrd="0" destOrd="0" presId="urn:microsoft.com/office/officeart/2005/8/layout/hierarchy3"/>
    <dgm:cxn modelId="{F7B71FD1-47DB-4F16-9C71-60BC7C072774}" type="presParOf" srcId="{540791F9-CCC4-4AFE-A6A8-B678815076D5}" destId="{8635F9FE-D1CB-4B62-8813-C1440244973D}" srcOrd="0" destOrd="0" presId="urn:microsoft.com/office/officeart/2005/8/layout/hierarchy3"/>
    <dgm:cxn modelId="{88F8D8C9-DC5F-4F16-8E5C-8F16E074A9FD}" type="presParOf" srcId="{540791F9-CCC4-4AFE-A6A8-B678815076D5}" destId="{E62A8229-D6AA-468F-838D-00B01F51D6E9}" srcOrd="1" destOrd="0" presId="urn:microsoft.com/office/officeart/2005/8/layout/hierarchy3"/>
    <dgm:cxn modelId="{9A807403-2C72-4BDE-B130-CC27060EE6EF}" type="presParOf" srcId="{525272D5-F5CC-433E-86D9-C039D11AEC45}" destId="{62C66162-1249-4309-95E6-34151052F14D}" srcOrd="1" destOrd="0" presId="urn:microsoft.com/office/officeart/2005/8/layout/hierarchy3"/>
    <dgm:cxn modelId="{CC7A1ACD-902F-4A6E-B36F-D06F18042D1D}" type="presParOf" srcId="{62C66162-1249-4309-95E6-34151052F14D}" destId="{CC2FD097-F3FB-4B3B-A75F-BAD9EC4A818B}" srcOrd="0" destOrd="0" presId="urn:microsoft.com/office/officeart/2005/8/layout/hierarchy3"/>
    <dgm:cxn modelId="{E4164C78-04FA-4968-9309-F42EAAEF4191}" type="presParOf" srcId="{62C66162-1249-4309-95E6-34151052F14D}" destId="{FFA0B8A4-B681-4102-8750-4ABEBA00E471}" srcOrd="1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5793B0-0E93-4897-A447-44AAD083CC64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59AC04-BB01-4AB2-84CC-ABEC200D68A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15146" y="1505"/>
          <a:ext cx="2427256" cy="1213628"/>
        </a:xfrm>
        <a:ln/>
      </dgm:spPr>
      <dgm:t>
        <a:bodyPr/>
        <a:lstStyle/>
        <a:p>
          <a:r>
            <a:rPr lang="ru-RU" sz="2000" b="1" dirty="0">
              <a:solidFill>
                <a:sysClr val="windowText" lastClr="000000"/>
              </a:solidFill>
              <a:latin typeface="Cambria"/>
              <a:ea typeface="+mn-ea"/>
              <a:cs typeface="+mn-cs"/>
            </a:rPr>
            <a:t>Профицит (доходы больше расходов)</a:t>
          </a:r>
        </a:p>
      </dgm:t>
    </dgm:pt>
    <dgm:pt modelId="{0C8ECAF1-18E8-47E1-BA2C-F0E83BF55E4B}" type="parTrans" cxnId="{B122DB6F-0A23-49F7-B3E6-02E74A691C8E}">
      <dgm:prSet/>
      <dgm:spPr/>
      <dgm:t>
        <a:bodyPr/>
        <a:lstStyle/>
        <a:p>
          <a:endParaRPr lang="ru-RU"/>
        </a:p>
      </dgm:t>
    </dgm:pt>
    <dgm:pt modelId="{7519342A-A22D-4424-935A-21BF210035A6}" type="sibTrans" cxnId="{B122DB6F-0A23-49F7-B3E6-02E74A691C8E}">
      <dgm:prSet/>
      <dgm:spPr/>
      <dgm:t>
        <a:bodyPr/>
        <a:lstStyle/>
        <a:p>
          <a:endParaRPr lang="ru-RU"/>
        </a:p>
      </dgm:t>
    </dgm:pt>
    <dgm:pt modelId="{1302C63C-5681-465F-B181-772EDEBDB656}">
      <dgm:prSet phldrT="[Текст]" custT="1"/>
      <dgm:spPr>
        <a:xfrm>
          <a:off x="900598" y="1518541"/>
          <a:ext cx="1941805" cy="121362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При превышении доходов над  расходами принимается решение, как их использовать (например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,</a:t>
          </a:r>
          <a:r>
            <a:rPr lang="en-US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накапливать </a:t>
          </a:r>
          <a:r>
            <a:rPr lang="ru-RU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остатки, 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оплачивать ранее принятые кредитные обязательства).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9FFA1C2D-3371-4E7C-B540-11F9B15A38CA}" type="parTrans" cxnId="{0A7599DB-0565-4055-90BD-09E48CF9AE6D}">
      <dgm:prSet/>
      <dgm:spPr>
        <a:xfrm>
          <a:off x="657872" y="1215133"/>
          <a:ext cx="242725" cy="910221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8FCE827-969A-47C1-91C8-5591D2302A73}" type="sibTrans" cxnId="{0A7599DB-0565-4055-90BD-09E48CF9AE6D}">
      <dgm:prSet/>
      <dgm:spPr/>
      <dgm:t>
        <a:bodyPr/>
        <a:lstStyle/>
        <a:p>
          <a:endParaRPr lang="ru-RU"/>
        </a:p>
      </dgm:t>
    </dgm:pt>
    <dgm:pt modelId="{759A003B-956C-44CB-B966-77ED472BA81A}" type="pres">
      <dgm:prSet presAssocID="{B15793B0-0E93-4897-A447-44AAD083CC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5272D5-F5CC-433E-86D9-C039D11AEC45}" type="pres">
      <dgm:prSet presAssocID="{1C59AC04-BB01-4AB2-84CC-ABEC200D68A6}" presName="root" presStyleCnt="0"/>
      <dgm:spPr/>
    </dgm:pt>
    <dgm:pt modelId="{540791F9-CCC4-4AFE-A6A8-B678815076D5}" type="pres">
      <dgm:prSet presAssocID="{1C59AC04-BB01-4AB2-84CC-ABEC200D68A6}" presName="rootComposite" presStyleCnt="0"/>
      <dgm:spPr/>
    </dgm:pt>
    <dgm:pt modelId="{8635F9FE-D1CB-4B62-8813-C1440244973D}" type="pres">
      <dgm:prSet presAssocID="{1C59AC04-BB01-4AB2-84CC-ABEC200D68A6}" presName="rootText" presStyleLbl="node1" presStyleIdx="0" presStyleCnt="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62A8229-D6AA-468F-838D-00B01F51D6E9}" type="pres">
      <dgm:prSet presAssocID="{1C59AC04-BB01-4AB2-84CC-ABEC200D68A6}" presName="rootConnector" presStyleLbl="node1" presStyleIdx="0" presStyleCnt="1"/>
      <dgm:spPr/>
      <dgm:t>
        <a:bodyPr/>
        <a:lstStyle/>
        <a:p>
          <a:endParaRPr lang="ru-RU"/>
        </a:p>
      </dgm:t>
    </dgm:pt>
    <dgm:pt modelId="{62C66162-1249-4309-95E6-34151052F14D}" type="pres">
      <dgm:prSet presAssocID="{1C59AC04-BB01-4AB2-84CC-ABEC200D68A6}" presName="childShape" presStyleCnt="0"/>
      <dgm:spPr/>
    </dgm:pt>
    <dgm:pt modelId="{CC2FD097-F3FB-4B3B-A75F-BAD9EC4A818B}" type="pres">
      <dgm:prSet presAssocID="{9FFA1C2D-3371-4E7C-B540-11F9B15A38CA}" presName="Name13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221"/>
              </a:lnTo>
              <a:lnTo>
                <a:pt x="242725" y="91022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FA0B8A4-B681-4102-8750-4ABEBA00E471}" type="pres">
      <dgm:prSet presAssocID="{1302C63C-5681-465F-B181-772EDEBDB656}" presName="childText" presStyleLbl="bgAcc1" presStyleIdx="0" presStyleCnt="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0A7599DB-0565-4055-90BD-09E48CF9AE6D}" srcId="{1C59AC04-BB01-4AB2-84CC-ABEC200D68A6}" destId="{1302C63C-5681-465F-B181-772EDEBDB656}" srcOrd="0" destOrd="0" parTransId="{9FFA1C2D-3371-4E7C-B540-11F9B15A38CA}" sibTransId="{28FCE827-969A-47C1-91C8-5591D2302A73}"/>
    <dgm:cxn modelId="{AF17540F-E52C-4FFA-A5E7-B8763E5E60B4}" type="presOf" srcId="{1C59AC04-BB01-4AB2-84CC-ABEC200D68A6}" destId="{8635F9FE-D1CB-4B62-8813-C1440244973D}" srcOrd="0" destOrd="0" presId="urn:microsoft.com/office/officeart/2005/8/layout/hierarchy3"/>
    <dgm:cxn modelId="{F37D6ABC-80B0-4CDE-933F-B354F45098F1}" type="presOf" srcId="{9FFA1C2D-3371-4E7C-B540-11F9B15A38CA}" destId="{CC2FD097-F3FB-4B3B-A75F-BAD9EC4A818B}" srcOrd="0" destOrd="0" presId="urn:microsoft.com/office/officeart/2005/8/layout/hierarchy3"/>
    <dgm:cxn modelId="{B122DB6F-0A23-49F7-B3E6-02E74A691C8E}" srcId="{B15793B0-0E93-4897-A447-44AAD083CC64}" destId="{1C59AC04-BB01-4AB2-84CC-ABEC200D68A6}" srcOrd="0" destOrd="0" parTransId="{0C8ECAF1-18E8-47E1-BA2C-F0E83BF55E4B}" sibTransId="{7519342A-A22D-4424-935A-21BF210035A6}"/>
    <dgm:cxn modelId="{B6D4C508-5B89-48D7-AE0C-332257C90BA3}" type="presOf" srcId="{B15793B0-0E93-4897-A447-44AAD083CC64}" destId="{759A003B-956C-44CB-B966-77ED472BA81A}" srcOrd="0" destOrd="0" presId="urn:microsoft.com/office/officeart/2005/8/layout/hierarchy3"/>
    <dgm:cxn modelId="{49233987-26D3-4F82-833D-484E4A859741}" type="presOf" srcId="{1302C63C-5681-465F-B181-772EDEBDB656}" destId="{FFA0B8A4-B681-4102-8750-4ABEBA00E471}" srcOrd="0" destOrd="0" presId="urn:microsoft.com/office/officeart/2005/8/layout/hierarchy3"/>
    <dgm:cxn modelId="{8C281600-B89D-4D2F-893B-EAF26C110549}" type="presOf" srcId="{1C59AC04-BB01-4AB2-84CC-ABEC200D68A6}" destId="{E62A8229-D6AA-468F-838D-00B01F51D6E9}" srcOrd="1" destOrd="0" presId="urn:microsoft.com/office/officeart/2005/8/layout/hierarchy3"/>
    <dgm:cxn modelId="{C942E762-A609-4F7F-97AC-F3D9A08AA1E2}" type="presParOf" srcId="{759A003B-956C-44CB-B966-77ED472BA81A}" destId="{525272D5-F5CC-433E-86D9-C039D11AEC45}" srcOrd="0" destOrd="0" presId="urn:microsoft.com/office/officeart/2005/8/layout/hierarchy3"/>
    <dgm:cxn modelId="{F4FCF11F-29E8-4AD4-922D-1655D6429458}" type="presParOf" srcId="{525272D5-F5CC-433E-86D9-C039D11AEC45}" destId="{540791F9-CCC4-4AFE-A6A8-B678815076D5}" srcOrd="0" destOrd="0" presId="urn:microsoft.com/office/officeart/2005/8/layout/hierarchy3"/>
    <dgm:cxn modelId="{C2453EA6-39CC-4BEF-8D00-EEAF58BB23F8}" type="presParOf" srcId="{540791F9-CCC4-4AFE-A6A8-B678815076D5}" destId="{8635F9FE-D1CB-4B62-8813-C1440244973D}" srcOrd="0" destOrd="0" presId="urn:microsoft.com/office/officeart/2005/8/layout/hierarchy3"/>
    <dgm:cxn modelId="{F06980E3-502F-44FF-B1D4-D8E89294D8D9}" type="presParOf" srcId="{540791F9-CCC4-4AFE-A6A8-B678815076D5}" destId="{E62A8229-D6AA-468F-838D-00B01F51D6E9}" srcOrd="1" destOrd="0" presId="urn:microsoft.com/office/officeart/2005/8/layout/hierarchy3"/>
    <dgm:cxn modelId="{74158A43-103E-4ED0-AD03-155B534AA4EE}" type="presParOf" srcId="{525272D5-F5CC-433E-86D9-C039D11AEC45}" destId="{62C66162-1249-4309-95E6-34151052F14D}" srcOrd="1" destOrd="0" presId="urn:microsoft.com/office/officeart/2005/8/layout/hierarchy3"/>
    <dgm:cxn modelId="{DE7D79D9-A48C-4E12-B273-13EF208BE998}" type="presParOf" srcId="{62C66162-1249-4309-95E6-34151052F14D}" destId="{CC2FD097-F3FB-4B3B-A75F-BAD9EC4A818B}" srcOrd="0" destOrd="0" presId="urn:microsoft.com/office/officeart/2005/8/layout/hierarchy3"/>
    <dgm:cxn modelId="{6616DEF6-8937-440E-8A6E-94EF070689EB}" type="presParOf" srcId="{62C66162-1249-4309-95E6-34151052F14D}" destId="{FFA0B8A4-B681-4102-8750-4ABEBA00E471}" srcOrd="1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AF3CB7-FEF5-4572-8A6C-5DE0FF65A962}" type="doc">
      <dgm:prSet loTypeId="urn:microsoft.com/office/officeart/2005/8/layout/cycle3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723DA4B-736D-4B07-80E7-0FD42E8A5821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Устойчивое социально-экономическое развитие района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9AF37AB-F1AE-4F54-A236-10E6A0C80182}" type="parTrans" cxnId="{DC1615A2-EDB4-492E-8E78-66E8FDD77226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9F51EE12-4C9D-4AF5-949D-8FFEEA184FD1}" type="sibTrans" cxnId="{DC1615A2-EDB4-492E-8E78-66E8FDD77226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43B3B91-E6D7-405C-A3CB-5F781CCC67C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966E18A-7CD3-4894-A740-97C0437767F3}" type="parTrans" cxnId="{B38F2ADD-EF4B-4DD3-BAA9-629CBF7E96C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377AC34-4F4F-4E64-863E-490DAE894101}" type="sibTrans" cxnId="{B38F2ADD-EF4B-4DD3-BAA9-629CBF7E96C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6B6B352B-10F0-4D77-855A-A11D334A2EE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Совершенствование системы муниципальных закупок и повышение ее эффективности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4F868E3-B2A9-4CB7-9764-927826E412E7}" type="parTrans" cxnId="{8BEE1E41-8B60-4AAD-A606-B9DF72A92552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95D189B-B052-4C19-9DD7-8C3125546758}" type="sibTrans" cxnId="{8BEE1E41-8B60-4AAD-A606-B9DF72A92552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99325211-058C-4183-A5C9-556EB50CE16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Поддержание оптимального уровня муниципального долга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46A5E0B-8A42-47D7-B7FE-B3030AC01DF2}" type="parTrans" cxnId="{7C36F55D-2680-4D9E-A439-7F553827746B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5A6124B-E887-438A-96DE-CEC8AABA7BE5}" type="sibTrans" cxnId="{7C36F55D-2680-4D9E-A439-7F553827746B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DC40643-8610-4CCC-966E-A198734F504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Снижение дефицита бюджета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FAA5DAD-7356-4DB1-9330-EBF7AEF68659}" type="parTrans" cxnId="{85B4F452-4FA0-4A5F-B2AF-77F2AFED4DC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F1AEB1A6-0F9A-4D90-A874-9B7456B9730C}" type="sibTrans" cxnId="{85B4F452-4FA0-4A5F-B2AF-77F2AFED4DC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5C9F0A1C-2CD8-4EAA-93A3-478AD98C83B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доступными и качественными муниципальными услугами населения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74527F2-BAB0-4BCA-9759-5A2C473D0DBE}" type="parTrans" cxnId="{E1A527B5-31D7-4336-BD81-23195A7E317D}">
      <dgm:prSet/>
      <dgm:spPr/>
      <dgm:t>
        <a:bodyPr/>
        <a:lstStyle/>
        <a:p>
          <a:endParaRPr lang="ru-RU"/>
        </a:p>
      </dgm:t>
    </dgm:pt>
    <dgm:pt modelId="{39618F00-82D1-481B-940D-9095864B0654}" type="sibTrans" cxnId="{E1A527B5-31D7-4336-BD81-23195A7E317D}">
      <dgm:prSet/>
      <dgm:spPr/>
      <dgm:t>
        <a:bodyPr/>
        <a:lstStyle/>
        <a:p>
          <a:endParaRPr lang="ru-RU"/>
        </a:p>
      </dgm:t>
    </dgm:pt>
    <dgm:pt modelId="{60472E10-5572-4EB6-BCD8-19D17F7E24A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Повышение операционной эффективности использования бюджетных средств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403E0FA-8101-4872-A9E7-9FA74EB51896}" type="parTrans" cxnId="{029540A8-EDFD-445A-A3DD-E6D70FD406C3}">
      <dgm:prSet/>
      <dgm:spPr/>
      <dgm:t>
        <a:bodyPr/>
        <a:lstStyle/>
        <a:p>
          <a:endParaRPr lang="ru-RU"/>
        </a:p>
      </dgm:t>
    </dgm:pt>
    <dgm:pt modelId="{6DDF5991-4A4D-47F8-9E90-671F48C1633D}" type="sibTrans" cxnId="{029540A8-EDFD-445A-A3DD-E6D70FD406C3}">
      <dgm:prSet/>
      <dgm:spPr/>
      <dgm:t>
        <a:bodyPr/>
        <a:lstStyle/>
        <a:p>
          <a:endParaRPr lang="ru-RU"/>
        </a:p>
      </dgm:t>
    </dgm:pt>
    <dgm:pt modelId="{D6379FED-0459-494E-8147-49C25A0EF785}" type="pres">
      <dgm:prSet presAssocID="{E5AF3CB7-FEF5-4572-8A6C-5DE0FF65A9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1788EB-C441-4A46-8C7D-71E96C81E448}" type="pres">
      <dgm:prSet presAssocID="{E5AF3CB7-FEF5-4572-8A6C-5DE0FF65A962}" presName="cycle" presStyleCnt="0"/>
      <dgm:spPr/>
    </dgm:pt>
    <dgm:pt modelId="{121129B1-A6B8-40EC-8AE2-9DB517F97A7B}" type="pres">
      <dgm:prSet presAssocID="{9723DA4B-736D-4B07-80E7-0FD42E8A5821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F9BD5-1EE3-4FC1-863B-BFEE0D05283F}" type="pres">
      <dgm:prSet presAssocID="{9F51EE12-4C9D-4AF5-949D-8FFEEA184FD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DB3CB53-0139-40DD-AB3F-B9E0F5F126AA}" type="pres">
      <dgm:prSet presAssocID="{60472E10-5572-4EB6-BCD8-19D17F7E24AD}" presName="nodeFollowingNodes" presStyleLbl="node1" presStyleIdx="1" presStyleCnt="7" custScaleX="115669" custRadScaleRad="86520" custRadScaleInc="115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A64F4-0A04-41AE-BD46-B9DFEE51655E}" type="pres">
      <dgm:prSet presAssocID="{B43B3B91-E6D7-405C-A3CB-5F781CCC67CC}" presName="nodeFollowingNodes" presStyleLbl="node1" presStyleIdx="2" presStyleCnt="7" custRadScaleRad="100679" custRadScaleInc="-104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14348-8EFF-4AD2-92FD-238EFF23CCAD}" type="pres">
      <dgm:prSet presAssocID="{6B6B352B-10F0-4D77-855A-A11D334A2EE0}" presName="nodeFollowingNodes" presStyleLbl="node1" presStyleIdx="3" presStyleCnt="7" custScaleX="102054" custScaleY="144454" custRadScaleRad="96616" custRadScaleInc="230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94191-1D06-45AF-BA57-40271BF6ADA3}" type="pres">
      <dgm:prSet presAssocID="{99325211-058C-4183-A5C9-556EB50CE16E}" presName="nodeFollowingNodes" presStyleLbl="node1" presStyleIdx="4" presStyleCnt="7" custScaleX="110593" custRadScaleRad="107682" custRadScaleInc="22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102FF-7073-45E3-9111-BA5023EE5765}" type="pres">
      <dgm:prSet presAssocID="{BDC40643-8610-4CCC-966E-A198734F5044}" presName="nodeFollowingNodes" presStyleLbl="node1" presStyleIdx="5" presStyleCnt="7" custScaleX="101700" custRadScaleRad="101497" custRadScaleInc="-239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CA65E-5E74-4B50-9200-1AFF6F3D2C72}" type="pres">
      <dgm:prSet presAssocID="{5C9F0A1C-2CD8-4EAA-93A3-478AD98C83B1}" presName="nodeFollowingNodes" presStyleLbl="node1" presStyleIdx="6" presStyleCnt="7" custScaleX="109462" custRadScaleRad="98435" custRadScaleInc="-8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EE1E41-8B60-4AAD-A606-B9DF72A92552}" srcId="{E5AF3CB7-FEF5-4572-8A6C-5DE0FF65A962}" destId="{6B6B352B-10F0-4D77-855A-A11D334A2EE0}" srcOrd="3" destOrd="0" parTransId="{64F868E3-B2A9-4CB7-9764-927826E412E7}" sibTransId="{B95D189B-B052-4C19-9DD7-8C3125546758}"/>
    <dgm:cxn modelId="{716D0ADA-6F9C-481B-9B2C-7A3A23F4C046}" type="presOf" srcId="{9723DA4B-736D-4B07-80E7-0FD42E8A5821}" destId="{121129B1-A6B8-40EC-8AE2-9DB517F97A7B}" srcOrd="0" destOrd="0" presId="urn:microsoft.com/office/officeart/2005/8/layout/cycle3"/>
    <dgm:cxn modelId="{79AB5EE4-23FF-48EA-B789-F398E7BB7FD2}" type="presOf" srcId="{5C9F0A1C-2CD8-4EAA-93A3-478AD98C83B1}" destId="{B11CA65E-5E74-4B50-9200-1AFF6F3D2C72}" srcOrd="0" destOrd="0" presId="urn:microsoft.com/office/officeart/2005/8/layout/cycle3"/>
    <dgm:cxn modelId="{B38F2ADD-EF4B-4DD3-BAA9-629CBF7E96C0}" srcId="{E5AF3CB7-FEF5-4572-8A6C-5DE0FF65A962}" destId="{B43B3B91-E6D7-405C-A3CB-5F781CCC67CC}" srcOrd="2" destOrd="0" parTransId="{0966E18A-7CD3-4894-A740-97C0437767F3}" sibTransId="{B377AC34-4F4F-4E64-863E-490DAE894101}"/>
    <dgm:cxn modelId="{13040C2A-6DE6-467B-86E4-61B2469C3F2A}" type="presOf" srcId="{E5AF3CB7-FEF5-4572-8A6C-5DE0FF65A962}" destId="{D6379FED-0459-494E-8147-49C25A0EF785}" srcOrd="0" destOrd="0" presId="urn:microsoft.com/office/officeart/2005/8/layout/cycle3"/>
    <dgm:cxn modelId="{029540A8-EDFD-445A-A3DD-E6D70FD406C3}" srcId="{E5AF3CB7-FEF5-4572-8A6C-5DE0FF65A962}" destId="{60472E10-5572-4EB6-BCD8-19D17F7E24AD}" srcOrd="1" destOrd="0" parTransId="{0403E0FA-8101-4872-A9E7-9FA74EB51896}" sibTransId="{6DDF5991-4A4D-47F8-9E90-671F48C1633D}"/>
    <dgm:cxn modelId="{67F53C57-8B57-4197-AAC1-C4DB3B4ED94E}" type="presOf" srcId="{9F51EE12-4C9D-4AF5-949D-8FFEEA184FD1}" destId="{29BF9BD5-1EE3-4FC1-863B-BFEE0D05283F}" srcOrd="0" destOrd="0" presId="urn:microsoft.com/office/officeart/2005/8/layout/cycle3"/>
    <dgm:cxn modelId="{C90D9F0F-5161-4A65-89A3-59AB4192CD23}" type="presOf" srcId="{60472E10-5572-4EB6-BCD8-19D17F7E24AD}" destId="{9DB3CB53-0139-40DD-AB3F-B9E0F5F126AA}" srcOrd="0" destOrd="0" presId="urn:microsoft.com/office/officeart/2005/8/layout/cycle3"/>
    <dgm:cxn modelId="{CB6AB6CD-433C-493F-AE2B-586E1BC1F3CC}" type="presOf" srcId="{BDC40643-8610-4CCC-966E-A198734F5044}" destId="{C10102FF-7073-45E3-9111-BA5023EE5765}" srcOrd="0" destOrd="0" presId="urn:microsoft.com/office/officeart/2005/8/layout/cycle3"/>
    <dgm:cxn modelId="{B60FCE01-B274-48A3-BEEE-EF435AAF6715}" type="presOf" srcId="{B43B3B91-E6D7-405C-A3CB-5F781CCC67CC}" destId="{093A64F4-0A04-41AE-BD46-B9DFEE51655E}" srcOrd="0" destOrd="0" presId="urn:microsoft.com/office/officeart/2005/8/layout/cycle3"/>
    <dgm:cxn modelId="{C1606A0D-1D08-4076-9287-22B5D59740C3}" type="presOf" srcId="{99325211-058C-4183-A5C9-556EB50CE16E}" destId="{9E994191-1D06-45AF-BA57-40271BF6ADA3}" srcOrd="0" destOrd="0" presId="urn:microsoft.com/office/officeart/2005/8/layout/cycle3"/>
    <dgm:cxn modelId="{E1A527B5-31D7-4336-BD81-23195A7E317D}" srcId="{E5AF3CB7-FEF5-4572-8A6C-5DE0FF65A962}" destId="{5C9F0A1C-2CD8-4EAA-93A3-478AD98C83B1}" srcOrd="6" destOrd="0" parTransId="{A74527F2-BAB0-4BCA-9759-5A2C473D0DBE}" sibTransId="{39618F00-82D1-481B-940D-9095864B0654}"/>
    <dgm:cxn modelId="{DC1615A2-EDB4-492E-8E78-66E8FDD77226}" srcId="{E5AF3CB7-FEF5-4572-8A6C-5DE0FF65A962}" destId="{9723DA4B-736D-4B07-80E7-0FD42E8A5821}" srcOrd="0" destOrd="0" parTransId="{A9AF37AB-F1AE-4F54-A236-10E6A0C80182}" sibTransId="{9F51EE12-4C9D-4AF5-949D-8FFEEA184FD1}"/>
    <dgm:cxn modelId="{7C36F55D-2680-4D9E-A439-7F553827746B}" srcId="{E5AF3CB7-FEF5-4572-8A6C-5DE0FF65A962}" destId="{99325211-058C-4183-A5C9-556EB50CE16E}" srcOrd="4" destOrd="0" parTransId="{D46A5E0B-8A42-47D7-B7FE-B3030AC01DF2}" sibTransId="{B5A6124B-E887-438A-96DE-CEC8AABA7BE5}"/>
    <dgm:cxn modelId="{FC9C3A08-2BCD-47EB-B4A4-306AB819C3B3}" type="presOf" srcId="{6B6B352B-10F0-4D77-855A-A11D334A2EE0}" destId="{F7314348-8EFF-4AD2-92FD-238EFF23CCAD}" srcOrd="0" destOrd="0" presId="urn:microsoft.com/office/officeart/2005/8/layout/cycle3"/>
    <dgm:cxn modelId="{85B4F452-4FA0-4A5F-B2AF-77F2AFED4DC0}" srcId="{E5AF3CB7-FEF5-4572-8A6C-5DE0FF65A962}" destId="{BDC40643-8610-4CCC-966E-A198734F5044}" srcOrd="5" destOrd="0" parTransId="{DFAA5DAD-7356-4DB1-9330-EBF7AEF68659}" sibTransId="{F1AEB1A6-0F9A-4D90-A874-9B7456B9730C}"/>
    <dgm:cxn modelId="{4920E344-DE3B-45A1-BD60-0147AE614B57}" type="presParOf" srcId="{D6379FED-0459-494E-8147-49C25A0EF785}" destId="{0B1788EB-C441-4A46-8C7D-71E96C81E448}" srcOrd="0" destOrd="0" presId="urn:microsoft.com/office/officeart/2005/8/layout/cycle3"/>
    <dgm:cxn modelId="{78940EE6-4C37-4560-8C64-20FD5871B6C0}" type="presParOf" srcId="{0B1788EB-C441-4A46-8C7D-71E96C81E448}" destId="{121129B1-A6B8-40EC-8AE2-9DB517F97A7B}" srcOrd="0" destOrd="0" presId="urn:microsoft.com/office/officeart/2005/8/layout/cycle3"/>
    <dgm:cxn modelId="{B6090C16-B013-42C9-8013-4C0B7420F158}" type="presParOf" srcId="{0B1788EB-C441-4A46-8C7D-71E96C81E448}" destId="{29BF9BD5-1EE3-4FC1-863B-BFEE0D05283F}" srcOrd="1" destOrd="0" presId="urn:microsoft.com/office/officeart/2005/8/layout/cycle3"/>
    <dgm:cxn modelId="{120FFD0D-CFF8-4567-8E8B-1C63A9480AB0}" type="presParOf" srcId="{0B1788EB-C441-4A46-8C7D-71E96C81E448}" destId="{9DB3CB53-0139-40DD-AB3F-B9E0F5F126AA}" srcOrd="2" destOrd="0" presId="urn:microsoft.com/office/officeart/2005/8/layout/cycle3"/>
    <dgm:cxn modelId="{33CD07D9-C08C-4928-867A-1E8EA032F59D}" type="presParOf" srcId="{0B1788EB-C441-4A46-8C7D-71E96C81E448}" destId="{093A64F4-0A04-41AE-BD46-B9DFEE51655E}" srcOrd="3" destOrd="0" presId="urn:microsoft.com/office/officeart/2005/8/layout/cycle3"/>
    <dgm:cxn modelId="{6506B8CC-5473-408B-97C0-868E326CC5B8}" type="presParOf" srcId="{0B1788EB-C441-4A46-8C7D-71E96C81E448}" destId="{F7314348-8EFF-4AD2-92FD-238EFF23CCAD}" srcOrd="4" destOrd="0" presId="urn:microsoft.com/office/officeart/2005/8/layout/cycle3"/>
    <dgm:cxn modelId="{A011849B-554D-43E7-A54C-53C0DAFF3316}" type="presParOf" srcId="{0B1788EB-C441-4A46-8C7D-71E96C81E448}" destId="{9E994191-1D06-45AF-BA57-40271BF6ADA3}" srcOrd="5" destOrd="0" presId="urn:microsoft.com/office/officeart/2005/8/layout/cycle3"/>
    <dgm:cxn modelId="{0ABCDB9E-5A23-43F3-8FFD-6BAE5C18F8A1}" type="presParOf" srcId="{0B1788EB-C441-4A46-8C7D-71E96C81E448}" destId="{C10102FF-7073-45E3-9111-BA5023EE5765}" srcOrd="6" destOrd="0" presId="urn:microsoft.com/office/officeart/2005/8/layout/cycle3"/>
    <dgm:cxn modelId="{5514E28B-A04C-4F75-9B11-330DFC8AE557}" type="presParOf" srcId="{0B1788EB-C441-4A46-8C7D-71E96C81E448}" destId="{B11CA65E-5E74-4B50-9200-1AFF6F3D2C72}" srcOrd="7" destOrd="0" presId="urn:microsoft.com/office/officeart/2005/8/layout/cycle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997672-AE9D-4847-9E8F-58CD28B0932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A3655F-0C95-4097-BAD4-D3DA0838AC13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Содействие развитию субъектов малого предпринимательства с целью повышения их участия в наполнении бюджетной системы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0A8F696-3568-4515-B0BA-F0693F580EF0}" type="parTrans" cxnId="{881E8131-B8A1-4756-AF8C-F5CA39B6ABB2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11713E7-6474-4CAD-96F4-C9EACE404E5E}" type="sibTrans" cxnId="{881E8131-B8A1-4756-AF8C-F5CA39B6ABB2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E8482C38-7A13-42FF-B472-5D7B59D749C5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Повышение собираемости налогов и сборов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4B92DA4-3C62-4938-8A6F-8B3D61353447}" type="parTrans" cxnId="{1FCD5795-BF25-4862-AD22-F9F47D378BF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3236FD93-A3F9-4954-8D28-E649CD5D2BC0}" type="sibTrans" cxnId="{1FCD5795-BF25-4862-AD22-F9F47D378BF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7297171C-BDEA-4893-B41A-BA9B984983F0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Повышение качества администрирования доходов бюджета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D053ABA-098B-493B-BC2E-118CDF22A2DE}" type="parTrans" cxnId="{AF1343A8-A67D-4613-BCC8-ABDED0CB8015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E077FEC-368F-40A7-AD63-8EA4A3056D6F}" type="sibTrans" cxnId="{AF1343A8-A67D-4613-BCC8-ABDED0CB8015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4A802C38-DD55-47BD-93DB-43E5D1E1BBC3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Совершенствование имущественного налогообложения хозяйствующих субъектов и физических лиц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6D9BDEF-8FCC-43F5-92C5-C6302B8DCB5E}" type="parTrans" cxnId="{1069F3CD-C69E-44BE-9077-D6E0E948F2D7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2C16D1B-B978-4E61-B14C-5393A8B335B1}" type="sibTrans" cxnId="{1069F3CD-C69E-44BE-9077-D6E0E948F2D7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252843BA-9FE4-4B23-A8B1-E6EDA1E5C255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Снижение неформальной занятости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8233268-30C8-4F4C-8DE3-5FA537B8774F}" type="parTrans" cxnId="{ECAFA63C-5934-4092-9676-ED57DAC3805A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18E857B2-68D2-4F4E-A300-1F62D24BE9FE}" type="sibTrans" cxnId="{ECAFA63C-5934-4092-9676-ED57DAC3805A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33CC3C17-0E65-48BC-A38C-F4307D6AE8C0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эффективности управления муниципальной собственности и повышение доходов от ее использования.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7B4BA29-647D-4745-9F18-C843D58C4E9B}" type="parTrans" cxnId="{917D1AD6-EE70-43BA-B708-AECB6F3F4A26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84FB720E-6845-4E36-A9C0-B66674767E24}" type="sibTrans" cxnId="{917D1AD6-EE70-43BA-B708-AECB6F3F4A26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071552A3-730F-472C-B5A7-FEF1C852EBB5}" type="pres">
      <dgm:prSet presAssocID="{14997672-AE9D-4847-9E8F-58CD28B093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5DD70-24C4-4D9E-B702-D2011C2CFCD7}" type="pres">
      <dgm:prSet presAssocID="{DEA3655F-0C95-4097-BAD4-D3DA0838AC13}" presName="composite" presStyleCnt="0"/>
      <dgm:spPr/>
    </dgm:pt>
    <dgm:pt modelId="{AB3F3D4B-0888-4461-B340-611F68309627}" type="pres">
      <dgm:prSet presAssocID="{DEA3655F-0C95-4097-BAD4-D3DA0838AC13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2DAD08-5BBC-47D4-A838-A1BD718951EF}" type="pres">
      <dgm:prSet presAssocID="{DEA3655F-0C95-4097-BAD4-D3DA0838AC13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6CDF9-BEAB-4ACE-BD3D-0C97ED0C4CD5}" type="pres">
      <dgm:prSet presAssocID="{C11713E7-6474-4CAD-96F4-C9EACE404E5E}" presName="spacing" presStyleCnt="0"/>
      <dgm:spPr/>
    </dgm:pt>
    <dgm:pt modelId="{1B8F03B0-F0B9-47C1-8160-02C0DA6E6562}" type="pres">
      <dgm:prSet presAssocID="{E8482C38-7A13-42FF-B472-5D7B59D749C5}" presName="composite" presStyleCnt="0"/>
      <dgm:spPr/>
    </dgm:pt>
    <dgm:pt modelId="{07824C0D-492B-4E2C-A290-AAD9EFC45DCE}" type="pres">
      <dgm:prSet presAssocID="{E8482C38-7A13-42FF-B472-5D7B59D749C5}" presName="imgShp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022637-12E1-44CA-9522-070F5FAABCBF}" type="pres">
      <dgm:prSet presAssocID="{E8482C38-7A13-42FF-B472-5D7B59D749C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8CDFA-FFC2-4C40-B95B-2572D7643A7C}" type="pres">
      <dgm:prSet presAssocID="{3236FD93-A3F9-4954-8D28-E649CD5D2BC0}" presName="spacing" presStyleCnt="0"/>
      <dgm:spPr/>
    </dgm:pt>
    <dgm:pt modelId="{955EAB4D-5EFC-436E-9E7F-C5B277DBB84E}" type="pres">
      <dgm:prSet presAssocID="{7297171C-BDEA-4893-B41A-BA9B984983F0}" presName="composite" presStyleCnt="0"/>
      <dgm:spPr/>
    </dgm:pt>
    <dgm:pt modelId="{697ACA3E-534D-4A38-8E4B-1B99112564A1}" type="pres">
      <dgm:prSet presAssocID="{7297171C-BDEA-4893-B41A-BA9B984983F0}" presName="imgShp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87C9A9-F6C0-4CBF-ACC7-71C2A023FA04}" type="pres">
      <dgm:prSet presAssocID="{7297171C-BDEA-4893-B41A-BA9B984983F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EA836-2703-4263-9DBD-E6B210A37551}" type="pres">
      <dgm:prSet presAssocID="{6E077FEC-368F-40A7-AD63-8EA4A3056D6F}" presName="spacing" presStyleCnt="0"/>
      <dgm:spPr/>
    </dgm:pt>
    <dgm:pt modelId="{82FC6D85-7FD9-43DA-8541-1DE7B7FB90C4}" type="pres">
      <dgm:prSet presAssocID="{4A802C38-DD55-47BD-93DB-43E5D1E1BBC3}" presName="composite" presStyleCnt="0"/>
      <dgm:spPr/>
    </dgm:pt>
    <dgm:pt modelId="{F283F103-0323-4515-8149-D2751AC87C24}" type="pres">
      <dgm:prSet presAssocID="{4A802C38-DD55-47BD-93DB-43E5D1E1BBC3}" presName="imgShp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6100971-7739-4FC1-BAE5-BA25039E7C8E}" type="pres">
      <dgm:prSet presAssocID="{4A802C38-DD55-47BD-93DB-43E5D1E1BBC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D7DA4-A8C6-4ADA-BC58-F4C32CAD6234}" type="pres">
      <dgm:prSet presAssocID="{A2C16D1B-B978-4E61-B14C-5393A8B335B1}" presName="spacing" presStyleCnt="0"/>
      <dgm:spPr/>
    </dgm:pt>
    <dgm:pt modelId="{7F07FC7F-0C3B-4773-A61E-8F4C383080B4}" type="pres">
      <dgm:prSet presAssocID="{252843BA-9FE4-4B23-A8B1-E6EDA1E5C255}" presName="composite" presStyleCnt="0"/>
      <dgm:spPr/>
    </dgm:pt>
    <dgm:pt modelId="{5399019C-1E97-4520-BA8D-48EA19E9637C}" type="pres">
      <dgm:prSet presAssocID="{252843BA-9FE4-4B23-A8B1-E6EDA1E5C255}" presName="imgShp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A96390-127E-4DFE-8843-AE2EF6804F4B}" type="pres">
      <dgm:prSet presAssocID="{252843BA-9FE4-4B23-A8B1-E6EDA1E5C255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C4666-D30D-4BA1-BAAE-2CDC0566E95D}" type="pres">
      <dgm:prSet presAssocID="{18E857B2-68D2-4F4E-A300-1F62D24BE9FE}" presName="spacing" presStyleCnt="0"/>
      <dgm:spPr/>
    </dgm:pt>
    <dgm:pt modelId="{16D48E46-2637-4B53-A5BD-9837E7551621}" type="pres">
      <dgm:prSet presAssocID="{33CC3C17-0E65-48BC-A38C-F4307D6AE8C0}" presName="composite" presStyleCnt="0"/>
      <dgm:spPr/>
    </dgm:pt>
    <dgm:pt modelId="{056CEBFC-69A7-48AB-A6CF-48A69ACE0318}" type="pres">
      <dgm:prSet presAssocID="{33CC3C17-0E65-48BC-A38C-F4307D6AE8C0}" presName="imgShp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FCA9BA-27F9-4DBD-A50A-0C7863BFF347}" type="pres">
      <dgm:prSet presAssocID="{33CC3C17-0E65-48BC-A38C-F4307D6AE8C0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6E6932-8521-4E16-ABAD-275EC74B3DB3}" type="presOf" srcId="{4A802C38-DD55-47BD-93DB-43E5D1E1BBC3}" destId="{F6100971-7739-4FC1-BAE5-BA25039E7C8E}" srcOrd="0" destOrd="0" presId="urn:microsoft.com/office/officeart/2005/8/layout/vList3"/>
    <dgm:cxn modelId="{917D1AD6-EE70-43BA-B708-AECB6F3F4A26}" srcId="{14997672-AE9D-4847-9E8F-58CD28B0932F}" destId="{33CC3C17-0E65-48BC-A38C-F4307D6AE8C0}" srcOrd="5" destOrd="0" parTransId="{57B4BA29-647D-4745-9F18-C843D58C4E9B}" sibTransId="{84FB720E-6845-4E36-A9C0-B66674767E24}"/>
    <dgm:cxn modelId="{AF1343A8-A67D-4613-BCC8-ABDED0CB8015}" srcId="{14997672-AE9D-4847-9E8F-58CD28B0932F}" destId="{7297171C-BDEA-4893-B41A-BA9B984983F0}" srcOrd="2" destOrd="0" parTransId="{CD053ABA-098B-493B-BC2E-118CDF22A2DE}" sibTransId="{6E077FEC-368F-40A7-AD63-8EA4A3056D6F}"/>
    <dgm:cxn modelId="{680E38C7-8B21-4C23-88FF-2BC503EEF86E}" type="presOf" srcId="{DEA3655F-0C95-4097-BAD4-D3DA0838AC13}" destId="{132DAD08-5BBC-47D4-A838-A1BD718951EF}" srcOrd="0" destOrd="0" presId="urn:microsoft.com/office/officeart/2005/8/layout/vList3"/>
    <dgm:cxn modelId="{016D369D-FFCB-4D88-B9B9-EEAFC95E4A66}" type="presOf" srcId="{14997672-AE9D-4847-9E8F-58CD28B0932F}" destId="{071552A3-730F-472C-B5A7-FEF1C852EBB5}" srcOrd="0" destOrd="0" presId="urn:microsoft.com/office/officeart/2005/8/layout/vList3"/>
    <dgm:cxn modelId="{F497E5CF-E5EE-42B5-AF8B-2B8D7B9E0C41}" type="presOf" srcId="{E8482C38-7A13-42FF-B472-5D7B59D749C5}" destId="{08022637-12E1-44CA-9522-070F5FAABCBF}" srcOrd="0" destOrd="0" presId="urn:microsoft.com/office/officeart/2005/8/layout/vList3"/>
    <dgm:cxn modelId="{1069F3CD-C69E-44BE-9077-D6E0E948F2D7}" srcId="{14997672-AE9D-4847-9E8F-58CD28B0932F}" destId="{4A802C38-DD55-47BD-93DB-43E5D1E1BBC3}" srcOrd="3" destOrd="0" parTransId="{46D9BDEF-8FCC-43F5-92C5-C6302B8DCB5E}" sibTransId="{A2C16D1B-B978-4E61-B14C-5393A8B335B1}"/>
    <dgm:cxn modelId="{F262A57B-677F-472D-9DD0-A40C37BAF028}" type="presOf" srcId="{252843BA-9FE4-4B23-A8B1-E6EDA1E5C255}" destId="{49A96390-127E-4DFE-8843-AE2EF6804F4B}" srcOrd="0" destOrd="0" presId="urn:microsoft.com/office/officeart/2005/8/layout/vList3"/>
    <dgm:cxn modelId="{C08BCDEC-2B9B-4D52-AAAA-E7FFB576385D}" type="presOf" srcId="{33CC3C17-0E65-48BC-A38C-F4307D6AE8C0}" destId="{13FCA9BA-27F9-4DBD-A50A-0C7863BFF347}" srcOrd="0" destOrd="0" presId="urn:microsoft.com/office/officeart/2005/8/layout/vList3"/>
    <dgm:cxn modelId="{254978CC-2A9C-44C9-A2A8-4F81B05A5C5F}" type="presOf" srcId="{7297171C-BDEA-4893-B41A-BA9B984983F0}" destId="{D287C9A9-F6C0-4CBF-ACC7-71C2A023FA04}" srcOrd="0" destOrd="0" presId="urn:microsoft.com/office/officeart/2005/8/layout/vList3"/>
    <dgm:cxn modelId="{ECAFA63C-5934-4092-9676-ED57DAC3805A}" srcId="{14997672-AE9D-4847-9E8F-58CD28B0932F}" destId="{252843BA-9FE4-4B23-A8B1-E6EDA1E5C255}" srcOrd="4" destOrd="0" parTransId="{58233268-30C8-4F4C-8DE3-5FA537B8774F}" sibTransId="{18E857B2-68D2-4F4E-A300-1F62D24BE9FE}"/>
    <dgm:cxn modelId="{881E8131-B8A1-4756-AF8C-F5CA39B6ABB2}" srcId="{14997672-AE9D-4847-9E8F-58CD28B0932F}" destId="{DEA3655F-0C95-4097-BAD4-D3DA0838AC13}" srcOrd="0" destOrd="0" parTransId="{60A8F696-3568-4515-B0BA-F0693F580EF0}" sibTransId="{C11713E7-6474-4CAD-96F4-C9EACE404E5E}"/>
    <dgm:cxn modelId="{1FCD5795-BF25-4862-AD22-F9F47D378BFE}" srcId="{14997672-AE9D-4847-9E8F-58CD28B0932F}" destId="{E8482C38-7A13-42FF-B472-5D7B59D749C5}" srcOrd="1" destOrd="0" parTransId="{64B92DA4-3C62-4938-8A6F-8B3D61353447}" sibTransId="{3236FD93-A3F9-4954-8D28-E649CD5D2BC0}"/>
    <dgm:cxn modelId="{2B20EB28-6BDE-4E01-A29D-2EDFB0910E43}" type="presParOf" srcId="{071552A3-730F-472C-B5A7-FEF1C852EBB5}" destId="{0D45DD70-24C4-4D9E-B702-D2011C2CFCD7}" srcOrd="0" destOrd="0" presId="urn:microsoft.com/office/officeart/2005/8/layout/vList3"/>
    <dgm:cxn modelId="{5B255B2A-8E69-4C15-9F5B-2ACDCE91FD93}" type="presParOf" srcId="{0D45DD70-24C4-4D9E-B702-D2011C2CFCD7}" destId="{AB3F3D4B-0888-4461-B340-611F68309627}" srcOrd="0" destOrd="0" presId="urn:microsoft.com/office/officeart/2005/8/layout/vList3"/>
    <dgm:cxn modelId="{BF6C6F17-532E-4FA1-B421-10CF3BB13A1D}" type="presParOf" srcId="{0D45DD70-24C4-4D9E-B702-D2011C2CFCD7}" destId="{132DAD08-5BBC-47D4-A838-A1BD718951EF}" srcOrd="1" destOrd="0" presId="urn:microsoft.com/office/officeart/2005/8/layout/vList3"/>
    <dgm:cxn modelId="{7A6340AD-F90F-43A5-B899-82C81A282D93}" type="presParOf" srcId="{071552A3-730F-472C-B5A7-FEF1C852EBB5}" destId="{C4E6CDF9-BEAB-4ACE-BD3D-0C97ED0C4CD5}" srcOrd="1" destOrd="0" presId="urn:microsoft.com/office/officeart/2005/8/layout/vList3"/>
    <dgm:cxn modelId="{0E37306E-36D1-4B3A-ADC3-ED2432046C7E}" type="presParOf" srcId="{071552A3-730F-472C-B5A7-FEF1C852EBB5}" destId="{1B8F03B0-F0B9-47C1-8160-02C0DA6E6562}" srcOrd="2" destOrd="0" presId="urn:microsoft.com/office/officeart/2005/8/layout/vList3"/>
    <dgm:cxn modelId="{1537FF57-933C-4AB8-A027-7FA9F70D35BE}" type="presParOf" srcId="{1B8F03B0-F0B9-47C1-8160-02C0DA6E6562}" destId="{07824C0D-492B-4E2C-A290-AAD9EFC45DCE}" srcOrd="0" destOrd="0" presId="urn:microsoft.com/office/officeart/2005/8/layout/vList3"/>
    <dgm:cxn modelId="{176C2265-D983-43FB-9F83-66325AA40E55}" type="presParOf" srcId="{1B8F03B0-F0B9-47C1-8160-02C0DA6E6562}" destId="{08022637-12E1-44CA-9522-070F5FAABCBF}" srcOrd="1" destOrd="0" presId="urn:microsoft.com/office/officeart/2005/8/layout/vList3"/>
    <dgm:cxn modelId="{02AA2FF7-1D9A-4E6A-8743-679A178A558E}" type="presParOf" srcId="{071552A3-730F-472C-B5A7-FEF1C852EBB5}" destId="{2648CDFA-FFC2-4C40-B95B-2572D7643A7C}" srcOrd="3" destOrd="0" presId="urn:microsoft.com/office/officeart/2005/8/layout/vList3"/>
    <dgm:cxn modelId="{553CC6B1-DBBA-4F42-AEFE-86FDAD3D7093}" type="presParOf" srcId="{071552A3-730F-472C-B5A7-FEF1C852EBB5}" destId="{955EAB4D-5EFC-436E-9E7F-C5B277DBB84E}" srcOrd="4" destOrd="0" presId="urn:microsoft.com/office/officeart/2005/8/layout/vList3"/>
    <dgm:cxn modelId="{8F5773C3-1CCA-42BA-BA80-72BD67AB333F}" type="presParOf" srcId="{955EAB4D-5EFC-436E-9E7F-C5B277DBB84E}" destId="{697ACA3E-534D-4A38-8E4B-1B99112564A1}" srcOrd="0" destOrd="0" presId="urn:microsoft.com/office/officeart/2005/8/layout/vList3"/>
    <dgm:cxn modelId="{A6CBB4D2-0545-4CB0-B393-CA1702990C3E}" type="presParOf" srcId="{955EAB4D-5EFC-436E-9E7F-C5B277DBB84E}" destId="{D287C9A9-F6C0-4CBF-ACC7-71C2A023FA04}" srcOrd="1" destOrd="0" presId="urn:microsoft.com/office/officeart/2005/8/layout/vList3"/>
    <dgm:cxn modelId="{475435CB-2868-434C-9CE8-9FBA68943B75}" type="presParOf" srcId="{071552A3-730F-472C-B5A7-FEF1C852EBB5}" destId="{E39EA836-2703-4263-9DBD-E6B210A37551}" srcOrd="5" destOrd="0" presId="urn:microsoft.com/office/officeart/2005/8/layout/vList3"/>
    <dgm:cxn modelId="{878571FF-692F-4D9D-8B23-0BAFA9342D70}" type="presParOf" srcId="{071552A3-730F-472C-B5A7-FEF1C852EBB5}" destId="{82FC6D85-7FD9-43DA-8541-1DE7B7FB90C4}" srcOrd="6" destOrd="0" presId="urn:microsoft.com/office/officeart/2005/8/layout/vList3"/>
    <dgm:cxn modelId="{22B42227-8F03-400C-B178-81212108B2BE}" type="presParOf" srcId="{82FC6D85-7FD9-43DA-8541-1DE7B7FB90C4}" destId="{F283F103-0323-4515-8149-D2751AC87C24}" srcOrd="0" destOrd="0" presId="urn:microsoft.com/office/officeart/2005/8/layout/vList3"/>
    <dgm:cxn modelId="{C2F6AE27-E375-4A9A-BCF0-6708365956AF}" type="presParOf" srcId="{82FC6D85-7FD9-43DA-8541-1DE7B7FB90C4}" destId="{F6100971-7739-4FC1-BAE5-BA25039E7C8E}" srcOrd="1" destOrd="0" presId="urn:microsoft.com/office/officeart/2005/8/layout/vList3"/>
    <dgm:cxn modelId="{7CE4525D-91A0-4643-89BD-FBD5DAD5DE9F}" type="presParOf" srcId="{071552A3-730F-472C-B5A7-FEF1C852EBB5}" destId="{F5FD7DA4-A8C6-4ADA-BC58-F4C32CAD6234}" srcOrd="7" destOrd="0" presId="urn:microsoft.com/office/officeart/2005/8/layout/vList3"/>
    <dgm:cxn modelId="{A16E2D3A-DC53-4313-8848-621FFA2B1BE0}" type="presParOf" srcId="{071552A3-730F-472C-B5A7-FEF1C852EBB5}" destId="{7F07FC7F-0C3B-4773-A61E-8F4C383080B4}" srcOrd="8" destOrd="0" presId="urn:microsoft.com/office/officeart/2005/8/layout/vList3"/>
    <dgm:cxn modelId="{9B3D6594-2C17-498E-A347-3A996D2BA759}" type="presParOf" srcId="{7F07FC7F-0C3B-4773-A61E-8F4C383080B4}" destId="{5399019C-1E97-4520-BA8D-48EA19E9637C}" srcOrd="0" destOrd="0" presId="urn:microsoft.com/office/officeart/2005/8/layout/vList3"/>
    <dgm:cxn modelId="{8954CCB6-11B6-4792-B138-C475B788894C}" type="presParOf" srcId="{7F07FC7F-0C3B-4773-A61E-8F4C383080B4}" destId="{49A96390-127E-4DFE-8843-AE2EF6804F4B}" srcOrd="1" destOrd="0" presId="urn:microsoft.com/office/officeart/2005/8/layout/vList3"/>
    <dgm:cxn modelId="{7388EA3D-06FF-4D93-9DE5-837EFAFD35A4}" type="presParOf" srcId="{071552A3-730F-472C-B5A7-FEF1C852EBB5}" destId="{659C4666-D30D-4BA1-BAAE-2CDC0566E95D}" srcOrd="9" destOrd="0" presId="urn:microsoft.com/office/officeart/2005/8/layout/vList3"/>
    <dgm:cxn modelId="{A7225692-B86E-436F-BCFF-CE7662F06417}" type="presParOf" srcId="{071552A3-730F-472C-B5A7-FEF1C852EBB5}" destId="{16D48E46-2637-4B53-A5BD-9837E7551621}" srcOrd="10" destOrd="0" presId="urn:microsoft.com/office/officeart/2005/8/layout/vList3"/>
    <dgm:cxn modelId="{854999F0-9274-4183-984C-1E26F024579B}" type="presParOf" srcId="{16D48E46-2637-4B53-A5BD-9837E7551621}" destId="{056CEBFC-69A7-48AB-A6CF-48A69ACE0318}" srcOrd="0" destOrd="0" presId="urn:microsoft.com/office/officeart/2005/8/layout/vList3"/>
    <dgm:cxn modelId="{D19DE43C-9166-46CF-AEFC-19CE331C7FB2}" type="presParOf" srcId="{16D48E46-2637-4B53-A5BD-9837E7551621}" destId="{13FCA9BA-27F9-4DBD-A50A-0C7863BFF347}" srcOrd="1" destOrd="0" presId="urn:microsoft.com/office/officeart/2005/8/layout/vLis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04A5BF-B519-45D2-A9CE-2AA180ADD4F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D96B5A-B0AD-4195-8F04-9B9CD61B0874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B5C0868-8A67-40AF-97C4-36FB42B57B35}" type="parTrans" cxnId="{6E379734-6483-4B8C-9FD9-02C4622C5C6F}">
      <dgm:prSet/>
      <dgm:spPr/>
      <dgm:t>
        <a:bodyPr/>
        <a:lstStyle/>
        <a:p>
          <a:endParaRPr lang="ru-RU"/>
        </a:p>
      </dgm:t>
    </dgm:pt>
    <dgm:pt modelId="{EE87BEA0-4311-413F-8279-C11843B240FF}" type="sibTrans" cxnId="{6E379734-6483-4B8C-9FD9-02C4622C5C6F}">
      <dgm:prSet/>
      <dgm:spPr/>
      <dgm:t>
        <a:bodyPr/>
        <a:lstStyle/>
        <a:p>
          <a:endParaRPr lang="ru-RU"/>
        </a:p>
      </dgm:t>
    </dgm:pt>
    <dgm:pt modelId="{FCF91FBD-12CA-4D52-90A4-91E249D91B1A}">
      <dgm:prSet custT="1"/>
      <dgm:spPr/>
      <dgm:t>
        <a:bodyPr/>
        <a:lstStyle/>
        <a:p>
          <a:r>
            <a:rPr lang="ru-RU" sz="1400" b="0" i="0" u="none" strike="noStrike" dirty="0" smtClean="0">
              <a:latin typeface="Times New Roman"/>
            </a:rPr>
            <a:t>Обеспечение деятельности высшего должностного лица муниципального образования</a:t>
          </a:r>
          <a:endParaRPr lang="ru-RU" sz="1400" dirty="0"/>
        </a:p>
      </dgm:t>
    </dgm:pt>
    <dgm:pt modelId="{0218BB48-A00C-40BE-8C67-6B52B15E9954}" type="parTrans" cxnId="{41978034-A729-4356-80A9-D8BEA93518F0}">
      <dgm:prSet/>
      <dgm:spPr/>
      <dgm:t>
        <a:bodyPr/>
        <a:lstStyle/>
        <a:p>
          <a:endParaRPr lang="ru-RU"/>
        </a:p>
      </dgm:t>
    </dgm:pt>
    <dgm:pt modelId="{5EDA82DF-1E70-45F3-AD16-2F504FE371AA}" type="sibTrans" cxnId="{41978034-A729-4356-80A9-D8BEA93518F0}">
      <dgm:prSet/>
      <dgm:spPr/>
      <dgm:t>
        <a:bodyPr/>
        <a:lstStyle/>
        <a:p>
          <a:endParaRPr lang="ru-RU"/>
        </a:p>
      </dgm:t>
    </dgm:pt>
    <dgm:pt modelId="{ED499894-F6D1-4AE5-B88B-E5D56E6C4575}" type="pres">
      <dgm:prSet presAssocID="{D604A5BF-B519-45D2-A9CE-2AA180ADD4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EE1A35-88B8-48F3-BED3-C02C4C0A3AE2}" type="pres">
      <dgm:prSet presAssocID="{0AD96B5A-B0AD-4195-8F04-9B9CD61B0874}" presName="composite" presStyleCnt="0"/>
      <dgm:spPr/>
    </dgm:pt>
    <dgm:pt modelId="{DFC4A7B1-85F1-4B54-924D-E88318B185B2}" type="pres">
      <dgm:prSet presAssocID="{0AD96B5A-B0AD-4195-8F04-9B9CD61B087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1493E-3461-48B8-8995-F6EF4C625CB6}" type="pres">
      <dgm:prSet presAssocID="{0AD96B5A-B0AD-4195-8F04-9B9CD61B0874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978034-A729-4356-80A9-D8BEA93518F0}" srcId="{0AD96B5A-B0AD-4195-8F04-9B9CD61B0874}" destId="{FCF91FBD-12CA-4D52-90A4-91E249D91B1A}" srcOrd="0" destOrd="0" parTransId="{0218BB48-A00C-40BE-8C67-6B52B15E9954}" sibTransId="{5EDA82DF-1E70-45F3-AD16-2F504FE371AA}"/>
    <dgm:cxn modelId="{6E379734-6483-4B8C-9FD9-02C4622C5C6F}" srcId="{D604A5BF-B519-45D2-A9CE-2AA180ADD4F8}" destId="{0AD96B5A-B0AD-4195-8F04-9B9CD61B0874}" srcOrd="0" destOrd="0" parTransId="{EB5C0868-8A67-40AF-97C4-36FB42B57B35}" sibTransId="{EE87BEA0-4311-413F-8279-C11843B240FF}"/>
    <dgm:cxn modelId="{AAC3FF8F-43A1-46E9-85F9-CE4D27D30D43}" type="presOf" srcId="{FCF91FBD-12CA-4D52-90A4-91E249D91B1A}" destId="{FFE1493E-3461-48B8-8995-F6EF4C625CB6}" srcOrd="0" destOrd="0" presId="urn:microsoft.com/office/officeart/2005/8/layout/chevron2"/>
    <dgm:cxn modelId="{4B9E953A-700E-4A5F-968C-C8130A634C04}" type="presOf" srcId="{0AD96B5A-B0AD-4195-8F04-9B9CD61B0874}" destId="{DFC4A7B1-85F1-4B54-924D-E88318B185B2}" srcOrd="0" destOrd="0" presId="urn:microsoft.com/office/officeart/2005/8/layout/chevron2"/>
    <dgm:cxn modelId="{0FAD2C74-11A3-4DB9-9A36-7F40C408D71B}" type="presOf" srcId="{D604A5BF-B519-45D2-A9CE-2AA180ADD4F8}" destId="{ED499894-F6D1-4AE5-B88B-E5D56E6C4575}" srcOrd="0" destOrd="0" presId="urn:microsoft.com/office/officeart/2005/8/layout/chevron2"/>
    <dgm:cxn modelId="{6E2682A1-AE37-4DAA-B263-341D5AE78986}" type="presParOf" srcId="{ED499894-F6D1-4AE5-B88B-E5D56E6C4575}" destId="{B7EE1A35-88B8-48F3-BED3-C02C4C0A3AE2}" srcOrd="0" destOrd="0" presId="urn:microsoft.com/office/officeart/2005/8/layout/chevron2"/>
    <dgm:cxn modelId="{61975D20-312C-4587-86BD-28280EA68374}" type="presParOf" srcId="{B7EE1A35-88B8-48F3-BED3-C02C4C0A3AE2}" destId="{DFC4A7B1-85F1-4B54-924D-E88318B185B2}" srcOrd="0" destOrd="0" presId="urn:microsoft.com/office/officeart/2005/8/layout/chevron2"/>
    <dgm:cxn modelId="{3F6183E0-E4B6-4593-BC0A-AB70E4933319}" type="presParOf" srcId="{B7EE1A35-88B8-48F3-BED3-C02C4C0A3AE2}" destId="{FFE1493E-3461-48B8-8995-F6EF4C625CB6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0B8499-F430-40CD-8D52-7DE5685D559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E91172-3DB3-47AA-853B-62746DC1F734}">
      <dgm:prSet custT="1"/>
      <dgm:spPr/>
      <dgm:t>
        <a:bodyPr/>
        <a:lstStyle/>
        <a:p>
          <a:pPr rtl="0"/>
          <a:r>
            <a:rPr lang="ru-RU" sz="1400" dirty="0" smtClean="0"/>
            <a:t>2.</a:t>
          </a:r>
          <a:endParaRPr lang="ru-RU" sz="1400" dirty="0"/>
        </a:p>
      </dgm:t>
    </dgm:pt>
    <dgm:pt modelId="{B2D49C40-631C-4610-BD09-16552421F698}" type="parTrans" cxnId="{293B5F1D-64AA-4669-B2EB-6483587D63F7}">
      <dgm:prSet/>
      <dgm:spPr/>
      <dgm:t>
        <a:bodyPr/>
        <a:lstStyle/>
        <a:p>
          <a:endParaRPr lang="ru-RU" sz="1400"/>
        </a:p>
      </dgm:t>
    </dgm:pt>
    <dgm:pt modelId="{EB1D1A38-6FC0-4D2D-B2E0-52E5233D16B8}" type="sibTrans" cxnId="{293B5F1D-64AA-4669-B2EB-6483587D63F7}">
      <dgm:prSet/>
      <dgm:spPr/>
      <dgm:t>
        <a:bodyPr/>
        <a:lstStyle/>
        <a:p>
          <a:endParaRPr lang="ru-RU" sz="1400"/>
        </a:p>
      </dgm:t>
    </dgm:pt>
    <dgm:pt modelId="{2EB055EC-07FD-4797-877E-377D546D7005}">
      <dgm:prSet custT="1"/>
      <dgm:spPr/>
      <dgm:t>
        <a:bodyPr/>
        <a:lstStyle/>
        <a:p>
          <a:r>
            <a:rPr lang="ru-RU" sz="1400" b="0" i="0" u="none" strike="noStrike" dirty="0" smtClean="0">
              <a:latin typeface="Times New Roman"/>
            </a:rPr>
            <a:t>Обеспечение деятельности представительного органа муниципального образования</a:t>
          </a:r>
          <a:endParaRPr lang="ru-RU" sz="1400" dirty="0"/>
        </a:p>
      </dgm:t>
    </dgm:pt>
    <dgm:pt modelId="{2420738F-421D-4CB2-9CE6-9AC91AC28057}" type="parTrans" cxnId="{0AFC058A-D7F0-4A5B-8259-B26DA30A4A99}">
      <dgm:prSet/>
      <dgm:spPr/>
      <dgm:t>
        <a:bodyPr/>
        <a:lstStyle/>
        <a:p>
          <a:endParaRPr lang="ru-RU" sz="1400"/>
        </a:p>
      </dgm:t>
    </dgm:pt>
    <dgm:pt modelId="{53D6E101-9434-40D1-8603-20F79A41EBC3}" type="sibTrans" cxnId="{0AFC058A-D7F0-4A5B-8259-B26DA30A4A99}">
      <dgm:prSet/>
      <dgm:spPr/>
      <dgm:t>
        <a:bodyPr/>
        <a:lstStyle/>
        <a:p>
          <a:endParaRPr lang="ru-RU" sz="1400"/>
        </a:p>
      </dgm:t>
    </dgm:pt>
    <dgm:pt modelId="{88A5381A-0F51-462C-BA04-2D67402ED1FF}" type="pres">
      <dgm:prSet presAssocID="{F60B8499-F430-40CD-8D52-7DE5685D55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94595-8A3D-4924-94EE-3D605C8CA48B}" type="pres">
      <dgm:prSet presAssocID="{CDE91172-3DB3-47AA-853B-62746DC1F734}" presName="composite" presStyleCnt="0"/>
      <dgm:spPr/>
    </dgm:pt>
    <dgm:pt modelId="{8FC5F9FE-8F43-4423-B5C4-656DAA677012}" type="pres">
      <dgm:prSet presAssocID="{CDE91172-3DB3-47AA-853B-62746DC1F73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63B6A-AF0E-46DE-8596-4C9C0AD795F6}" type="pres">
      <dgm:prSet presAssocID="{CDE91172-3DB3-47AA-853B-62746DC1F734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FC058A-D7F0-4A5B-8259-B26DA30A4A99}" srcId="{CDE91172-3DB3-47AA-853B-62746DC1F734}" destId="{2EB055EC-07FD-4797-877E-377D546D7005}" srcOrd="0" destOrd="0" parTransId="{2420738F-421D-4CB2-9CE6-9AC91AC28057}" sibTransId="{53D6E101-9434-40D1-8603-20F79A41EBC3}"/>
    <dgm:cxn modelId="{293B5F1D-64AA-4669-B2EB-6483587D63F7}" srcId="{F60B8499-F430-40CD-8D52-7DE5685D5595}" destId="{CDE91172-3DB3-47AA-853B-62746DC1F734}" srcOrd="0" destOrd="0" parTransId="{B2D49C40-631C-4610-BD09-16552421F698}" sibTransId="{EB1D1A38-6FC0-4D2D-B2E0-52E5233D16B8}"/>
    <dgm:cxn modelId="{0BF51FFC-5509-499D-AD64-3A1FC575A151}" type="presOf" srcId="{CDE91172-3DB3-47AA-853B-62746DC1F734}" destId="{8FC5F9FE-8F43-4423-B5C4-656DAA677012}" srcOrd="0" destOrd="0" presId="urn:microsoft.com/office/officeart/2005/8/layout/chevron2"/>
    <dgm:cxn modelId="{25EE65D0-18F3-4686-999D-B42A0E4C4658}" type="presOf" srcId="{2EB055EC-07FD-4797-877E-377D546D7005}" destId="{A4C63B6A-AF0E-46DE-8596-4C9C0AD795F6}" srcOrd="0" destOrd="0" presId="urn:microsoft.com/office/officeart/2005/8/layout/chevron2"/>
    <dgm:cxn modelId="{CC1FAD07-06EB-419E-94E7-F72903749551}" type="presOf" srcId="{F60B8499-F430-40CD-8D52-7DE5685D5595}" destId="{88A5381A-0F51-462C-BA04-2D67402ED1FF}" srcOrd="0" destOrd="0" presId="urn:microsoft.com/office/officeart/2005/8/layout/chevron2"/>
    <dgm:cxn modelId="{CA87046E-11E5-4A4B-800B-CA0DC4ACC979}" type="presParOf" srcId="{88A5381A-0F51-462C-BA04-2D67402ED1FF}" destId="{F7194595-8A3D-4924-94EE-3D605C8CA48B}" srcOrd="0" destOrd="0" presId="urn:microsoft.com/office/officeart/2005/8/layout/chevron2"/>
    <dgm:cxn modelId="{AFD9E779-89C9-4574-A598-B0AE7001AF14}" type="presParOf" srcId="{F7194595-8A3D-4924-94EE-3D605C8CA48B}" destId="{8FC5F9FE-8F43-4423-B5C4-656DAA677012}" srcOrd="0" destOrd="0" presId="urn:microsoft.com/office/officeart/2005/8/layout/chevron2"/>
    <dgm:cxn modelId="{EEDC6E84-C540-4A6A-869E-BE7259316DA2}" type="presParOf" srcId="{F7194595-8A3D-4924-94EE-3D605C8CA48B}" destId="{A4C63B6A-AF0E-46DE-8596-4C9C0AD795F6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CD0C-250F-4DF0-81F9-5A413C7C60EA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B6FA-0ED8-4955-9408-AE30D1A6C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ED93-7A99-430B-A1FF-B858F9C05482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E8C6-4C7E-41DF-8196-B03FAE939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F400-081A-4A62-A183-6989923A4E86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B6B8-F8BC-4428-BA5C-7E93B3EB1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8D54-96A0-425A-88C3-35C374FF574C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F29F-BA0E-46D4-A319-3861C823C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41105-5453-4B1D-BA55-F6485ACEAFD5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97BA-78C1-4E24-B2A6-1E28719DD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2AE7-3243-4219-BD44-540A397C5076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D212-DAB4-4232-966C-5B93FA5AE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F51F-DD8E-403B-A583-9018CDE47B2F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24FD5-D598-4014-A3FA-7FD5DBB40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3C1C-CFC3-4ECB-AA5D-9F3BE08C7690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D2C0-0FD5-44B0-BA59-2B509C5C6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FC7E-9674-488E-BEE3-2070D245CCDD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9AB7-662F-4484-82C5-C5C413023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190195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C875-0229-499C-AAEB-8658E4333FFB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64F2-EAB4-4F8E-AD6F-820EB9C3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0A2A-0212-4029-949E-772E181DEA00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120D-46A5-4CCF-9ADC-890E429FA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00296-098C-4E00-BCE8-E509500537D3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0D7B-1A0D-4D38-9128-A57D27974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98CD-6589-4CD5-9766-CA96D062B9DE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F678-26EC-447D-8A2C-50C0E6870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DBC6-5EB4-465E-BED3-114B208ACBF3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22EB6-C84B-4F49-AC59-02122C324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C501-070C-4058-B2B5-65269C46FFE2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9D43-3D09-45AE-A8B3-4021FD21A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43A8-2C98-4818-ADAA-6417C9CDF674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833F-C51E-4E48-8A13-956CA7A4C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019C-C5DB-4ABC-8643-F4EFD5A23663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E202-0FEF-4F67-9363-0DA5E9649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1E972-1143-4AA1-8B56-126019B611DA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3378-C5D0-43CC-8378-9D7EC3118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B1AB-C499-4D7C-841E-E46D6FA1487D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3C16-7DA4-47B1-9E38-15EA329C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8471-B62F-46DB-BAD6-728C291AD568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593AD-22A4-4729-A6C2-D66737BDD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190195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882D-3430-4771-9934-6ADFCAE00AE1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43BE-E7B1-4BCC-B536-3CC3A3CEA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DF29-FBC1-41E9-AE3A-66D7220B267D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FB63-FD0E-4C6B-9209-75854406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ADE6-29E0-46ED-8273-D83407651050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CBA7-7ECB-41D8-BF67-7FD9CEACF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3BAE8-1838-47EE-86FD-3ACA0D805241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C15DE-1373-41CA-BB45-84101FB75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E4FB4C-4EC7-4ADC-9EDF-F90D91921CDE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AA76C1-9648-4A21-A594-5D1F470C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DCB578-ED41-4C23-B94D-F03BF4961165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CBF56C-905D-4D13-9C5E-B69DFEA98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5.emf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QuickStyle" Target="../diagrams/quickStyle10.xml"/><Relationship Id="rId18" Type="http://schemas.openxmlformats.org/officeDocument/2006/relationships/diagramColors" Target="../diagrams/colors11.xml"/><Relationship Id="rId26" Type="http://schemas.openxmlformats.org/officeDocument/2006/relationships/diagramColors" Target="../diagrams/colors13.xml"/><Relationship Id="rId3" Type="http://schemas.openxmlformats.org/officeDocument/2006/relationships/diagramData" Target="../diagrams/data8.xml"/><Relationship Id="rId21" Type="http://schemas.openxmlformats.org/officeDocument/2006/relationships/diagramQuickStyle" Target="../diagrams/quickStyle12.xml"/><Relationship Id="rId34" Type="http://schemas.openxmlformats.org/officeDocument/2006/relationships/diagramColors" Target="../diagrams/colors15.xml"/><Relationship Id="rId7" Type="http://schemas.openxmlformats.org/officeDocument/2006/relationships/diagramData" Target="../diagrams/data9.xml"/><Relationship Id="rId12" Type="http://schemas.openxmlformats.org/officeDocument/2006/relationships/diagramLayout" Target="../diagrams/layout10.xml"/><Relationship Id="rId17" Type="http://schemas.openxmlformats.org/officeDocument/2006/relationships/diagramQuickStyle" Target="../diagrams/quickStyle11.xml"/><Relationship Id="rId25" Type="http://schemas.openxmlformats.org/officeDocument/2006/relationships/diagramQuickStyle" Target="../diagrams/quickStyle13.xml"/><Relationship Id="rId33" Type="http://schemas.openxmlformats.org/officeDocument/2006/relationships/diagramQuickStyle" Target="../diagrams/quickStyle15.xml"/><Relationship Id="rId2" Type="http://schemas.openxmlformats.org/officeDocument/2006/relationships/image" Target="../media/image2.jpeg"/><Relationship Id="rId16" Type="http://schemas.openxmlformats.org/officeDocument/2006/relationships/diagramLayout" Target="../diagrams/layout11.xml"/><Relationship Id="rId20" Type="http://schemas.openxmlformats.org/officeDocument/2006/relationships/diagramLayout" Target="../diagrams/layout12.xml"/><Relationship Id="rId29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11" Type="http://schemas.openxmlformats.org/officeDocument/2006/relationships/diagramData" Target="../diagrams/data10.xml"/><Relationship Id="rId24" Type="http://schemas.openxmlformats.org/officeDocument/2006/relationships/diagramLayout" Target="../diagrams/layout13.xml"/><Relationship Id="rId32" Type="http://schemas.openxmlformats.org/officeDocument/2006/relationships/diagramLayout" Target="../diagrams/layout15.xml"/><Relationship Id="rId5" Type="http://schemas.openxmlformats.org/officeDocument/2006/relationships/diagramQuickStyle" Target="../diagrams/quickStyle8.xml"/><Relationship Id="rId15" Type="http://schemas.openxmlformats.org/officeDocument/2006/relationships/diagramData" Target="../diagrams/data11.xml"/><Relationship Id="rId23" Type="http://schemas.openxmlformats.org/officeDocument/2006/relationships/diagramData" Target="../diagrams/data13.xml"/><Relationship Id="rId28" Type="http://schemas.openxmlformats.org/officeDocument/2006/relationships/diagramLayout" Target="../diagrams/layout14.xml"/><Relationship Id="rId10" Type="http://schemas.openxmlformats.org/officeDocument/2006/relationships/diagramColors" Target="../diagrams/colors9.xml"/><Relationship Id="rId19" Type="http://schemas.openxmlformats.org/officeDocument/2006/relationships/diagramData" Target="../diagrams/data12.xml"/><Relationship Id="rId31" Type="http://schemas.openxmlformats.org/officeDocument/2006/relationships/diagramData" Target="../diagrams/data15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Relationship Id="rId14" Type="http://schemas.openxmlformats.org/officeDocument/2006/relationships/diagramColors" Target="../diagrams/colors10.xml"/><Relationship Id="rId22" Type="http://schemas.openxmlformats.org/officeDocument/2006/relationships/diagramColors" Target="../diagrams/colors12.xml"/><Relationship Id="rId27" Type="http://schemas.openxmlformats.org/officeDocument/2006/relationships/diagramData" Target="../diagrams/data14.xml"/><Relationship Id="rId30" Type="http://schemas.openxmlformats.org/officeDocument/2006/relationships/diagramColors" Target="../diagrams/colors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.jpeg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78" name="Picture 2" descr="http://korkino-raion.ru/Storage/Image/ImageBanner/Image/src/134/%D0%91%D1%8E%D0%B4%D0%B6%D0%B5%D1%82%20%D0%B4%D0%BB%D1%8F%20%D0%B3%D1%80%D0%B0%D0%B6%D0%B4%D0%B0%D0%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7553"/>
            <a:ext cx="9144000" cy="5109627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1643042" y="5214950"/>
            <a:ext cx="6215106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Проект бюджета муниципального</a:t>
            </a:r>
            <a:r>
              <a:rPr kumimoji="0" lang="ru-RU" altLang="ko-KR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kumimoji="0" lang="ru-RU" altLang="ko-K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Усть-Лабинский</a:t>
            </a:r>
            <a:r>
              <a:rPr kumimoji="0" lang="ru-RU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района на 2019 год и на плановый период 2020 и 20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годов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785938" y="357188"/>
            <a:ext cx="7161212" cy="6215062"/>
            <a:chOff x="1098" y="-529"/>
            <a:chExt cx="15516" cy="11395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098" y="-529"/>
              <a:ext cx="15516" cy="131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b="1" dirty="0">
                  <a:solidFill>
                    <a:srgbClr val="002060"/>
                  </a:solidFill>
                  <a:latin typeface="Georgia" pitchFamily="18" charset="0"/>
                </a:rPr>
                <a:t>РАСХОДЫ БЮДЖЕТА </a:t>
              </a:r>
              <a:r>
                <a:rPr lang="ru-RU" dirty="0">
                  <a:solidFill>
                    <a:srgbClr val="002060"/>
                  </a:solidFill>
                  <a:latin typeface="Georgia" pitchFamily="18" charset="0"/>
                </a:rPr>
                <a:t>– </a:t>
              </a:r>
              <a:r>
                <a:rPr lang="ru-RU" b="1" i="1" dirty="0">
                  <a:solidFill>
                    <a:srgbClr val="002060"/>
                  </a:solidFill>
                  <a:latin typeface="Georgia" pitchFamily="18" charset="0"/>
                </a:rPr>
                <a:t>выплачиваемые из бюджета денежные средства</a:t>
              </a:r>
              <a:endParaRPr lang="ru-RU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2923" y="1502"/>
              <a:ext cx="13498" cy="14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1200"/>
                </a:spcBef>
                <a:spcAft>
                  <a:spcPts val="1000"/>
                </a:spcAft>
              </a:pP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</a:rPr>
                <a:t>Бюджетные ассигнования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4586" y="9970"/>
              <a:ext cx="11990" cy="8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lvl="1">
                <a:spcAft>
                  <a:spcPts val="1000"/>
                </a:spcAft>
                <a:buClr>
                  <a:srgbClr val="7030A0"/>
                </a:buClr>
                <a:buFont typeface="Wingdings" pitchFamily="2" charset="2"/>
                <a:buChar char="Ш"/>
              </a:pPr>
              <a:r>
                <a:rPr lang="ru-RU" sz="1400" b="1" i="1" dirty="0">
                  <a:solidFill>
                    <a:srgbClr val="002060"/>
                  </a:solidFill>
                  <a:latin typeface="Georgia" pitchFamily="18" charset="0"/>
                </a:rPr>
                <a:t>исполнение судебных актов.</a:t>
              </a:r>
            </a:p>
            <a:p>
              <a:r>
                <a:rPr lang="ru-RU" sz="2000" dirty="0">
                  <a:solidFill>
                    <a:srgbClr val="002060"/>
                  </a:solidFill>
                  <a:latin typeface="Calibri" pitchFamily="34" charset="0"/>
                </a:rPr>
                <a:t> 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4614" y="3436"/>
              <a:ext cx="11962" cy="8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lvl="1">
                <a:spcAft>
                  <a:spcPts val="1000"/>
                </a:spcAft>
                <a:buClr>
                  <a:srgbClr val="7030A0"/>
                </a:buClr>
                <a:buFont typeface="Wingdings" pitchFamily="2" charset="2"/>
                <a:buChar char="Ш"/>
              </a:pPr>
              <a:r>
                <a:rPr lang="ru-RU" sz="1400" b="1" i="1" dirty="0">
                  <a:solidFill>
                    <a:srgbClr val="002060"/>
                  </a:solidFill>
                  <a:latin typeface="Georgia" pitchFamily="18" charset="0"/>
                </a:rPr>
                <a:t>оказание услуг, выполнение работ;</a:t>
              </a:r>
            </a:p>
            <a:p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4614" y="4532"/>
              <a:ext cx="11962" cy="8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lvl="1">
                <a:spcAft>
                  <a:spcPts val="1000"/>
                </a:spcAft>
                <a:buClr>
                  <a:srgbClr val="7030A0"/>
                </a:buClr>
                <a:buFont typeface="Wingdings" pitchFamily="2" charset="2"/>
                <a:buChar char="Ш"/>
              </a:pPr>
              <a:r>
                <a:rPr lang="ru-RU" sz="1400" b="1" i="1" dirty="0">
                  <a:solidFill>
                    <a:srgbClr val="002060"/>
                  </a:solidFill>
                  <a:latin typeface="Georgia" pitchFamily="18" charset="0"/>
                </a:rPr>
                <a:t>социальное обеспечение населения;</a:t>
              </a:r>
            </a:p>
            <a:p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4614" y="5586"/>
              <a:ext cx="11962" cy="8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lvl="1">
                <a:spcAft>
                  <a:spcPts val="1000"/>
                </a:spcAft>
                <a:buClr>
                  <a:srgbClr val="7030A0"/>
                </a:buClr>
                <a:buFont typeface="Wingdings" pitchFamily="2" charset="2"/>
                <a:buChar char="Ш"/>
              </a:pPr>
              <a:r>
                <a:rPr lang="ru-RU" sz="1400" b="1" i="1" dirty="0">
                  <a:solidFill>
                    <a:srgbClr val="002060"/>
                  </a:solidFill>
                  <a:latin typeface="Georgia" pitchFamily="18" charset="0"/>
                </a:rPr>
                <a:t>предоставление бюджетных инвестиций;</a:t>
              </a:r>
            </a:p>
            <a:p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4614" y="6703"/>
              <a:ext cx="11962" cy="8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lvl="1">
                <a:spcAft>
                  <a:spcPts val="1000"/>
                </a:spcAft>
                <a:buClr>
                  <a:srgbClr val="7030A0"/>
                </a:buClr>
                <a:buFont typeface="Wingdings" pitchFamily="2" charset="2"/>
                <a:buChar char="Ш"/>
              </a:pPr>
              <a:r>
                <a:rPr lang="ru-RU" sz="1400" b="1" i="1" dirty="0">
                  <a:solidFill>
                    <a:srgbClr val="002060"/>
                  </a:solidFill>
                  <a:latin typeface="Georgia" pitchFamily="18" charset="0"/>
                </a:rPr>
                <a:t>предоставление субсидий;</a:t>
              </a:r>
            </a:p>
            <a:p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4586" y="7864"/>
              <a:ext cx="11990" cy="8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lvl="1">
                <a:spcAft>
                  <a:spcPts val="1000"/>
                </a:spcAft>
                <a:buClr>
                  <a:srgbClr val="7030A0"/>
                </a:buClr>
                <a:buFont typeface="Wingdings" pitchFamily="2" charset="2"/>
                <a:buChar char="Ш"/>
              </a:pPr>
              <a:r>
                <a:rPr lang="ru-RU" sz="1400" b="1" i="1" dirty="0">
                  <a:solidFill>
                    <a:srgbClr val="002060"/>
                  </a:solidFill>
                  <a:latin typeface="Georgia" pitchFamily="18" charset="0"/>
                </a:rPr>
                <a:t>предоставление межбюджетных трансфертов;</a:t>
              </a:r>
            </a:p>
            <a:p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4614" y="8917"/>
              <a:ext cx="11962" cy="8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lvl="1">
                <a:spcAft>
                  <a:spcPts val="1000"/>
                </a:spcAft>
                <a:buClr>
                  <a:srgbClr val="7030A0"/>
                </a:buClr>
                <a:buFont typeface="Wingdings" pitchFamily="2" charset="2"/>
                <a:buChar char="Ш"/>
              </a:pPr>
              <a:r>
                <a:rPr lang="ru-RU" sz="1400" b="1" i="1" dirty="0">
                  <a:solidFill>
                    <a:srgbClr val="002060"/>
                  </a:solidFill>
                  <a:latin typeface="Georgia" pitchFamily="18" charset="0"/>
                </a:rPr>
                <a:t>обслуживание долга;</a:t>
              </a:r>
            </a:p>
            <a:p>
              <a:endParaRPr lang="ru-RU" dirty="0">
                <a:solidFill>
                  <a:srgbClr val="002060"/>
                </a:solidFill>
              </a:endParaRPr>
            </a:p>
          </p:txBody>
        </p:sp>
        <p:cxnSp>
          <p:nvCxnSpPr>
            <p:cNvPr id="16" name="AutoShape 12"/>
            <p:cNvCxnSpPr>
              <a:cxnSpLocks noChangeShapeType="1"/>
            </p:cNvCxnSpPr>
            <p:nvPr/>
          </p:nvCxnSpPr>
          <p:spPr bwMode="auto">
            <a:xfrm>
              <a:off x="3955" y="2942"/>
              <a:ext cx="0" cy="7436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17" name="AutoShape 13"/>
            <p:cNvCxnSpPr>
              <a:cxnSpLocks noChangeShapeType="1"/>
            </p:cNvCxnSpPr>
            <p:nvPr/>
          </p:nvCxnSpPr>
          <p:spPr bwMode="auto">
            <a:xfrm>
              <a:off x="3955" y="3802"/>
              <a:ext cx="631" cy="0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>
              <a:off x="3983" y="4969"/>
              <a:ext cx="631" cy="0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19" name="AutoShape 15"/>
            <p:cNvCxnSpPr>
              <a:cxnSpLocks noChangeShapeType="1"/>
            </p:cNvCxnSpPr>
            <p:nvPr/>
          </p:nvCxnSpPr>
          <p:spPr bwMode="auto">
            <a:xfrm>
              <a:off x="3983" y="6034"/>
              <a:ext cx="631" cy="0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>
              <a:off x="3983" y="7129"/>
              <a:ext cx="631" cy="0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1" name="AutoShape 17"/>
            <p:cNvCxnSpPr>
              <a:cxnSpLocks noChangeShapeType="1"/>
            </p:cNvCxnSpPr>
            <p:nvPr/>
          </p:nvCxnSpPr>
          <p:spPr bwMode="auto">
            <a:xfrm>
              <a:off x="3983" y="8303"/>
              <a:ext cx="631" cy="0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2" name="AutoShape 18"/>
            <p:cNvCxnSpPr>
              <a:cxnSpLocks noChangeShapeType="1"/>
            </p:cNvCxnSpPr>
            <p:nvPr/>
          </p:nvCxnSpPr>
          <p:spPr bwMode="auto">
            <a:xfrm>
              <a:off x="3983" y="9336"/>
              <a:ext cx="631" cy="0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3" name="AutoShape 18"/>
            <p:cNvCxnSpPr>
              <a:cxnSpLocks noChangeShapeType="1"/>
            </p:cNvCxnSpPr>
            <p:nvPr/>
          </p:nvCxnSpPr>
          <p:spPr bwMode="auto">
            <a:xfrm>
              <a:off x="3953" y="10367"/>
              <a:ext cx="631" cy="0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</p:grpSp>
      <p:pic>
        <p:nvPicPr>
          <p:cNvPr id="24" name="Рисунок 23" descr="http://img2.gorod.lv/images/news_item_in_cifs/pic/286551/main_32/3.jpg?v=150763415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572140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57158" y="142875"/>
            <a:ext cx="9001188" cy="6447041"/>
            <a:chOff x="1785938" y="142875"/>
            <a:chExt cx="7143750" cy="6447041"/>
          </a:xfrm>
        </p:grpSpPr>
        <p:sp>
          <p:nvSpPr>
            <p:cNvPr id="19" name="TextBox 28"/>
            <p:cNvSpPr txBox="1">
              <a:spLocks noChangeArrowheads="1"/>
            </p:cNvSpPr>
            <p:nvPr/>
          </p:nvSpPr>
          <p:spPr bwMode="auto">
            <a:xfrm>
              <a:off x="1785938" y="142875"/>
              <a:ext cx="7143750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ko-KR" sz="2000" dirty="0" smtClean="0">
                  <a:latin typeface="Times New Roman" pitchFamily="18" charset="0"/>
                  <a:cs typeface="Times New Roman" pitchFamily="18" charset="0"/>
                </a:rPr>
                <a:t>Доходы = Расходы = Сбалансированный бюджет</a:t>
              </a:r>
            </a:p>
            <a:p>
              <a:pPr algn="ctr"/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ko-KR" sz="2000" dirty="0" smtClean="0">
                  <a:latin typeface="Times New Roman" pitchFamily="18" charset="0"/>
                  <a:cs typeface="Times New Roman" pitchFamily="18" charset="0"/>
                </a:rPr>
                <a:t>Доходы </a:t>
              </a:r>
              <a:r>
                <a:rPr lang="ru-RU" altLang="ko-KR" sz="2000" dirty="0">
                  <a:latin typeface="Times New Roman" pitchFamily="18" charset="0"/>
                  <a:cs typeface="Times New Roman" pitchFamily="18" charset="0"/>
                </a:rPr>
                <a:t>– Расходы = Дефицит (</a:t>
              </a:r>
              <a:r>
                <a:rPr lang="ru-RU" altLang="ko-KR" sz="2000" dirty="0" err="1">
                  <a:latin typeface="Times New Roman" pitchFamily="18" charset="0"/>
                  <a:cs typeface="Times New Roman" pitchFamily="18" charset="0"/>
                </a:rPr>
                <a:t>Профицит</a:t>
              </a:r>
              <a:r>
                <a:rPr lang="ru-RU" altLang="ko-KR" sz="20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Схема 19"/>
            <p:cNvGraphicFramePr/>
            <p:nvPr/>
          </p:nvGraphicFramePr>
          <p:xfrm>
            <a:off x="2143108" y="3857628"/>
            <a:ext cx="3255010" cy="2732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1" name="Схема 20"/>
            <p:cNvGraphicFramePr/>
            <p:nvPr/>
          </p:nvGraphicFramePr>
          <p:xfrm>
            <a:off x="5500694" y="3857628"/>
            <a:ext cx="3255010" cy="2732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22" name="Рисунок 31"/>
            <p:cNvPicPr>
              <a:picLocks noChangeAspect="1" noChangeArrowheads="1"/>
            </p:cNvPicPr>
            <p:nvPr/>
          </p:nvPicPr>
          <p:blipFill>
            <a:blip r:embed="rId11"/>
            <a:srcRect t="25940" b="17459"/>
            <a:stretch>
              <a:fillRect/>
            </a:stretch>
          </p:blipFill>
          <p:spPr bwMode="auto">
            <a:xfrm>
              <a:off x="2571750" y="2571750"/>
              <a:ext cx="1230313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Рисунок 32"/>
            <p:cNvPicPr>
              <a:picLocks noChangeAspect="1" noChangeArrowheads="1"/>
            </p:cNvPicPr>
            <p:nvPr/>
          </p:nvPicPr>
          <p:blipFill>
            <a:blip r:embed="rId12"/>
            <a:srcRect t="24059" b="17294"/>
            <a:stretch>
              <a:fillRect/>
            </a:stretch>
          </p:blipFill>
          <p:spPr bwMode="auto">
            <a:xfrm>
              <a:off x="3786188" y="1714500"/>
              <a:ext cx="1196975" cy="215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Рисунок 33"/>
            <p:cNvPicPr>
              <a:picLocks noChangeAspect="1" noChangeArrowheads="1"/>
            </p:cNvPicPr>
            <p:nvPr/>
          </p:nvPicPr>
          <p:blipFill>
            <a:blip r:embed="rId11"/>
            <a:srcRect t="25938" b="17294"/>
            <a:stretch>
              <a:fillRect/>
            </a:stretch>
          </p:blipFill>
          <p:spPr bwMode="auto">
            <a:xfrm>
              <a:off x="5929313" y="1714500"/>
              <a:ext cx="1241425" cy="214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Рисунок 34"/>
            <p:cNvPicPr>
              <a:picLocks noChangeAspect="1" noChangeArrowheads="1"/>
            </p:cNvPicPr>
            <p:nvPr/>
          </p:nvPicPr>
          <p:blipFill>
            <a:blip r:embed="rId12"/>
            <a:srcRect t="24060" b="17461"/>
            <a:stretch>
              <a:fillRect/>
            </a:stretch>
          </p:blipFill>
          <p:spPr bwMode="auto">
            <a:xfrm>
              <a:off x="7143750" y="2500313"/>
              <a:ext cx="1208088" cy="139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>
              <a:off x="2500313" y="3143250"/>
              <a:ext cx="1276350" cy="571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b="1" dirty="0">
                  <a:solidFill>
                    <a:srgbClr val="000000"/>
                  </a:solidFill>
                  <a:latin typeface="Cambria" pitchFamily="18" charset="0"/>
                </a:rPr>
                <a:t>Доходы</a:t>
              </a:r>
              <a:endParaRPr lang="ru-RU" dirty="0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>
              <a:off x="3714750" y="3148013"/>
              <a:ext cx="1276350" cy="571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b="1">
                  <a:solidFill>
                    <a:srgbClr val="061D28"/>
                  </a:solidFill>
                  <a:latin typeface="Cambria" pitchFamily="18" charset="0"/>
                </a:rPr>
                <a:t>Расходы</a:t>
              </a:r>
              <a:endParaRPr lang="ru-RU"/>
            </a:p>
          </p:txBody>
        </p:sp>
        <p:sp>
          <p:nvSpPr>
            <p:cNvPr id="28" name="AutoShape 24"/>
            <p:cNvSpPr>
              <a:spLocks noChangeArrowheads="1"/>
            </p:cNvSpPr>
            <p:nvPr/>
          </p:nvSpPr>
          <p:spPr bwMode="auto">
            <a:xfrm>
              <a:off x="5857875" y="3105150"/>
              <a:ext cx="1276350" cy="571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b="1" dirty="0">
                  <a:solidFill>
                    <a:srgbClr val="000000"/>
                  </a:solidFill>
                  <a:latin typeface="Cambria" pitchFamily="18" charset="0"/>
                </a:rPr>
                <a:t>Доходы</a:t>
              </a:r>
              <a:endParaRPr lang="ru-RU" dirty="0"/>
            </a:p>
          </p:txBody>
        </p:sp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>
              <a:off x="7110413" y="3119438"/>
              <a:ext cx="1276350" cy="571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b="1">
                  <a:solidFill>
                    <a:srgbClr val="061D28"/>
                  </a:solidFill>
                  <a:latin typeface="Cambria" pitchFamily="18" charset="0"/>
                </a:rPr>
                <a:t>Расходы</a:t>
              </a:r>
              <a:endParaRPr lang="ru-RU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45"/>
          <p:cNvSpPr>
            <a:spLocks noChangeArrowheads="1"/>
          </p:cNvSpPr>
          <p:nvPr/>
        </p:nvSpPr>
        <p:spPr bwMode="auto">
          <a:xfrm>
            <a:off x="1571604" y="0"/>
            <a:ext cx="728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2214554"/>
            <a:ext cx="7286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Муниципальный долг – это сумма задолженности муниципального района по непогашенным займам и не выплаченным по ним процентам.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Способы решения проблем дефицита бюджета: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сокращение бюджетных расходов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привлечение кредита от коммерческих банков или бюджетного кредита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выпуск (эмиссия) необеспеченных денег для покрытия расходов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привлечение дополнительных источников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714356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«Долги похожи на всякую другую западню: попасть в них весьма легко, но выбраться довольно трудно»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Б.Шоу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mrshtro.edumsko.ru/uploads/2000/1355/section/77150/zp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048250"/>
            <a:ext cx="1905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357290" y="0"/>
            <a:ext cx="7515248" cy="10001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прозрачности (открытости)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</a:t>
            </a:r>
            <a:endParaRPr lang="ru-RU" sz="2400" dirty="0" smtClean="0"/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1214414" y="1142984"/>
            <a:ext cx="7786710" cy="64295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обязательное опубликование в средствах массовой информации,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том числе на официальном сайте   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 rot="10800000">
            <a:off x="1643042" y="1714488"/>
            <a:ext cx="6745288" cy="1857388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8F8CD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Цилиндр 30"/>
          <p:cNvSpPr/>
          <p:nvPr/>
        </p:nvSpPr>
        <p:spPr>
          <a:xfrm>
            <a:off x="1357290" y="3786190"/>
            <a:ext cx="2214578" cy="2786082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428728" y="4500570"/>
            <a:ext cx="2000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проектов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бюджетов,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внесенных в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представительный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3929058" y="3786190"/>
            <a:ext cx="2214578" cy="2786082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Цилиндр 33"/>
          <p:cNvSpPr/>
          <p:nvPr/>
        </p:nvSpPr>
        <p:spPr>
          <a:xfrm>
            <a:off x="6572264" y="3714752"/>
            <a:ext cx="2214578" cy="2786082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214810" y="4643446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процедур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рассмотрения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принятия решений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проектам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16" y="4643446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процедур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рассмотрения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принятия решений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проектам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45"/>
          <p:cNvSpPr>
            <a:spLocks noChangeArrowheads="1"/>
          </p:cNvSpPr>
          <p:nvPr/>
        </p:nvSpPr>
        <p:spPr bwMode="auto">
          <a:xfrm>
            <a:off x="1571604" y="0"/>
            <a:ext cx="728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 направления бюджетной политики</a:t>
            </a: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28662" y="714356"/>
          <a:ext cx="8429684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45"/>
          <p:cNvSpPr>
            <a:spLocks noChangeArrowheads="1"/>
          </p:cNvSpPr>
          <p:nvPr/>
        </p:nvSpPr>
        <p:spPr bwMode="auto">
          <a:xfrm>
            <a:off x="1571625" y="428625"/>
            <a:ext cx="728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 направления налоговой политики</a:t>
            </a:r>
          </a:p>
        </p:txBody>
      </p:sp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85786" y="1214438"/>
          <a:ext cx="8358214" cy="5286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1571625" y="214313"/>
            <a:ext cx="7358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8888" y="692150"/>
          <a:ext cx="7599392" cy="5844216"/>
        </p:xfrm>
        <a:graphic>
          <a:graphicData uri="http://schemas.openxmlformats.org/drawingml/2006/table">
            <a:tbl>
              <a:tblPr/>
              <a:tblGrid>
                <a:gridCol w="308237"/>
                <a:gridCol w="7291155"/>
              </a:tblGrid>
              <a:tr h="407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муниципальной программы 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Всего, в том числе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образования в Усть-Лабинском районе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Семейная политика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культуры Усть-Лабинского района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физической культуры и спорта в муниципальном образовании Усть-Лабинский район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Молодежь муниципального образования Усть-Лабинский район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сельского хозяйства в Усть-Лабинском районе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безопасности населения в Усть-Лабинском районе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Комплексное развитие муниципального образования Усть-Лабинский район в сфере дорожного хозяйства, оказания автотранспортных услуг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разработки градостроительной документации муниципального образования Усть-Лабинский район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Эффективное муниципальное управление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реализации функций органов местного самоуправления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12.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Социально-экономическое и инновационное развитие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информационного общества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условий для духовно-нравственного развития граждан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муниципальными финансами муниципального образования Усть-Лабинский район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Оказание мер социальной поддержки на приобретение (строительство) жилья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поддержка граждан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 и модернизация сферы обращения с отходами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Энергосбережение и повышение энергетической эффективности муниципального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3"/>
          <p:cNvSpPr txBox="1">
            <a:spLocks noChangeArrowheads="1"/>
          </p:cNvSpPr>
          <p:nvPr/>
        </p:nvSpPr>
        <p:spPr bwMode="auto">
          <a:xfrm>
            <a:off x="1357290" y="0"/>
            <a:ext cx="7500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непрограммных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расходов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643042" y="500042"/>
          <a:ext cx="7072362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1643042" y="1214422"/>
          <a:ext cx="7072362" cy="58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1643042" y="1857364"/>
          <a:ext cx="7000924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1643042" y="2571744"/>
          <a:ext cx="7072362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1643042" y="3286124"/>
          <a:ext cx="7072362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1571604" y="3857628"/>
          <a:ext cx="7072362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1571604" y="4714884"/>
          <a:ext cx="714380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1643042" y="6000768"/>
          <a:ext cx="7072362" cy="65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45"/>
          <p:cNvSpPr>
            <a:spLocks noChangeArrowheads="1"/>
          </p:cNvSpPr>
          <p:nvPr/>
        </p:nvSpPr>
        <p:spPr bwMode="auto">
          <a:xfrm>
            <a:off x="1571625" y="428625"/>
            <a:ext cx="728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</a:p>
        </p:txBody>
      </p:sp>
      <p:sp>
        <p:nvSpPr>
          <p:cNvPr id="30723" name="TextBox 36"/>
          <p:cNvSpPr txBox="1">
            <a:spLocks noChangeArrowheads="1"/>
          </p:cNvSpPr>
          <p:nvPr/>
        </p:nvSpPr>
        <p:spPr bwMode="auto">
          <a:xfrm>
            <a:off x="7286625" y="85725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1538" y="1071546"/>
          <a:ext cx="828680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45"/>
          <p:cNvSpPr>
            <a:spLocks noChangeArrowheads="1"/>
          </p:cNvSpPr>
          <p:nvPr/>
        </p:nvSpPr>
        <p:spPr bwMode="auto">
          <a:xfrm>
            <a:off x="1571625" y="428625"/>
            <a:ext cx="728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</a:t>
            </a:r>
          </a:p>
        </p:txBody>
      </p:sp>
      <p:sp>
        <p:nvSpPr>
          <p:cNvPr id="31747" name="TextBox 36"/>
          <p:cNvSpPr txBox="1">
            <a:spLocks noChangeArrowheads="1"/>
          </p:cNvSpPr>
          <p:nvPr/>
        </p:nvSpPr>
        <p:spPr bwMode="auto">
          <a:xfrm>
            <a:off x="7286625" y="857250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 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357290" y="928670"/>
          <a:ext cx="7572428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45"/>
          <p:cNvSpPr>
            <a:spLocks noChangeArrowheads="1"/>
          </p:cNvSpPr>
          <p:nvPr/>
        </p:nvSpPr>
        <p:spPr bwMode="auto">
          <a:xfrm>
            <a:off x="1785918" y="1500174"/>
            <a:ext cx="700087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«Великие нации никогда не беднеют из-за расточительства и неблагоразумия частных лиц, но они нередко беднеют в результате расточительства и неблагоразумия государственной власти»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	А.Смит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" name="Рисунок 5" descr="http://abakan-info.ru/s_images/151124741917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357694"/>
            <a:ext cx="2200275" cy="221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45"/>
          <p:cNvSpPr>
            <a:spLocks noChangeArrowheads="1"/>
          </p:cNvSpPr>
          <p:nvPr/>
        </p:nvSpPr>
        <p:spPr bwMode="auto">
          <a:xfrm>
            <a:off x="1571625" y="428625"/>
            <a:ext cx="7286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Удельный вес поступлений доходов в общем объеме налоговых и неналоговых поступлений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00188" y="1571625"/>
          <a:ext cx="7262812" cy="5042662"/>
        </p:xfrm>
        <a:graphic>
          <a:graphicData uri="http://schemas.openxmlformats.org/drawingml/2006/table">
            <a:tbl>
              <a:tblPr/>
              <a:tblGrid>
                <a:gridCol w="3173412"/>
                <a:gridCol w="1497013"/>
                <a:gridCol w="1398587"/>
                <a:gridCol w="1193800"/>
              </a:tblGrid>
              <a:tr h="574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поступлений доходов в общем объеме налоговых и неналоговых доходов, %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налоговые и неналоговые  доходы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3870" marR="638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37"/>
          <p:cNvSpPr>
            <a:spLocks noChangeArrowheads="1"/>
          </p:cNvSpPr>
          <p:nvPr/>
        </p:nvSpPr>
        <p:spPr bwMode="auto">
          <a:xfrm>
            <a:off x="1571604" y="214290"/>
            <a:ext cx="7286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(из краевого бюджета)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Box 36"/>
          <p:cNvSpPr txBox="1">
            <a:spLocks noChangeArrowheads="1"/>
          </p:cNvSpPr>
          <p:nvPr/>
        </p:nvSpPr>
        <p:spPr bwMode="auto">
          <a:xfrm>
            <a:off x="7286625" y="1143000"/>
            <a:ext cx="1714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285852" y="1428736"/>
          <a:ext cx="750099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250" y="357188"/>
            <a:ext cx="7524750" cy="5715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по годам                                                                                                       </a:t>
            </a:r>
            <a:r>
              <a:rPr lang="ru-RU" sz="27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endParaRPr lang="ko-KR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7358063" y="928688"/>
            <a:ext cx="1500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187624" y="764704"/>
          <a:ext cx="770485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250" y="357188"/>
            <a:ext cx="7524750" cy="5715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 классификации расходов                                                                                                     </a:t>
            </a:r>
            <a:r>
              <a:rPr lang="ru-RU" sz="27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ko-KR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913" y="1268413"/>
          <a:ext cx="7488831" cy="5112564"/>
        </p:xfrm>
        <a:graphic>
          <a:graphicData uri="http://schemas.openxmlformats.org/drawingml/2006/table">
            <a:tbl>
              <a:tblPr/>
              <a:tblGrid>
                <a:gridCol w="2383104"/>
                <a:gridCol w="428628"/>
                <a:gridCol w="357190"/>
                <a:gridCol w="857256"/>
                <a:gridCol w="857256"/>
                <a:gridCol w="928694"/>
                <a:gridCol w="857256"/>
                <a:gridCol w="819447"/>
              </a:tblGrid>
              <a:tr h="515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latin typeface="Times New Roman"/>
                        </a:rPr>
                        <a:t>Рз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Исполнено за 2017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Утверждено на 2018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2019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2020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2021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1 864,3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 1 812,8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1 720,2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1 687,1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1 730,9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в том числе: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153,4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159,8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169,7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155,1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155,1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15,0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16,0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13,9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13,9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13,9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7,1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9,9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19,2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14,9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17,8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40,1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13,7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5,4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1,8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1,8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Образование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1 349,1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1 226,8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1 249,0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1 232,7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1 232,2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46,4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77,0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45,3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44,6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44,6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97,0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78,7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13,0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19,6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90,3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124,0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143,7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145,0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148,0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41,0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79,0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53,3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52,7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52,7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2,8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4,3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5,6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5,6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5,6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22,1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23,6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2,1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2,1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18,7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37,5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1619250" y="0"/>
            <a:ext cx="7524750" cy="5000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Социальная сфера</a:t>
            </a:r>
            <a:endParaRPr lang="ko-KR" alt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TextBox 17"/>
          <p:cNvSpPr txBox="1">
            <a:spLocks noChangeArrowheads="1"/>
          </p:cNvSpPr>
          <p:nvPr/>
        </p:nvSpPr>
        <p:spPr bwMode="auto">
          <a:xfrm>
            <a:off x="7429500" y="500063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млн.рублей</a:t>
            </a:r>
          </a:p>
        </p:txBody>
      </p:sp>
      <p:pic>
        <p:nvPicPr>
          <p:cNvPr id="47108" name="Picture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500313"/>
            <a:ext cx="8175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ьная выноска 16"/>
          <p:cNvSpPr/>
          <p:nvPr/>
        </p:nvSpPr>
        <p:spPr>
          <a:xfrm>
            <a:off x="6143625" y="857250"/>
            <a:ext cx="2571750" cy="1428750"/>
          </a:xfrm>
          <a:prstGeom prst="wedgeEllipseCallout">
            <a:avLst>
              <a:gd name="adj1" fmla="val 28388"/>
              <a:gd name="adj2" fmla="val 769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сохраняет социальную направленность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971600" y="908720"/>
          <a:ext cx="6886548" cy="569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1500188" y="142875"/>
            <a:ext cx="7381875" cy="4286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Образование</a:t>
            </a:r>
            <a:endParaRPr lang="ko-KR" alt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TextBox 26"/>
          <p:cNvSpPr txBox="1">
            <a:spLocks noChangeArrowheads="1"/>
          </p:cNvSpPr>
          <p:nvPr/>
        </p:nvSpPr>
        <p:spPr bwMode="auto">
          <a:xfrm>
            <a:off x="7358063" y="571500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grpSp>
        <p:nvGrpSpPr>
          <p:cNvPr id="48132" name="Группа 40"/>
          <p:cNvGrpSpPr>
            <a:grpSpLocks/>
          </p:cNvGrpSpPr>
          <p:nvPr/>
        </p:nvGrpSpPr>
        <p:grpSpPr bwMode="auto">
          <a:xfrm>
            <a:off x="2000250" y="1357313"/>
            <a:ext cx="6842125" cy="4475162"/>
            <a:chOff x="1109663" y="1773244"/>
            <a:chExt cx="6842138" cy="4475156"/>
          </a:xfrm>
        </p:grpSpPr>
        <p:sp>
          <p:nvSpPr>
            <p:cNvPr id="48133" name="Freeform 4"/>
            <p:cNvSpPr>
              <a:spLocks noEditPoints="1"/>
            </p:cNvSpPr>
            <p:nvPr/>
          </p:nvSpPr>
          <p:spPr bwMode="gray">
            <a:xfrm rot="-1358056">
              <a:off x="1109663" y="2600325"/>
              <a:ext cx="6615112" cy="2919413"/>
            </a:xfrm>
            <a:custGeom>
              <a:avLst/>
              <a:gdLst>
                <a:gd name="T0" fmla="*/ 2147483647 w 4040"/>
                <a:gd name="T1" fmla="*/ 2147483647 h 1888"/>
                <a:gd name="T2" fmla="*/ 2147483647 w 4040"/>
                <a:gd name="T3" fmla="*/ 2147483647 h 1888"/>
                <a:gd name="T4" fmla="*/ 2147483647 w 4040"/>
                <a:gd name="T5" fmla="*/ 2147483647 h 1888"/>
                <a:gd name="T6" fmla="*/ 2147483647 w 4040"/>
                <a:gd name="T7" fmla="*/ 2147483647 h 1888"/>
                <a:gd name="T8" fmla="*/ 2147483647 w 4040"/>
                <a:gd name="T9" fmla="*/ 2147483647 h 1888"/>
                <a:gd name="T10" fmla="*/ 2147483647 w 4040"/>
                <a:gd name="T11" fmla="*/ 2147483647 h 1888"/>
                <a:gd name="T12" fmla="*/ 0 w 4040"/>
                <a:gd name="T13" fmla="*/ 2147483647 h 1888"/>
                <a:gd name="T14" fmla="*/ 2147483647 w 4040"/>
                <a:gd name="T15" fmla="*/ 2147483647 h 1888"/>
                <a:gd name="T16" fmla="*/ 2147483647 w 4040"/>
                <a:gd name="T17" fmla="*/ 2147483647 h 1888"/>
                <a:gd name="T18" fmla="*/ 2147483647 w 4040"/>
                <a:gd name="T19" fmla="*/ 2147483647 h 1888"/>
                <a:gd name="T20" fmla="*/ 2147483647 w 4040"/>
                <a:gd name="T21" fmla="*/ 2147483647 h 1888"/>
                <a:gd name="T22" fmla="*/ 2147483647 w 4040"/>
                <a:gd name="T23" fmla="*/ 2147483647 h 1888"/>
                <a:gd name="T24" fmla="*/ 2147483647 w 4040"/>
                <a:gd name="T25" fmla="*/ 2147483647 h 1888"/>
                <a:gd name="T26" fmla="*/ 2147483647 w 4040"/>
                <a:gd name="T27" fmla="*/ 2147483647 h 1888"/>
                <a:gd name="T28" fmla="*/ 2147483647 w 4040"/>
                <a:gd name="T29" fmla="*/ 2147483647 h 1888"/>
                <a:gd name="T30" fmla="*/ 2147483647 w 4040"/>
                <a:gd name="T31" fmla="*/ 2147483647 h 1888"/>
                <a:gd name="T32" fmla="*/ 2147483647 w 4040"/>
                <a:gd name="T33" fmla="*/ 2147483647 h 1888"/>
                <a:gd name="T34" fmla="*/ 2147483647 w 4040"/>
                <a:gd name="T35" fmla="*/ 2147483647 h 1888"/>
                <a:gd name="T36" fmla="*/ 2147483647 w 4040"/>
                <a:gd name="T37" fmla="*/ 2147483647 h 1888"/>
                <a:gd name="T38" fmla="*/ 2147483647 w 4040"/>
                <a:gd name="T39" fmla="*/ 2147483647 h 1888"/>
                <a:gd name="T40" fmla="*/ 2147483647 w 4040"/>
                <a:gd name="T41" fmla="*/ 2147483647 h 1888"/>
                <a:gd name="T42" fmla="*/ 2147483647 w 4040"/>
                <a:gd name="T43" fmla="*/ 2147483647 h 1888"/>
                <a:gd name="T44" fmla="*/ 2147483647 w 4040"/>
                <a:gd name="T45" fmla="*/ 2147483647 h 1888"/>
                <a:gd name="T46" fmla="*/ 2147483647 w 4040"/>
                <a:gd name="T47" fmla="*/ 2147483647 h 1888"/>
                <a:gd name="T48" fmla="*/ 2147483647 w 4040"/>
                <a:gd name="T49" fmla="*/ 2147483647 h 1888"/>
                <a:gd name="T50" fmla="*/ 2147483647 w 4040"/>
                <a:gd name="T51" fmla="*/ 2147483647 h 1888"/>
                <a:gd name="T52" fmla="*/ 2147483647 w 4040"/>
                <a:gd name="T53" fmla="*/ 0 h 1888"/>
                <a:gd name="T54" fmla="*/ 2147483647 w 4040"/>
                <a:gd name="T55" fmla="*/ 2147483647 h 1888"/>
                <a:gd name="T56" fmla="*/ 2147483647 w 4040"/>
                <a:gd name="T57" fmla="*/ 2147483647 h 1888"/>
                <a:gd name="T58" fmla="*/ 2147483647 w 4040"/>
                <a:gd name="T59" fmla="*/ 2147483647 h 1888"/>
                <a:gd name="T60" fmla="*/ 2147483647 w 4040"/>
                <a:gd name="T61" fmla="*/ 2147483647 h 1888"/>
                <a:gd name="T62" fmla="*/ 2147483647 w 4040"/>
                <a:gd name="T63" fmla="*/ 2147483647 h 1888"/>
                <a:gd name="T64" fmla="*/ 2147483647 w 4040"/>
                <a:gd name="T65" fmla="*/ 2147483647 h 1888"/>
                <a:gd name="T66" fmla="*/ 2147483647 w 4040"/>
                <a:gd name="T67" fmla="*/ 2147483647 h 1888"/>
                <a:gd name="T68" fmla="*/ 2147483647 w 4040"/>
                <a:gd name="T69" fmla="*/ 2147483647 h 1888"/>
                <a:gd name="T70" fmla="*/ 2147483647 w 4040"/>
                <a:gd name="T71" fmla="*/ 2147483647 h 1888"/>
                <a:gd name="T72" fmla="*/ 2147483647 w 4040"/>
                <a:gd name="T73" fmla="*/ 2147483647 h 1888"/>
                <a:gd name="T74" fmla="*/ 2147483647 w 4040"/>
                <a:gd name="T75" fmla="*/ 2147483647 h 1888"/>
                <a:gd name="T76" fmla="*/ 2147483647 w 4040"/>
                <a:gd name="T77" fmla="*/ 2147483647 h 1888"/>
                <a:gd name="T78" fmla="*/ 2147483647 w 4040"/>
                <a:gd name="T79" fmla="*/ 2147483647 h 1888"/>
                <a:gd name="T80" fmla="*/ 2147483647 w 4040"/>
                <a:gd name="T81" fmla="*/ 2147483647 h 1888"/>
                <a:gd name="T82" fmla="*/ 2147483647 w 4040"/>
                <a:gd name="T83" fmla="*/ 2147483647 h 1888"/>
                <a:gd name="T84" fmla="*/ 2147483647 w 4040"/>
                <a:gd name="T85" fmla="*/ 2147483647 h 1888"/>
                <a:gd name="T86" fmla="*/ 2147483647 w 4040"/>
                <a:gd name="T87" fmla="*/ 2147483647 h 1888"/>
                <a:gd name="T88" fmla="*/ 2147483647 w 4040"/>
                <a:gd name="T89" fmla="*/ 2147483647 h 1888"/>
                <a:gd name="T90" fmla="*/ 2147483647 w 4040"/>
                <a:gd name="T91" fmla="*/ 2147483647 h 1888"/>
                <a:gd name="T92" fmla="*/ 2147483647 w 4040"/>
                <a:gd name="T93" fmla="*/ 2147483647 h 1888"/>
                <a:gd name="T94" fmla="*/ 2147483647 w 4040"/>
                <a:gd name="T95" fmla="*/ 2147483647 h 1888"/>
                <a:gd name="T96" fmla="*/ 2147483647 w 4040"/>
                <a:gd name="T97" fmla="*/ 2147483647 h 1888"/>
                <a:gd name="T98" fmla="*/ 2147483647 w 4040"/>
                <a:gd name="T99" fmla="*/ 2147483647 h 1888"/>
                <a:gd name="T100" fmla="*/ 2147483647 w 4040"/>
                <a:gd name="T101" fmla="*/ 2147483647 h 1888"/>
                <a:gd name="T102" fmla="*/ 2147483647 w 4040"/>
                <a:gd name="T103" fmla="*/ 2147483647 h 1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0"/>
                <a:gd name="T157" fmla="*/ 0 h 1888"/>
                <a:gd name="T158" fmla="*/ 4040 w 4040"/>
                <a:gd name="T159" fmla="*/ 1888 h 1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solidFill>
              <a:srgbClr val="218F2E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grpSp>
          <p:nvGrpSpPr>
            <p:cNvPr id="48134" name="Group 81"/>
            <p:cNvGrpSpPr>
              <a:grpSpLocks/>
            </p:cNvGrpSpPr>
            <p:nvPr/>
          </p:nvGrpSpPr>
          <p:grpSpPr bwMode="auto">
            <a:xfrm>
              <a:off x="1816099" y="4953000"/>
              <a:ext cx="1446214" cy="1295400"/>
              <a:chOff x="1144" y="3120"/>
              <a:chExt cx="911" cy="816"/>
            </a:xfrm>
          </p:grpSpPr>
          <p:sp>
            <p:nvSpPr>
              <p:cNvPr id="48151" name="Oval 61"/>
              <p:cNvSpPr>
                <a:spLocks noChangeArrowheads="1"/>
              </p:cNvSpPr>
              <p:nvPr/>
            </p:nvSpPr>
            <p:spPr bwMode="gray">
              <a:xfrm>
                <a:off x="1152" y="3120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C457D3"/>
                  </a:gs>
                  <a:gs pos="100000">
                    <a:srgbClr val="461F4B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2">
                  <a:srgbClr val="001D3A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48152" name="Picture 69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44" y="3120"/>
                <a:ext cx="632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53" name="Text Box 63"/>
              <p:cNvSpPr txBox="1">
                <a:spLocks noChangeArrowheads="1"/>
              </p:cNvSpPr>
              <p:nvPr/>
            </p:nvSpPr>
            <p:spPr bwMode="auto">
              <a:xfrm>
                <a:off x="1149" y="3322"/>
                <a:ext cx="906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b="1">
                    <a:solidFill>
                      <a:srgbClr val="000000"/>
                    </a:solidFill>
                    <a:latin typeface="Verdana" pitchFamily="34" charset="0"/>
                  </a:rPr>
                  <a:t>2020 год </a:t>
                </a:r>
              </a:p>
              <a:p>
                <a:r>
                  <a:rPr lang="ru-RU" b="1">
                    <a:solidFill>
                      <a:srgbClr val="000000"/>
                    </a:solidFill>
                    <a:latin typeface="Verdana" pitchFamily="34" charset="0"/>
                  </a:rPr>
                  <a:t>1232,7</a:t>
                </a:r>
                <a:endParaRPr lang="en-US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8135" name="Group 77"/>
            <p:cNvGrpSpPr>
              <a:grpSpLocks/>
            </p:cNvGrpSpPr>
            <p:nvPr/>
          </p:nvGrpSpPr>
          <p:grpSpPr bwMode="auto">
            <a:xfrm>
              <a:off x="1447800" y="3048000"/>
              <a:ext cx="1485900" cy="1301750"/>
              <a:chOff x="912" y="1920"/>
              <a:chExt cx="936" cy="820"/>
            </a:xfrm>
          </p:grpSpPr>
          <p:sp>
            <p:nvSpPr>
              <p:cNvPr id="48148" name="Oval 5"/>
              <p:cNvSpPr>
                <a:spLocks noChangeArrowheads="1"/>
              </p:cNvSpPr>
              <p:nvPr/>
            </p:nvSpPr>
            <p:spPr bwMode="gray">
              <a:xfrm>
                <a:off x="912" y="1920"/>
                <a:ext cx="816" cy="820"/>
              </a:xfrm>
              <a:prstGeom prst="ellipse">
                <a:avLst/>
              </a:prstGeom>
              <a:gradFill rotWithShape="1">
                <a:gsLst>
                  <a:gs pos="0">
                    <a:srgbClr val="E9940B"/>
                  </a:gs>
                  <a:gs pos="100000">
                    <a:srgbClr val="492E03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2" dist="76200" dir="10800000">
                  <a:srgbClr val="001D3A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48149" name="Picture 68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12" y="1920"/>
                <a:ext cx="632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50" name="Text Box 26"/>
              <p:cNvSpPr txBox="1">
                <a:spLocks noChangeArrowheads="1"/>
              </p:cNvSpPr>
              <p:nvPr/>
            </p:nvSpPr>
            <p:spPr bwMode="auto">
              <a:xfrm>
                <a:off x="924" y="2107"/>
                <a:ext cx="924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Verdana" pitchFamily="34" charset="0"/>
                  </a:rPr>
                  <a:t>20</a:t>
                </a:r>
                <a:r>
                  <a:rPr lang="ru-RU" b="1">
                    <a:solidFill>
                      <a:srgbClr val="000000"/>
                    </a:solidFill>
                    <a:latin typeface="Verdana" pitchFamily="34" charset="0"/>
                  </a:rPr>
                  <a:t>21год 1232,2</a:t>
                </a:r>
                <a:endParaRPr lang="en-US" b="1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endParaRPr lang="en-US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8136" name="Group 80"/>
            <p:cNvGrpSpPr>
              <a:grpSpLocks/>
            </p:cNvGrpSpPr>
            <p:nvPr/>
          </p:nvGrpSpPr>
          <p:grpSpPr bwMode="auto">
            <a:xfrm>
              <a:off x="4786312" y="4357694"/>
              <a:ext cx="1397000" cy="1308100"/>
              <a:chOff x="3072" y="2728"/>
              <a:chExt cx="880" cy="824"/>
            </a:xfrm>
          </p:grpSpPr>
          <p:sp>
            <p:nvSpPr>
              <p:cNvPr id="48145" name="Oval 9"/>
              <p:cNvSpPr>
                <a:spLocks noChangeArrowheads="1"/>
              </p:cNvSpPr>
              <p:nvPr/>
            </p:nvSpPr>
            <p:spPr bwMode="gray">
              <a:xfrm>
                <a:off x="3072" y="2736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rgbClr val="00375B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2">
                  <a:srgbClr val="001D3A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48146" name="Picture 70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72" y="2728"/>
                <a:ext cx="632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47" name="Text Box 29"/>
              <p:cNvSpPr txBox="1">
                <a:spLocks noChangeArrowheads="1"/>
              </p:cNvSpPr>
              <p:nvPr/>
            </p:nvSpPr>
            <p:spPr bwMode="auto">
              <a:xfrm>
                <a:off x="3096" y="2945"/>
                <a:ext cx="856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b="1">
                    <a:solidFill>
                      <a:srgbClr val="000000"/>
                    </a:solidFill>
                    <a:latin typeface="Verdana" pitchFamily="34" charset="0"/>
                  </a:rPr>
                  <a:t>2019 год</a:t>
                </a:r>
              </a:p>
              <a:p>
                <a:r>
                  <a:rPr lang="ru-RU" b="1">
                    <a:solidFill>
                      <a:srgbClr val="000000"/>
                    </a:solidFill>
                    <a:latin typeface="Verdana" pitchFamily="34" charset="0"/>
                  </a:rPr>
                  <a:t>1249,0</a:t>
                </a:r>
                <a:endParaRPr lang="en-US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8137" name="Group 78"/>
            <p:cNvGrpSpPr>
              <a:grpSpLocks/>
            </p:cNvGrpSpPr>
            <p:nvPr/>
          </p:nvGrpSpPr>
          <p:grpSpPr bwMode="auto">
            <a:xfrm>
              <a:off x="3681414" y="1773244"/>
              <a:ext cx="1381125" cy="1301750"/>
              <a:chOff x="2376" y="1100"/>
              <a:chExt cx="870" cy="820"/>
            </a:xfrm>
          </p:grpSpPr>
          <p:sp>
            <p:nvSpPr>
              <p:cNvPr id="48142" name="Oval 53"/>
              <p:cNvSpPr>
                <a:spLocks noChangeArrowheads="1"/>
              </p:cNvSpPr>
              <p:nvPr/>
            </p:nvSpPr>
            <p:spPr bwMode="gray">
              <a:xfrm>
                <a:off x="2400" y="1100"/>
                <a:ext cx="816" cy="82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10404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2" dist="12700" dir="10800000">
                  <a:srgbClr val="001D3A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48143" name="Picture 67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0" y="1104"/>
                <a:ext cx="632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44" name="Text Box 55"/>
              <p:cNvSpPr txBox="1">
                <a:spLocks noChangeArrowheads="1"/>
              </p:cNvSpPr>
              <p:nvPr/>
            </p:nvSpPr>
            <p:spPr bwMode="auto">
              <a:xfrm>
                <a:off x="2376" y="1280"/>
                <a:ext cx="8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b="1">
                    <a:solidFill>
                      <a:srgbClr val="000000"/>
                    </a:solidFill>
                    <a:latin typeface="Verdana" pitchFamily="34" charset="0"/>
                  </a:rPr>
                  <a:t>2017 год                        1349,1</a:t>
                </a:r>
                <a:endParaRPr lang="en-US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8138" name="Group 79"/>
            <p:cNvGrpSpPr>
              <a:grpSpLocks/>
            </p:cNvGrpSpPr>
            <p:nvPr/>
          </p:nvGrpSpPr>
          <p:grpSpPr bwMode="auto">
            <a:xfrm>
              <a:off x="6484951" y="2071678"/>
              <a:ext cx="1466850" cy="1301750"/>
              <a:chOff x="4166" y="1296"/>
              <a:chExt cx="924" cy="820"/>
            </a:xfrm>
          </p:grpSpPr>
          <p:sp>
            <p:nvSpPr>
              <p:cNvPr id="48139" name="Oval 57"/>
              <p:cNvSpPr>
                <a:spLocks noChangeArrowheads="1"/>
              </p:cNvSpPr>
              <p:nvPr/>
            </p:nvSpPr>
            <p:spPr bwMode="gray">
              <a:xfrm>
                <a:off x="4176" y="1296"/>
                <a:ext cx="768" cy="820"/>
              </a:xfrm>
              <a:prstGeom prst="ellipse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203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2" dist="63500" dir="10800000">
                  <a:srgbClr val="001D3A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48140" name="Picture 71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76" y="1296"/>
                <a:ext cx="632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41" name="Text Box 59"/>
              <p:cNvSpPr txBox="1">
                <a:spLocks noChangeArrowheads="1"/>
              </p:cNvSpPr>
              <p:nvPr/>
            </p:nvSpPr>
            <p:spPr bwMode="auto">
              <a:xfrm>
                <a:off x="4166" y="1513"/>
                <a:ext cx="92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b="1">
                    <a:solidFill>
                      <a:srgbClr val="000000"/>
                    </a:solidFill>
                    <a:latin typeface="Verdana" pitchFamily="34" charset="0"/>
                  </a:rPr>
                  <a:t>2018 год            1226,8</a:t>
                </a:r>
                <a:endParaRPr lang="en-US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1500188" y="142875"/>
            <a:ext cx="7381875" cy="4286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ko-KR" sz="24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ko-KR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разделу «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Образование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»</a:t>
            </a:r>
            <a:endParaRPr lang="ko-KR" altLang="en-US" sz="2700" b="1" dirty="0" smtClean="0"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49155" name="TextBox 26"/>
          <p:cNvSpPr txBox="1">
            <a:spLocks noChangeArrowheads="1"/>
          </p:cNvSpPr>
          <p:nvPr/>
        </p:nvSpPr>
        <p:spPr bwMode="auto">
          <a:xfrm>
            <a:off x="7358063" y="571500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971600" y="620689"/>
          <a:ext cx="81724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6"/>
          <p:cNvSpPr txBox="1">
            <a:spLocks noChangeArrowheads="1"/>
          </p:cNvSpPr>
          <p:nvPr/>
        </p:nvSpPr>
        <p:spPr bwMode="auto">
          <a:xfrm>
            <a:off x="7643813" y="642938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sp>
        <p:nvSpPr>
          <p:cNvPr id="50179" name="TextBox 10"/>
          <p:cNvSpPr txBox="1">
            <a:spLocks noChangeArrowheads="1"/>
          </p:cNvSpPr>
          <p:nvPr/>
        </p:nvSpPr>
        <p:spPr bwMode="auto">
          <a:xfrm>
            <a:off x="1428750" y="285750"/>
            <a:ext cx="735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331640" y="692696"/>
          <a:ext cx="7812360" cy="547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6"/>
          <p:cNvSpPr txBox="1">
            <a:spLocks noChangeArrowheads="1"/>
          </p:cNvSpPr>
          <p:nvPr/>
        </p:nvSpPr>
        <p:spPr bwMode="auto">
          <a:xfrm>
            <a:off x="7429500" y="714375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428750" y="214313"/>
            <a:ext cx="7524750" cy="5000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endParaRPr lang="ko-KR" altLang="en-US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259632" y="548680"/>
          <a:ext cx="78843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524750" cy="500063"/>
          </a:xfrm>
        </p:spPr>
        <p:txBody>
          <a:bodyPr/>
          <a:lstStyle/>
          <a:p>
            <a:pPr algn="ctr" eaLnBrk="1" hangingPunct="1"/>
            <a:r>
              <a:rPr lang="en-US" altLang="ko-KR" sz="240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>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ko-KR" altLang="en-US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TextBox 26"/>
          <p:cNvSpPr txBox="1">
            <a:spLocks noChangeArrowheads="1"/>
          </p:cNvSpPr>
          <p:nvPr/>
        </p:nvSpPr>
        <p:spPr bwMode="auto">
          <a:xfrm>
            <a:off x="7429500" y="714375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142976" y="642918"/>
          <a:ext cx="7703716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45"/>
          <p:cNvSpPr>
            <a:spLocks noChangeArrowheads="1"/>
          </p:cNvSpPr>
          <p:nvPr/>
        </p:nvSpPr>
        <p:spPr bwMode="auto">
          <a:xfrm>
            <a:off x="1571604" y="0"/>
            <a:ext cx="728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785926"/>
            <a:ext cx="7358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финансовый план, который обобщает доходы и расходы за определенный период времени (муниципальные районы формируют бюджет на три года – очередной финансовый год и на плановый период)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135729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6" name="Схема 15"/>
          <p:cNvGraphicFramePr/>
          <p:nvPr/>
        </p:nvGraphicFramePr>
        <p:xfrm>
          <a:off x="2643174" y="4286256"/>
          <a:ext cx="4572032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4000496" y="5072074"/>
          <a:ext cx="3571900" cy="67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4857752" y="6000768"/>
          <a:ext cx="3929090" cy="67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429256" y="571480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«Выработка бюджета есть искусство равномерного распределения разочарования»                                                                                                       		    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М.Стинс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http://greenbelarus.info/files/e686865885c36b0393ec4f7daa8cd198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85852" y="5072074"/>
            <a:ext cx="236724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1571604" y="2857496"/>
            <a:ext cx="6715172" cy="642942"/>
          </a:xfrm>
          <a:prstGeom prst="wedgeRoundRectCallout">
            <a:avLst>
              <a:gd name="adj1" fmla="val 782"/>
              <a:gd name="adj2" fmla="val 1523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бюджета включает три основные фазы: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524750" cy="500063"/>
          </a:xfrm>
        </p:spPr>
        <p:txBody>
          <a:bodyPr/>
          <a:lstStyle/>
          <a:p>
            <a:pPr algn="ctr" eaLnBrk="1" hangingPunct="1"/>
            <a:r>
              <a:rPr lang="en-US" altLang="ko-KR" sz="240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>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ko-KR" altLang="en-US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TextBox 26"/>
          <p:cNvSpPr txBox="1">
            <a:spLocks noChangeArrowheads="1"/>
          </p:cNvSpPr>
          <p:nvPr/>
        </p:nvSpPr>
        <p:spPr bwMode="auto">
          <a:xfrm>
            <a:off x="7429500" y="714375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331640" y="764704"/>
          <a:ext cx="756084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524750" cy="500063"/>
          </a:xfrm>
        </p:spPr>
        <p:txBody>
          <a:bodyPr/>
          <a:lstStyle/>
          <a:p>
            <a:pPr algn="ctr" eaLnBrk="1" hangingPunct="1"/>
            <a:r>
              <a:rPr lang="en-US" altLang="ko-KR" sz="2400" b="1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>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ko-KR" altLang="en-US" sz="2400" b="1" smtClean="0">
              <a:solidFill>
                <a:schemeClr val="tx1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54275" name="TextBox 26"/>
          <p:cNvSpPr txBox="1">
            <a:spLocks noChangeArrowheads="1"/>
          </p:cNvSpPr>
          <p:nvPr/>
        </p:nvSpPr>
        <p:spPr bwMode="auto">
          <a:xfrm>
            <a:off x="7429500" y="714375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187624" y="620688"/>
          <a:ext cx="770485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1571625" y="214313"/>
            <a:ext cx="735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Программная структура расходов  бюджета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TextBox 26"/>
          <p:cNvSpPr txBox="1">
            <a:spLocks noChangeArrowheads="1"/>
          </p:cNvSpPr>
          <p:nvPr/>
        </p:nvSpPr>
        <p:spPr bwMode="auto">
          <a:xfrm>
            <a:off x="7500938" y="357188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8888" y="692150"/>
          <a:ext cx="7560840" cy="5760635"/>
        </p:xfrm>
        <a:graphic>
          <a:graphicData uri="http://schemas.openxmlformats.org/drawingml/2006/table">
            <a:tbl>
              <a:tblPr/>
              <a:tblGrid>
                <a:gridCol w="191443"/>
                <a:gridCol w="4528468"/>
                <a:gridCol w="560150"/>
                <a:gridCol w="616873"/>
                <a:gridCol w="605057"/>
                <a:gridCol w="482155"/>
                <a:gridCol w="576694"/>
              </a:tblGrid>
              <a:tr h="525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муниципальной программы 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Всего, в том числе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1 764,9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1 724,9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1 630,6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1 581,3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1 606,3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здравоохранения в Усть-Лабинском районе на 2017-2020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97,3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79,2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образования в Усть-Лабинском районе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1 144,1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1 168,8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1 200,1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1 193,8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1 193,2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Семейная политика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77,2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75,6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87,7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91,0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94,3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культуры Усть-Лабинского района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86,5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122,7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92,4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90,8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90,8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физической культуры и спорта в муниципальном образовании Усть-Лабинский район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45,2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52,0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53,2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52,7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52,7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Молодежь муниципального образования Усть-Лабинский район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3,6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4,4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сельского хозяйства в Усть-Лабинском районе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6,8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6,0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14,1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14,1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14,1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безопасности населения в Усть-Лабинском районе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16,2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16,2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13,8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13,8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13,8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Комплексное развитие муниципального образования Усть-Лабинский район в сфере дорожного хозяйства, оказания автотранспортных услуг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2,5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3,1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0,6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0,6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10.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разработки градостроительной документации муниципального образования Усть-Лабинский район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0,8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2,4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5,8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1,6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4,5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Эффективное муниципальное управление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57,5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68,5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53,0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53,0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реализации функций органов местного самоуправления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35,8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38,5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38,7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37,9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37,9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  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Социально-экономическое и инновационное развитие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23,7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1,9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21,5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информационного общества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15,2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2,2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1,6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1,6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условий для духовно-нравственного развития граждан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муниципальными финансами муниципального образования Усть-Лабинский район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33,5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40,1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21,5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21,4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21,4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Оказание мер социальной поддержки на приобретение (строительство) жилья на 2017-2021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0,9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0,8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1,8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1,2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0,8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поддержка граждан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1,2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1,2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1,2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 и модернизация сферы обращения с отходами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Энергосбережение и повышение энергетической эффективности муниципального образования Усть-Лабинский район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21.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инвестиционной привлекательности района и содействие развитию малого и среднего предпринимательства на 2017-2020 годы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194,9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55,0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1571625" y="214313"/>
            <a:ext cx="7358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Удельный вес программных расходов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общем объеме расходов бюджета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7643813" y="1214438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проценты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214414" y="1428736"/>
          <a:ext cx="75608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1571625" y="214313"/>
            <a:ext cx="7358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Удельный вес непрограммных расходов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общем объеме расходов бюджета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7643813" y="1214438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проценты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357290" y="1601416"/>
          <a:ext cx="741682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3"/>
          <p:cNvSpPr txBox="1">
            <a:spLocks noChangeArrowheads="1"/>
          </p:cNvSpPr>
          <p:nvPr/>
        </p:nvSpPr>
        <p:spPr bwMode="auto">
          <a:xfrm>
            <a:off x="1285875" y="214313"/>
            <a:ext cx="7500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Непрограммные расходы бюджета </a:t>
            </a:r>
          </a:p>
        </p:txBody>
      </p:sp>
      <p:sp>
        <p:nvSpPr>
          <p:cNvPr id="58371" name="TextBox 26"/>
          <p:cNvSpPr txBox="1">
            <a:spLocks noChangeArrowheads="1"/>
          </p:cNvSpPr>
          <p:nvPr/>
        </p:nvSpPr>
        <p:spPr bwMode="auto">
          <a:xfrm>
            <a:off x="7429500" y="785813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8888" y="1557338"/>
          <a:ext cx="7560839" cy="4656777"/>
        </p:xfrm>
        <a:graphic>
          <a:graphicData uri="http://schemas.openxmlformats.org/drawingml/2006/table">
            <a:tbl>
              <a:tblPr/>
              <a:tblGrid>
                <a:gridCol w="4844283"/>
                <a:gridCol w="953685"/>
                <a:gridCol w="866986"/>
                <a:gridCol w="895885"/>
              </a:tblGrid>
              <a:tr h="213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124,6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 том числе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Обеспечение деятельности высшего должностного лица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Обеспечение деятельности представительного органа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Обеспечение деятельности администрации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76,9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76,9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Обеспечение деятельности Контрольно-счетной палаты муниципального образования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Осуществление отдельных государственных полномочий Краснодарского края по формированию и утверждению списков граждан, лишившихся жилого помещения в результате чрезвычайных ситуаций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Осуществление отдельных государственных полномочий Краснодарского края по формированию и утверждению списков граждан Российской Федерации, пострадавших в результате чрезвычайных ситуаций регионального и межмуниципального характера на территории Краснодарского края, и членов семей граждан Российской Федерации, погибших (умерших) в результате этих чрезвычайных ситуаций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524750" cy="714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ko-KR" sz="22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> </a:t>
            </a:r>
            <a:r>
              <a:rPr lang="ru-RU" altLang="ko-KR" sz="22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/>
            </a:r>
            <a:br>
              <a:rPr lang="ru-RU" altLang="ko-KR" sz="22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муниципального долга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ko-KR" altLang="en-US" sz="2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TextBox 26"/>
          <p:cNvSpPr txBox="1">
            <a:spLocks noChangeArrowheads="1"/>
          </p:cNvSpPr>
          <p:nvPr/>
        </p:nvSpPr>
        <p:spPr bwMode="auto">
          <a:xfrm>
            <a:off x="7429500" y="785813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00166" y="1071546"/>
          <a:ext cx="7358114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524750" cy="714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ko-KR" sz="22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> </a:t>
            </a:r>
            <a:r>
              <a:rPr lang="ru-RU" altLang="ko-KR" sz="22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/>
            </a:r>
            <a:br>
              <a:rPr lang="ru-RU" altLang="ko-KR" sz="22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</a:br>
            <a:r>
              <a:rPr lang="ru-RU" altLang="ko-KR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Верхний предел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долга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ko-KR" altLang="en-US" sz="2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26"/>
          <p:cNvSpPr txBox="1">
            <a:spLocks noChangeArrowheads="1"/>
          </p:cNvSpPr>
          <p:nvPr/>
        </p:nvSpPr>
        <p:spPr bwMode="auto">
          <a:xfrm>
            <a:off x="7500938" y="714375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428728" y="1214422"/>
          <a:ext cx="7429552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428750" y="2500313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18ACF"/>
                </a:solidFill>
                <a:latin typeface="Calibri" pitchFamily="34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45"/>
          <p:cNvSpPr>
            <a:spLocks noChangeArrowheads="1"/>
          </p:cNvSpPr>
          <p:nvPr/>
        </p:nvSpPr>
        <p:spPr bwMode="auto">
          <a:xfrm>
            <a:off x="1571604" y="214290"/>
            <a:ext cx="728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чем основывается проект бюджета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643174" y="1357298"/>
            <a:ext cx="2643206" cy="1519237"/>
          </a:xfrm>
          <a:prstGeom prst="flowChartAlternateProcess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50000">
                <a:srgbClr val="66FF99"/>
              </a:gs>
              <a:gs pos="100000">
                <a:srgbClr val="66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14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послание </a:t>
            </a:r>
            <a:endParaRPr lang="ru-RU" sz="1400" b="1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Президента РФ </a:t>
            </a:r>
          </a:p>
          <a:p>
            <a:pPr algn="ctr"/>
            <a:r>
              <a:rPr lang="ru-RU" sz="14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Федеральному Собранию </a:t>
            </a:r>
            <a:r>
              <a:rPr lang="ru-RU" sz="14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endParaRPr lang="ru-RU" sz="1400" b="1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 rot="5400000">
            <a:off x="5312574" y="2259798"/>
            <a:ext cx="814387" cy="866775"/>
          </a:xfrm>
          <a:custGeom>
            <a:avLst/>
            <a:gdLst>
              <a:gd name="G0" fmla="+- 14982 0 0"/>
              <a:gd name="G1" fmla="+- 2915 0 0"/>
              <a:gd name="G2" fmla="+- 12158 0 2915"/>
              <a:gd name="G3" fmla="+- G2 0 2915"/>
              <a:gd name="G4" fmla="*/ G3 32768 32059"/>
              <a:gd name="G5" fmla="*/ G4 1 2"/>
              <a:gd name="G6" fmla="+- 21600 0 14982"/>
              <a:gd name="G7" fmla="*/ G6 2915 6079"/>
              <a:gd name="G8" fmla="+- G7 14982 0"/>
              <a:gd name="T0" fmla="*/ 14982 w 21600"/>
              <a:gd name="T1" fmla="*/ 0 h 21600"/>
              <a:gd name="T2" fmla="*/ 14982 w 21600"/>
              <a:gd name="T3" fmla="*/ 12158 h 21600"/>
              <a:gd name="T4" fmla="*/ 32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982" y="0"/>
                </a:lnTo>
                <a:lnTo>
                  <a:pt x="14982" y="2915"/>
                </a:lnTo>
                <a:lnTo>
                  <a:pt x="12427" y="2915"/>
                </a:lnTo>
                <a:cubicBezTo>
                  <a:pt x="5564" y="2915"/>
                  <a:pt x="0" y="7053"/>
                  <a:pt x="0" y="12158"/>
                </a:cubicBezTo>
                <a:lnTo>
                  <a:pt x="0" y="21600"/>
                </a:lnTo>
                <a:lnTo>
                  <a:pt x="6468" y="21600"/>
                </a:lnTo>
                <a:lnTo>
                  <a:pt x="6468" y="12158"/>
                </a:lnTo>
                <a:cubicBezTo>
                  <a:pt x="6468" y="10548"/>
                  <a:pt x="9136" y="9243"/>
                  <a:pt x="12427" y="9243"/>
                </a:cubicBezTo>
                <a:lnTo>
                  <a:pt x="14982" y="9243"/>
                </a:lnTo>
                <a:lnTo>
                  <a:pt x="14982" y="1215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4143372" y="3071810"/>
            <a:ext cx="2667000" cy="113347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 БЮДЖЕТА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2019-2021 годы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6215074" y="1285860"/>
            <a:ext cx="2571768" cy="1519237"/>
          </a:xfrm>
          <a:prstGeom prst="flowChartAlternateProcess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50000">
                <a:srgbClr val="66FF99"/>
              </a:gs>
              <a:gs pos="100000">
                <a:srgbClr val="66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pPr algn="ctr"/>
            <a:r>
              <a:rPr lang="ru-RU" sz="14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</a:t>
            </a:r>
            <a:endParaRPr lang="ru-RU" sz="1400" b="1" dirty="0" smtClean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</a:p>
          <a:p>
            <a:pPr algn="ctr"/>
            <a:r>
              <a:rPr lang="ru-RU" sz="14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4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3143240" y="4857760"/>
            <a:ext cx="2428892" cy="1550987"/>
          </a:xfrm>
          <a:prstGeom prst="flowChartAlternateProcess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50000">
                <a:srgbClr val="66FF99"/>
              </a:gs>
              <a:gs pos="100000">
                <a:srgbClr val="66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14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бюджетной и налоговой </a:t>
            </a:r>
            <a:endParaRPr lang="ru-RU" sz="1400" b="1" dirty="0" smtClean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endParaRPr lang="ru-RU" sz="1400" b="1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4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3857620" y="4000504"/>
            <a:ext cx="812800" cy="866775"/>
          </a:xfrm>
          <a:custGeom>
            <a:avLst/>
            <a:gdLst>
              <a:gd name="G0" fmla="+- 14982 0 0"/>
              <a:gd name="G1" fmla="+- 2915 0 0"/>
              <a:gd name="G2" fmla="+- 12158 0 2915"/>
              <a:gd name="G3" fmla="+- G2 0 2915"/>
              <a:gd name="G4" fmla="*/ G3 32768 32059"/>
              <a:gd name="G5" fmla="*/ G4 1 2"/>
              <a:gd name="G6" fmla="+- 21600 0 14982"/>
              <a:gd name="G7" fmla="*/ G6 2915 6079"/>
              <a:gd name="G8" fmla="+- G7 14982 0"/>
              <a:gd name="T0" fmla="*/ 14982 w 21600"/>
              <a:gd name="T1" fmla="*/ 0 h 21600"/>
              <a:gd name="T2" fmla="*/ 14982 w 21600"/>
              <a:gd name="T3" fmla="*/ 12158 h 21600"/>
              <a:gd name="T4" fmla="*/ 32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982" y="0"/>
                </a:lnTo>
                <a:lnTo>
                  <a:pt x="14982" y="2915"/>
                </a:lnTo>
                <a:lnTo>
                  <a:pt x="12427" y="2915"/>
                </a:lnTo>
                <a:cubicBezTo>
                  <a:pt x="5564" y="2915"/>
                  <a:pt x="0" y="7053"/>
                  <a:pt x="0" y="12158"/>
                </a:cubicBezTo>
                <a:lnTo>
                  <a:pt x="0" y="21600"/>
                </a:lnTo>
                <a:lnTo>
                  <a:pt x="6468" y="21600"/>
                </a:lnTo>
                <a:lnTo>
                  <a:pt x="6468" y="12158"/>
                </a:lnTo>
                <a:cubicBezTo>
                  <a:pt x="6468" y="10548"/>
                  <a:pt x="9136" y="9243"/>
                  <a:pt x="12427" y="9243"/>
                </a:cubicBezTo>
                <a:lnTo>
                  <a:pt x="14982" y="9243"/>
                </a:lnTo>
                <a:lnTo>
                  <a:pt x="14982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6215074" y="4071942"/>
            <a:ext cx="2722592" cy="1519237"/>
          </a:xfrm>
          <a:prstGeom prst="flowChartAlternateProcess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50000">
                <a:srgbClr val="66FF99"/>
              </a:gs>
              <a:gs pos="100000">
                <a:srgbClr val="66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14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4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 rot="16200000">
            <a:off x="5384012" y="4188624"/>
            <a:ext cx="814387" cy="866775"/>
          </a:xfrm>
          <a:custGeom>
            <a:avLst/>
            <a:gdLst>
              <a:gd name="G0" fmla="+- 14982 0 0"/>
              <a:gd name="G1" fmla="+- 2915 0 0"/>
              <a:gd name="G2" fmla="+- 12158 0 2915"/>
              <a:gd name="G3" fmla="+- G2 0 2915"/>
              <a:gd name="G4" fmla="*/ G3 32768 32059"/>
              <a:gd name="G5" fmla="*/ G4 1 2"/>
              <a:gd name="G6" fmla="+- 21600 0 14982"/>
              <a:gd name="G7" fmla="*/ G6 2915 6079"/>
              <a:gd name="G8" fmla="+- G7 14982 0"/>
              <a:gd name="T0" fmla="*/ 14982 w 21600"/>
              <a:gd name="T1" fmla="*/ 0 h 21600"/>
              <a:gd name="T2" fmla="*/ 14982 w 21600"/>
              <a:gd name="T3" fmla="*/ 12158 h 21600"/>
              <a:gd name="T4" fmla="*/ 32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982" y="0"/>
                </a:lnTo>
                <a:lnTo>
                  <a:pt x="14982" y="2915"/>
                </a:lnTo>
                <a:lnTo>
                  <a:pt x="12427" y="2915"/>
                </a:lnTo>
                <a:cubicBezTo>
                  <a:pt x="5564" y="2915"/>
                  <a:pt x="0" y="7053"/>
                  <a:pt x="0" y="12158"/>
                </a:cubicBezTo>
                <a:lnTo>
                  <a:pt x="0" y="21600"/>
                </a:lnTo>
                <a:lnTo>
                  <a:pt x="6468" y="21600"/>
                </a:lnTo>
                <a:lnTo>
                  <a:pt x="6468" y="12158"/>
                </a:lnTo>
                <a:cubicBezTo>
                  <a:pt x="6468" y="10548"/>
                  <a:pt x="9136" y="9243"/>
                  <a:pt x="12427" y="9243"/>
                </a:cubicBezTo>
                <a:lnTo>
                  <a:pt x="14982" y="9243"/>
                </a:lnTo>
                <a:lnTo>
                  <a:pt x="14982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 rot="10800000">
            <a:off x="6715140" y="2786058"/>
            <a:ext cx="814387" cy="866775"/>
          </a:xfrm>
          <a:custGeom>
            <a:avLst/>
            <a:gdLst>
              <a:gd name="G0" fmla="+- 14982 0 0"/>
              <a:gd name="G1" fmla="+- 2915 0 0"/>
              <a:gd name="G2" fmla="+- 12158 0 2915"/>
              <a:gd name="G3" fmla="+- G2 0 2915"/>
              <a:gd name="G4" fmla="*/ G3 32768 32059"/>
              <a:gd name="G5" fmla="*/ G4 1 2"/>
              <a:gd name="G6" fmla="+- 21600 0 14982"/>
              <a:gd name="G7" fmla="*/ G6 2915 6079"/>
              <a:gd name="G8" fmla="+- G7 14982 0"/>
              <a:gd name="T0" fmla="*/ 14982 w 21600"/>
              <a:gd name="T1" fmla="*/ 0 h 21600"/>
              <a:gd name="T2" fmla="*/ 14982 w 21600"/>
              <a:gd name="T3" fmla="*/ 12158 h 21600"/>
              <a:gd name="T4" fmla="*/ 32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982" y="0"/>
                </a:lnTo>
                <a:lnTo>
                  <a:pt x="14982" y="2915"/>
                </a:lnTo>
                <a:lnTo>
                  <a:pt x="12427" y="2915"/>
                </a:lnTo>
                <a:cubicBezTo>
                  <a:pt x="5564" y="2915"/>
                  <a:pt x="0" y="7053"/>
                  <a:pt x="0" y="12158"/>
                </a:cubicBezTo>
                <a:lnTo>
                  <a:pt x="0" y="21600"/>
                </a:lnTo>
                <a:lnTo>
                  <a:pt x="6468" y="21600"/>
                </a:lnTo>
                <a:lnTo>
                  <a:pt x="6468" y="12158"/>
                </a:lnTo>
                <a:cubicBezTo>
                  <a:pt x="6468" y="10548"/>
                  <a:pt x="9136" y="9243"/>
                  <a:pt x="12427" y="9243"/>
                </a:cubicBezTo>
                <a:lnTo>
                  <a:pt x="14982" y="9243"/>
                </a:lnTo>
                <a:lnTo>
                  <a:pt x="14982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928662" y="3286124"/>
            <a:ext cx="2428892" cy="1550987"/>
          </a:xfrm>
          <a:prstGeom prst="flowChartAlternateProcess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50000">
                <a:srgbClr val="66FF99"/>
              </a:gs>
              <a:gs pos="100000">
                <a:srgbClr val="66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Проект Закона о краевом</a:t>
            </a:r>
          </a:p>
          <a:p>
            <a:pPr algn="ctr"/>
            <a:r>
              <a:rPr lang="ru-RU" sz="14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 бюджете на 2019-2021 годы</a:t>
            </a:r>
            <a:endParaRPr lang="ru-RU" sz="1400" b="1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 rot="2875144">
            <a:off x="3402037" y="2945336"/>
            <a:ext cx="814387" cy="866775"/>
          </a:xfrm>
          <a:custGeom>
            <a:avLst/>
            <a:gdLst>
              <a:gd name="G0" fmla="+- 14982 0 0"/>
              <a:gd name="G1" fmla="+- 2915 0 0"/>
              <a:gd name="G2" fmla="+- 12158 0 2915"/>
              <a:gd name="G3" fmla="+- G2 0 2915"/>
              <a:gd name="G4" fmla="*/ G3 32768 32059"/>
              <a:gd name="G5" fmla="*/ G4 1 2"/>
              <a:gd name="G6" fmla="+- 21600 0 14982"/>
              <a:gd name="G7" fmla="*/ G6 2915 6079"/>
              <a:gd name="G8" fmla="+- G7 14982 0"/>
              <a:gd name="T0" fmla="*/ 14982 w 21600"/>
              <a:gd name="T1" fmla="*/ 0 h 21600"/>
              <a:gd name="T2" fmla="*/ 14982 w 21600"/>
              <a:gd name="T3" fmla="*/ 12158 h 21600"/>
              <a:gd name="T4" fmla="*/ 32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982" y="0"/>
                </a:lnTo>
                <a:lnTo>
                  <a:pt x="14982" y="2915"/>
                </a:lnTo>
                <a:lnTo>
                  <a:pt x="12427" y="2915"/>
                </a:lnTo>
                <a:cubicBezTo>
                  <a:pt x="5564" y="2915"/>
                  <a:pt x="0" y="7053"/>
                  <a:pt x="0" y="12158"/>
                </a:cubicBezTo>
                <a:lnTo>
                  <a:pt x="0" y="21600"/>
                </a:lnTo>
                <a:lnTo>
                  <a:pt x="6468" y="21600"/>
                </a:lnTo>
                <a:lnTo>
                  <a:pt x="6468" y="12158"/>
                </a:lnTo>
                <a:cubicBezTo>
                  <a:pt x="6468" y="10548"/>
                  <a:pt x="9136" y="9243"/>
                  <a:pt x="12427" y="9243"/>
                </a:cubicBezTo>
                <a:lnTo>
                  <a:pt x="14982" y="9243"/>
                </a:lnTo>
                <a:lnTo>
                  <a:pt x="14982" y="1215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Рисунок 16" descr="http://xn--80aaab1bahbfhyfmzln4c.xn--p1ai/images/otkr_budge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21495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142852"/>
            <a:ext cx="5643602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программный бюджет</a:t>
            </a:r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1500166" y="1071546"/>
            <a:ext cx="742955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программно-целевого метода планирования</a:t>
            </a:r>
          </a:p>
        </p:txBody>
      </p:sp>
      <p:grpSp>
        <p:nvGrpSpPr>
          <p:cNvPr id="8" name="Группа 39"/>
          <p:cNvGrpSpPr>
            <a:grpSpLocks/>
          </p:cNvGrpSpPr>
          <p:nvPr/>
        </p:nvGrpSpPr>
        <p:grpSpPr bwMode="auto">
          <a:xfrm>
            <a:off x="3071802" y="1500174"/>
            <a:ext cx="3857652" cy="501647"/>
            <a:chOff x="1140594" y="3214686"/>
            <a:chExt cx="2431274" cy="114380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1428728" y="2071678"/>
            <a:ext cx="2143140" cy="92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Цели и задачи муниципальной политики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2071678"/>
            <a:ext cx="2357454" cy="92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Способы их достижения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2000240"/>
            <a:ext cx="2500330" cy="10715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Планируемые объемы финансовых ресурсов, необходимые для достижения поставленных целей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166" y="3571876"/>
            <a:ext cx="2643206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муниципального образования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Усть-Лабинский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29.06.2016 № 582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«Об утверждении Перечня муниципальных программ муниципального образования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Усть-Лабинский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район»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(с изменениями)</a:t>
            </a:r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3964777" y="4250537"/>
            <a:ext cx="1000132" cy="64294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929190" y="4000504"/>
            <a:ext cx="4000528" cy="919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lumMod val="5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 муниципальных программ</a:t>
            </a:r>
          </a:p>
        </p:txBody>
      </p:sp>
      <p:pic>
        <p:nvPicPr>
          <p:cNvPr id="20" name="Рисунок 19" descr="http://www.niipigrad.ru/wp-content/uploads/2017/11/sred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072074"/>
            <a:ext cx="285752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45"/>
          <p:cNvSpPr>
            <a:spLocks noChangeArrowheads="1"/>
          </p:cNvSpPr>
          <p:nvPr/>
        </p:nvSpPr>
        <p:spPr bwMode="auto">
          <a:xfrm>
            <a:off x="1571604" y="0"/>
            <a:ext cx="7286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Зачем формировать и исполнять бюджет по программам?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7158" y="1000108"/>
            <a:ext cx="642942" cy="1714512"/>
            <a:chOff x="1500166" y="1214422"/>
            <a:chExt cx="1357322" cy="4071966"/>
          </a:xfrm>
          <a:gradFill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Блок-схема: ручное управление 6"/>
            <p:cNvSpPr/>
            <p:nvPr/>
          </p:nvSpPr>
          <p:spPr>
            <a:xfrm>
              <a:off x="1500166" y="1214422"/>
              <a:ext cx="1357322" cy="2786082"/>
            </a:xfrm>
            <a:prstGeom prst="flowChartManualOperation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85918" y="4286256"/>
              <a:ext cx="785818" cy="100013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357290" y="928688"/>
            <a:ext cx="75723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 При этом значение показателя сигнализирует о плохом или хорошем результате, необходимости принятия новых решений.</a:t>
            </a:r>
          </a:p>
        </p:txBody>
      </p:sp>
      <p:pic>
        <p:nvPicPr>
          <p:cNvPr id="10" name="Рисунок 52" descr="http://st2.depositphotos.com/1002709/7267/i/950/dep_72670553-Pie-ch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3714752"/>
            <a:ext cx="207170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51"/>
          <p:cNvSpPr txBox="1">
            <a:spLocks noChangeArrowheads="1"/>
          </p:cNvSpPr>
          <p:nvPr/>
        </p:nvSpPr>
        <p:spPr bwMode="auto">
          <a:xfrm>
            <a:off x="1071538" y="5500702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pic>
        <p:nvPicPr>
          <p:cNvPr id="12" name="Рисунок 47" descr="http://vectorpage.com/uploads/2014/04/Diagrams-Backgrounds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643182"/>
            <a:ext cx="16764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8"/>
          <p:cNvSpPr txBox="1">
            <a:spLocks noChangeArrowheads="1"/>
          </p:cNvSpPr>
          <p:nvPr/>
        </p:nvSpPr>
        <p:spPr bwMode="auto">
          <a:xfrm>
            <a:off x="7358082" y="5572140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</a:t>
            </a:r>
          </a:p>
        </p:txBody>
      </p:sp>
      <p:grpSp>
        <p:nvGrpSpPr>
          <p:cNvPr id="14" name="Группа 11"/>
          <p:cNvGrpSpPr>
            <a:grpSpLocks/>
          </p:cNvGrpSpPr>
          <p:nvPr/>
        </p:nvGrpSpPr>
        <p:grpSpPr bwMode="auto">
          <a:xfrm>
            <a:off x="3214678" y="2643182"/>
            <a:ext cx="3357562" cy="3929062"/>
            <a:chOff x="677550" y="500042"/>
            <a:chExt cx="6921142" cy="5786459"/>
          </a:xfrm>
        </p:grpSpPr>
        <p:grpSp>
          <p:nvGrpSpPr>
            <p:cNvPr id="15" name="Группа 15"/>
            <p:cNvGrpSpPr>
              <a:grpSpLocks/>
            </p:cNvGrpSpPr>
            <p:nvPr/>
          </p:nvGrpSpPr>
          <p:grpSpPr bwMode="auto">
            <a:xfrm>
              <a:off x="1999603" y="1330019"/>
              <a:ext cx="4286855" cy="4956489"/>
              <a:chOff x="1142316" y="1438911"/>
              <a:chExt cx="4501198" cy="5419089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1142316" y="5480223"/>
                <a:ext cx="4501198" cy="137777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5" name="Блок-схема: память с прямым доступом 4"/>
              <p:cNvSpPr/>
              <p:nvPr/>
            </p:nvSpPr>
            <p:spPr>
              <a:xfrm rot="16200000">
                <a:off x="2915957" y="4067272"/>
                <a:ext cx="1002020" cy="3429157"/>
              </a:xfrm>
              <a:prstGeom prst="flowChartMagneticDrum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Блок-схема: память с прямым доступом 3"/>
              <p:cNvSpPr/>
              <p:nvPr/>
            </p:nvSpPr>
            <p:spPr>
              <a:xfrm rot="16200000">
                <a:off x="2924255" y="3600949"/>
                <a:ext cx="930447" cy="2858776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Блок-схема: память с прямым доступом 5"/>
              <p:cNvSpPr/>
              <p:nvPr/>
            </p:nvSpPr>
            <p:spPr>
              <a:xfrm rot="16200000">
                <a:off x="2965046" y="3106363"/>
                <a:ext cx="927892" cy="2429271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8" name="Блок-схема: память с прямым доступом 6"/>
              <p:cNvSpPr/>
              <p:nvPr/>
            </p:nvSpPr>
            <p:spPr>
              <a:xfrm rot="16200000">
                <a:off x="3007706" y="2607650"/>
                <a:ext cx="856317" cy="2071924"/>
              </a:xfrm>
              <a:prstGeom prst="flowChartMagneticDrum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9" name="Блок-схема: память с прямым доступом 7"/>
              <p:cNvSpPr/>
              <p:nvPr/>
            </p:nvSpPr>
            <p:spPr>
              <a:xfrm rot="16200000">
                <a:off x="3071128" y="2153671"/>
                <a:ext cx="715729" cy="1714577"/>
              </a:xfrm>
              <a:prstGeom prst="flowChartMagneticDrum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0" name="Блок-схема: память с прямым доступом 8"/>
              <p:cNvSpPr/>
              <p:nvPr/>
            </p:nvSpPr>
            <p:spPr>
              <a:xfrm rot="16200000">
                <a:off x="3055516" y="1675431"/>
                <a:ext cx="784746" cy="1456876"/>
              </a:xfrm>
              <a:prstGeom prst="flowChartMagneticDrum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1" name="Блок-схема: память с прямым доступом 9"/>
              <p:cNvSpPr/>
              <p:nvPr/>
            </p:nvSpPr>
            <p:spPr>
              <a:xfrm rot="16200000">
                <a:off x="3103770" y="1226395"/>
                <a:ext cx="715729" cy="1140762"/>
              </a:xfrm>
              <a:prstGeom prst="flowChartMagneticDrum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6" name="Группа 24"/>
            <p:cNvGrpSpPr>
              <a:grpSpLocks/>
            </p:cNvGrpSpPr>
            <p:nvPr/>
          </p:nvGrpSpPr>
          <p:grpSpPr bwMode="auto">
            <a:xfrm>
              <a:off x="4198662" y="500042"/>
              <a:ext cx="1927448" cy="930511"/>
              <a:chOff x="6570883" y="714356"/>
              <a:chExt cx="2263258" cy="930511"/>
            </a:xfrm>
          </p:grpSpPr>
          <p:sp>
            <p:nvSpPr>
              <p:cNvPr id="32" name="Двойная волна 31"/>
              <p:cNvSpPr/>
              <p:nvPr/>
            </p:nvSpPr>
            <p:spPr>
              <a:xfrm>
                <a:off x="6570884" y="714356"/>
                <a:ext cx="2263257" cy="500325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cxnSp>
            <p:nvCxnSpPr>
              <p:cNvPr id="33" name="Прямая соединительная линия 32"/>
              <p:cNvCxnSpPr/>
              <p:nvPr/>
            </p:nvCxnSpPr>
            <p:spPr>
              <a:xfrm rot="5400000">
                <a:off x="6105628" y="1179612"/>
                <a:ext cx="93051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Группа 25"/>
            <p:cNvGrpSpPr>
              <a:grpSpLocks/>
            </p:cNvGrpSpPr>
            <p:nvPr/>
          </p:nvGrpSpPr>
          <p:grpSpPr bwMode="auto">
            <a:xfrm>
              <a:off x="4941498" y="2050112"/>
              <a:ext cx="1479128" cy="521367"/>
              <a:chOff x="6573267" y="686297"/>
              <a:chExt cx="1869163" cy="678357"/>
            </a:xfrm>
          </p:grpSpPr>
          <p:sp>
            <p:nvSpPr>
              <p:cNvPr id="30" name="Двойная волна 29"/>
              <p:cNvSpPr/>
              <p:nvPr/>
            </p:nvSpPr>
            <p:spPr>
              <a:xfrm>
                <a:off x="6573267" y="686297"/>
                <a:ext cx="1869163" cy="5293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>
                <a:off x="6249298" y="1040685"/>
                <a:ext cx="647938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29"/>
            <p:cNvGrpSpPr>
              <a:grpSpLocks/>
            </p:cNvGrpSpPr>
            <p:nvPr/>
          </p:nvGrpSpPr>
          <p:grpSpPr bwMode="auto">
            <a:xfrm>
              <a:off x="5573072" y="4425484"/>
              <a:ext cx="1731103" cy="502663"/>
              <a:chOff x="6572659" y="709609"/>
              <a:chExt cx="2187582" cy="654020"/>
            </a:xfrm>
          </p:grpSpPr>
          <p:sp>
            <p:nvSpPr>
              <p:cNvPr id="28" name="Двойная волна 27"/>
              <p:cNvSpPr/>
              <p:nvPr/>
            </p:nvSpPr>
            <p:spPr>
              <a:xfrm>
                <a:off x="6572660" y="709609"/>
                <a:ext cx="2187581" cy="501923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 rot="5400000">
                <a:off x="6247170" y="1038141"/>
                <a:ext cx="650977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Группа 32"/>
            <p:cNvGrpSpPr>
              <a:grpSpLocks/>
            </p:cNvGrpSpPr>
            <p:nvPr/>
          </p:nvGrpSpPr>
          <p:grpSpPr bwMode="auto">
            <a:xfrm>
              <a:off x="5226196" y="3083491"/>
              <a:ext cx="2372495" cy="558774"/>
              <a:chOff x="6571938" y="636604"/>
              <a:chExt cx="2998105" cy="727027"/>
            </a:xfrm>
          </p:grpSpPr>
          <p:sp>
            <p:nvSpPr>
              <p:cNvPr id="26" name="Двойная волна 25"/>
              <p:cNvSpPr/>
              <p:nvPr/>
            </p:nvSpPr>
            <p:spPr>
              <a:xfrm>
                <a:off x="6571938" y="636604"/>
                <a:ext cx="2998105" cy="57797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>
                <a:off x="6247970" y="1039663"/>
                <a:ext cx="647936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35"/>
            <p:cNvGrpSpPr>
              <a:grpSpLocks/>
            </p:cNvGrpSpPr>
            <p:nvPr/>
          </p:nvGrpSpPr>
          <p:grpSpPr bwMode="auto">
            <a:xfrm>
              <a:off x="1266584" y="2435875"/>
              <a:ext cx="2035438" cy="635926"/>
              <a:chOff x="5626114" y="724596"/>
              <a:chExt cx="2390062" cy="929327"/>
            </a:xfrm>
          </p:grpSpPr>
          <p:sp>
            <p:nvSpPr>
              <p:cNvPr id="24" name="Двойная волна 23"/>
              <p:cNvSpPr/>
              <p:nvPr/>
            </p:nvSpPr>
            <p:spPr>
              <a:xfrm>
                <a:off x="5626114" y="765596"/>
                <a:ext cx="2390062" cy="573996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7534220" y="1187338"/>
                <a:ext cx="929327" cy="384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Группа 38"/>
            <p:cNvGrpSpPr>
              <a:grpSpLocks/>
            </p:cNvGrpSpPr>
            <p:nvPr/>
          </p:nvGrpSpPr>
          <p:grpSpPr bwMode="auto">
            <a:xfrm>
              <a:off x="677551" y="3600182"/>
              <a:ext cx="2261234" cy="685022"/>
              <a:chOff x="5361067" y="651324"/>
              <a:chExt cx="2655197" cy="1001074"/>
            </a:xfrm>
          </p:grpSpPr>
          <p:sp>
            <p:nvSpPr>
              <p:cNvPr id="22" name="Двойная волна 21"/>
              <p:cNvSpPr/>
              <p:nvPr/>
            </p:nvSpPr>
            <p:spPr>
              <a:xfrm>
                <a:off x="5361067" y="651324"/>
                <a:ext cx="2655197" cy="690162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7536020" y="1187523"/>
                <a:ext cx="925909" cy="3841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4929190" y="2643182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Стратегии</a:t>
            </a:r>
          </a:p>
        </p:txBody>
      </p:sp>
      <p:sp>
        <p:nvSpPr>
          <p:cNvPr id="43" name="TextBox 43"/>
          <p:cNvSpPr txBox="1">
            <a:spLocks noChangeArrowheads="1"/>
          </p:cNvSpPr>
          <p:nvPr/>
        </p:nvSpPr>
        <p:spPr bwMode="auto">
          <a:xfrm>
            <a:off x="5357818" y="3714752"/>
            <a:ext cx="642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</a:p>
        </p:txBody>
      </p:sp>
      <p:sp>
        <p:nvSpPr>
          <p:cNvPr id="44" name="TextBox 41"/>
          <p:cNvSpPr txBox="1">
            <a:spLocks noChangeArrowheads="1"/>
          </p:cNvSpPr>
          <p:nvPr/>
        </p:nvSpPr>
        <p:spPr bwMode="auto">
          <a:xfrm>
            <a:off x="5572132" y="4429132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5572132" y="5286388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</a:p>
        </p:txBody>
      </p:sp>
      <p:sp>
        <p:nvSpPr>
          <p:cNvPr id="46" name="TextBox 42"/>
          <p:cNvSpPr txBox="1">
            <a:spLocks noChangeArrowheads="1"/>
          </p:cNvSpPr>
          <p:nvPr/>
        </p:nvSpPr>
        <p:spPr bwMode="auto">
          <a:xfrm>
            <a:off x="3571868" y="4000504"/>
            <a:ext cx="928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</a:p>
        </p:txBody>
      </p:sp>
      <p:sp>
        <p:nvSpPr>
          <p:cNvPr id="47" name="TextBox 39"/>
          <p:cNvSpPr txBox="1">
            <a:spLocks noChangeArrowheads="1"/>
          </p:cNvSpPr>
          <p:nvPr/>
        </p:nvSpPr>
        <p:spPr bwMode="auto">
          <a:xfrm>
            <a:off x="3143240" y="4786322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Инструменты</a:t>
            </a:r>
          </a:p>
        </p:txBody>
      </p:sp>
      <p:sp>
        <p:nvSpPr>
          <p:cNvPr id="48" name="TextBox 49"/>
          <p:cNvSpPr txBox="1">
            <a:spLocks noChangeArrowheads="1"/>
          </p:cNvSpPr>
          <p:nvPr/>
        </p:nvSpPr>
        <p:spPr bwMode="auto">
          <a:xfrm>
            <a:off x="4429124" y="6550025"/>
            <a:ext cx="100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1178706" y="4964906"/>
            <a:ext cx="30734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714612" y="6500834"/>
            <a:ext cx="428625" cy="15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714612" y="4929198"/>
            <a:ext cx="428625" cy="15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2714612" y="3429000"/>
            <a:ext cx="428625" cy="15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>
            <a:off x="3821902" y="3464718"/>
            <a:ext cx="642938" cy="2857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3536150" y="4393412"/>
            <a:ext cx="428625" cy="2143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>
            <a:off x="2893208" y="5536420"/>
            <a:ext cx="785813" cy="2857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H="1">
            <a:off x="5286382" y="3214685"/>
            <a:ext cx="500062" cy="2143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6200000" flipH="1">
            <a:off x="5643571" y="4143380"/>
            <a:ext cx="285750" cy="1428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H="1">
            <a:off x="6000761" y="5857891"/>
            <a:ext cx="500063" cy="2143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6200000" flipH="1">
            <a:off x="5750728" y="4893478"/>
            <a:ext cx="428625" cy="2143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5358622" y="4999832"/>
            <a:ext cx="31432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0800000">
            <a:off x="6572264" y="3429000"/>
            <a:ext cx="35718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0800000">
            <a:off x="6572264" y="6572272"/>
            <a:ext cx="35718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929454" y="4786322"/>
            <a:ext cx="285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428696" y="0"/>
            <a:ext cx="7715304" cy="214312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регламентируемая законодательством РФ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428728" y="2000240"/>
            <a:ext cx="2128865" cy="170816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615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Составление</a:t>
            </a:r>
          </a:p>
          <a:p>
            <a:pPr algn="ctr">
              <a:defRPr/>
            </a:pPr>
            <a:r>
              <a:rPr lang="ru-RU" sz="1400" dirty="0"/>
              <a:t>проекта бюджета</a:t>
            </a:r>
          </a:p>
          <a:p>
            <a:pPr algn="ctr">
              <a:defRPr/>
            </a:pPr>
            <a:r>
              <a:rPr lang="ru-RU" sz="1400" dirty="0"/>
              <a:t>на </a:t>
            </a:r>
            <a:r>
              <a:rPr lang="ru-RU" sz="1400" dirty="0" smtClean="0"/>
              <a:t>2019 </a:t>
            </a:r>
            <a:r>
              <a:rPr lang="ru-RU" sz="1400" dirty="0"/>
              <a:t>год</a:t>
            </a:r>
          </a:p>
          <a:p>
            <a:pPr algn="ctr">
              <a:defRPr/>
            </a:pPr>
            <a:r>
              <a:rPr lang="ru-RU" sz="1400" dirty="0"/>
              <a:t>и плановый</a:t>
            </a:r>
          </a:p>
          <a:p>
            <a:pPr algn="ctr">
              <a:defRPr/>
            </a:pPr>
            <a:r>
              <a:rPr lang="ru-RU" sz="1400" dirty="0"/>
              <a:t>период</a:t>
            </a:r>
          </a:p>
          <a:p>
            <a:pPr algn="ctr">
              <a:defRPr/>
            </a:pPr>
            <a:r>
              <a:rPr lang="ru-RU" sz="1400" dirty="0"/>
              <a:t>(июнь-октябрь</a:t>
            </a:r>
          </a:p>
          <a:p>
            <a:pPr algn="ctr">
              <a:defRPr/>
            </a:pPr>
            <a:r>
              <a:rPr lang="ru-RU" sz="1400" dirty="0" smtClean="0"/>
              <a:t>2018 </a:t>
            </a:r>
            <a:r>
              <a:rPr lang="ru-RU" sz="1400" dirty="0"/>
              <a:t>года)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4286248" y="1928802"/>
            <a:ext cx="2368558" cy="1708161"/>
          </a:xfrm>
          <a:prstGeom prst="rightArrow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Рассмотрение</a:t>
            </a:r>
          </a:p>
          <a:p>
            <a:pPr algn="ctr">
              <a:defRPr/>
            </a:pPr>
            <a:r>
              <a:rPr lang="ru-RU" sz="1400" dirty="0"/>
              <a:t>проекта</a:t>
            </a:r>
          </a:p>
          <a:p>
            <a:pPr algn="ctr">
              <a:defRPr/>
            </a:pPr>
            <a:r>
              <a:rPr lang="ru-RU" sz="1400" dirty="0"/>
              <a:t>бюджета</a:t>
            </a:r>
          </a:p>
          <a:p>
            <a:pPr algn="ctr">
              <a:defRPr/>
            </a:pPr>
            <a:r>
              <a:rPr lang="ru-RU" sz="1400" dirty="0"/>
              <a:t>на </a:t>
            </a:r>
            <a:r>
              <a:rPr lang="ru-RU" sz="1400" dirty="0" smtClean="0"/>
              <a:t>2019 </a:t>
            </a:r>
            <a:r>
              <a:rPr lang="ru-RU" sz="1400" dirty="0"/>
              <a:t>год</a:t>
            </a:r>
          </a:p>
          <a:p>
            <a:pPr algn="ctr">
              <a:defRPr/>
            </a:pPr>
            <a:r>
              <a:rPr lang="ru-RU" sz="1400" dirty="0"/>
              <a:t>и плановый</a:t>
            </a:r>
          </a:p>
          <a:p>
            <a:pPr algn="ctr">
              <a:defRPr/>
            </a:pPr>
            <a:r>
              <a:rPr lang="ru-RU" sz="1400" dirty="0"/>
              <a:t>период</a:t>
            </a:r>
          </a:p>
          <a:p>
            <a:pPr algn="ctr">
              <a:defRPr/>
            </a:pPr>
            <a:r>
              <a:rPr lang="ru-RU" sz="1400" dirty="0"/>
              <a:t>(ноябрь-декабрь</a:t>
            </a:r>
          </a:p>
          <a:p>
            <a:pPr algn="ctr">
              <a:defRPr/>
            </a:pPr>
            <a:r>
              <a:rPr lang="ru-RU" sz="1400" dirty="0" smtClean="0"/>
              <a:t>2018 </a:t>
            </a:r>
            <a:r>
              <a:rPr lang="ru-RU" sz="1400" dirty="0"/>
              <a:t>года</a:t>
            </a:r>
            <a:r>
              <a:rPr lang="ru-RU" dirty="0"/>
              <a:t>)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6858016" y="1857364"/>
            <a:ext cx="2090735" cy="1868488"/>
          </a:xfrm>
          <a:prstGeom prst="verticalScrol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Утверждение</a:t>
            </a:r>
          </a:p>
          <a:p>
            <a:pPr algn="ctr">
              <a:defRPr/>
            </a:pPr>
            <a:r>
              <a:rPr lang="ru-RU" sz="1400" dirty="0"/>
              <a:t>бюджета</a:t>
            </a:r>
          </a:p>
          <a:p>
            <a:pPr algn="ctr">
              <a:defRPr/>
            </a:pPr>
            <a:r>
              <a:rPr lang="ru-RU" sz="1400" dirty="0"/>
              <a:t>на </a:t>
            </a:r>
            <a:r>
              <a:rPr lang="ru-RU" sz="1400" dirty="0" smtClean="0"/>
              <a:t>2019 </a:t>
            </a:r>
            <a:r>
              <a:rPr lang="ru-RU" sz="1400" dirty="0"/>
              <a:t>год</a:t>
            </a:r>
          </a:p>
          <a:p>
            <a:pPr algn="ctr">
              <a:defRPr/>
            </a:pPr>
            <a:r>
              <a:rPr lang="ru-RU" sz="1400" dirty="0"/>
              <a:t>и плановый</a:t>
            </a:r>
          </a:p>
          <a:p>
            <a:pPr algn="ctr">
              <a:defRPr/>
            </a:pPr>
            <a:r>
              <a:rPr lang="ru-RU" sz="1400" dirty="0"/>
              <a:t>период</a:t>
            </a:r>
          </a:p>
          <a:p>
            <a:pPr algn="ctr">
              <a:defRPr/>
            </a:pPr>
            <a:r>
              <a:rPr lang="ru-RU" sz="1400" dirty="0"/>
              <a:t>(конец декабря</a:t>
            </a:r>
          </a:p>
          <a:p>
            <a:pPr algn="ctr">
              <a:defRPr/>
            </a:pPr>
            <a:r>
              <a:rPr lang="ru-RU" sz="1400" dirty="0" smtClean="0"/>
              <a:t>2018 </a:t>
            </a:r>
            <a:r>
              <a:rPr lang="ru-RU" sz="1400" dirty="0"/>
              <a:t>года</a:t>
            </a:r>
            <a:r>
              <a:rPr lang="ru-RU" dirty="0"/>
              <a:t>)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7715272" y="3786190"/>
            <a:ext cx="484188" cy="50482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6429388" y="4786322"/>
            <a:ext cx="2286025" cy="185739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797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Исполнение</a:t>
            </a:r>
          </a:p>
          <a:p>
            <a:pPr algn="ctr">
              <a:defRPr/>
            </a:pPr>
            <a:r>
              <a:rPr lang="ru-RU" sz="1400" dirty="0"/>
              <a:t>бюджета</a:t>
            </a:r>
          </a:p>
          <a:p>
            <a:pPr algn="ctr">
              <a:defRPr/>
            </a:pPr>
            <a:r>
              <a:rPr lang="ru-RU" sz="1400" dirty="0"/>
              <a:t>в </a:t>
            </a:r>
            <a:r>
              <a:rPr lang="ru-RU" sz="1400" dirty="0" smtClean="0"/>
              <a:t>2019 </a:t>
            </a:r>
            <a:r>
              <a:rPr lang="ru-RU" sz="1400" dirty="0"/>
              <a:t>году</a:t>
            </a:r>
          </a:p>
          <a:p>
            <a:pPr algn="ctr">
              <a:defRPr/>
            </a:pPr>
            <a:r>
              <a:rPr lang="ru-RU" sz="1400" dirty="0"/>
              <a:t>(январь-декабрь</a:t>
            </a:r>
          </a:p>
          <a:p>
            <a:pPr algn="ctr">
              <a:defRPr/>
            </a:pPr>
            <a:r>
              <a:rPr lang="ru-RU" sz="1400" dirty="0" smtClean="0"/>
              <a:t>2019 </a:t>
            </a:r>
            <a:r>
              <a:rPr lang="ru-RU" sz="1400" dirty="0"/>
              <a:t>года)</a:t>
            </a:r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3786182" y="4786322"/>
            <a:ext cx="2071702" cy="185736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1558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Формирование</a:t>
            </a:r>
          </a:p>
          <a:p>
            <a:pPr algn="ctr">
              <a:defRPr/>
            </a:pPr>
            <a:r>
              <a:rPr lang="ru-RU" sz="1400" dirty="0"/>
              <a:t>отчета об</a:t>
            </a:r>
          </a:p>
          <a:p>
            <a:pPr algn="ctr">
              <a:defRPr/>
            </a:pPr>
            <a:r>
              <a:rPr lang="ru-RU" sz="1400" dirty="0"/>
              <a:t>исполнении</a:t>
            </a:r>
          </a:p>
          <a:p>
            <a:pPr algn="ctr">
              <a:defRPr/>
            </a:pPr>
            <a:r>
              <a:rPr lang="ru-RU" sz="1400" dirty="0"/>
              <a:t>бюджета</a:t>
            </a:r>
          </a:p>
          <a:p>
            <a:pPr algn="ctr">
              <a:defRPr/>
            </a:pPr>
            <a:r>
              <a:rPr lang="ru-RU" sz="1400" dirty="0"/>
              <a:t>за </a:t>
            </a:r>
            <a:r>
              <a:rPr lang="ru-RU" sz="1400" dirty="0" smtClean="0"/>
              <a:t>2019 </a:t>
            </a:r>
            <a:r>
              <a:rPr lang="ru-RU" sz="1400" dirty="0"/>
              <a:t>год</a:t>
            </a:r>
          </a:p>
          <a:p>
            <a:pPr algn="ctr">
              <a:defRPr/>
            </a:pPr>
            <a:r>
              <a:rPr lang="ru-RU" sz="1400" dirty="0"/>
              <a:t>(февраль-май</a:t>
            </a:r>
          </a:p>
          <a:p>
            <a:pPr algn="ctr">
              <a:defRPr/>
            </a:pPr>
            <a:r>
              <a:rPr lang="ru-RU" sz="1400" dirty="0" smtClean="0"/>
              <a:t>2020 </a:t>
            </a:r>
            <a:r>
              <a:rPr lang="ru-RU" sz="1400" dirty="0"/>
              <a:t>года)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1142976" y="4786323"/>
            <a:ext cx="2214578" cy="1857388"/>
          </a:xfrm>
          <a:prstGeom prst="verticalScrol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Утверждение</a:t>
            </a:r>
          </a:p>
          <a:p>
            <a:pPr algn="ctr">
              <a:defRPr/>
            </a:pPr>
            <a:r>
              <a:rPr lang="ru-RU" sz="1400" dirty="0"/>
              <a:t>отчета об</a:t>
            </a:r>
          </a:p>
          <a:p>
            <a:pPr algn="ctr">
              <a:defRPr/>
            </a:pPr>
            <a:r>
              <a:rPr lang="ru-RU" sz="1400" dirty="0"/>
              <a:t>исполнении</a:t>
            </a:r>
          </a:p>
          <a:p>
            <a:pPr algn="ctr">
              <a:defRPr/>
            </a:pPr>
            <a:r>
              <a:rPr lang="ru-RU" sz="1400" dirty="0"/>
              <a:t>бюджета</a:t>
            </a:r>
          </a:p>
          <a:p>
            <a:pPr algn="ctr">
              <a:defRPr/>
            </a:pPr>
            <a:r>
              <a:rPr lang="ru-RU" sz="1400" dirty="0"/>
              <a:t>за </a:t>
            </a:r>
            <a:r>
              <a:rPr lang="ru-RU" sz="1400" dirty="0" smtClean="0"/>
              <a:t>2019 </a:t>
            </a:r>
            <a:r>
              <a:rPr lang="ru-RU" sz="1400" dirty="0"/>
              <a:t>год</a:t>
            </a:r>
          </a:p>
          <a:p>
            <a:pPr algn="ctr">
              <a:defRPr/>
            </a:pPr>
            <a:r>
              <a:rPr lang="ru-RU" sz="1400" dirty="0"/>
              <a:t>(июнь </a:t>
            </a:r>
            <a:r>
              <a:rPr lang="ru-RU" sz="1400" dirty="0" smtClean="0"/>
              <a:t>2020 </a:t>
            </a:r>
            <a:r>
              <a:rPr lang="ru-RU" sz="1400" dirty="0"/>
              <a:t>года</a:t>
            </a:r>
            <a:r>
              <a:rPr lang="ru-RU" dirty="0"/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14414" y="714356"/>
            <a:ext cx="7750145" cy="5071612"/>
            <a:chOff x="60" y="387"/>
            <a:chExt cx="5542" cy="3573"/>
          </a:xfrm>
        </p:grpSpPr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367" y="437"/>
              <a:ext cx="2177" cy="499"/>
            </a:xfrm>
            <a:prstGeom prst="flowChart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Помогает формировать доходную</a:t>
              </a:r>
            </a:p>
            <a:p>
              <a:pPr algn="ctr"/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часть бюджета (налог на доходы физических лиц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8" name="Oval 16"/>
            <p:cNvSpPr>
              <a:spLocks noChangeArrowheads="1"/>
            </p:cNvSpPr>
            <p:nvPr/>
          </p:nvSpPr>
          <p:spPr bwMode="auto">
            <a:xfrm>
              <a:off x="431" y="1494"/>
              <a:ext cx="1905" cy="40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БЮДЖЕТ</a:t>
              </a:r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60" y="1041"/>
              <a:ext cx="2861" cy="408"/>
            </a:xfrm>
            <a:prstGeom prst="downArrow">
              <a:avLst>
                <a:gd name="adj1" fmla="val 50546"/>
                <a:gd name="adj2" fmla="val 57843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как налогоплательщик</a:t>
              </a:r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>
              <a:off x="60" y="1997"/>
              <a:ext cx="2744" cy="956"/>
            </a:xfrm>
            <a:prstGeom prst="downArrow">
              <a:avLst>
                <a:gd name="adj1" fmla="val 50546"/>
                <a:gd name="adj2" fmla="val 57843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как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получатель социальных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гарантий по предоставлению муниципальных услуг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22"/>
            <p:cNvSpPr>
              <a:spLocks noChangeArrowheads="1"/>
            </p:cNvSpPr>
            <p:nvPr/>
          </p:nvSpPr>
          <p:spPr bwMode="auto">
            <a:xfrm rot="16200000">
              <a:off x="3903" y="-167"/>
              <a:ext cx="705" cy="1813"/>
            </a:xfrm>
            <a:prstGeom prst="wedgeRoundRectCallout">
              <a:avLst>
                <a:gd name="adj1" fmla="val -112974"/>
                <a:gd name="adj2" fmla="val 33049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Возможности влияния гражданина  на состав  </a:t>
              </a: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</a:p>
          </p:txBody>
        </p:sp>
        <p:sp>
          <p:nvSpPr>
            <p:cNvPr id="12" name="AutoShape 23"/>
            <p:cNvSpPr>
              <a:spLocks noChangeArrowheads="1"/>
            </p:cNvSpPr>
            <p:nvPr/>
          </p:nvSpPr>
          <p:spPr bwMode="auto">
            <a:xfrm>
              <a:off x="3189" y="1645"/>
              <a:ext cx="2374" cy="453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buFont typeface="Arial" pitchFamily="34" charset="0"/>
                <a:buChar char="•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300" dirty="0" smtClean="0">
                  <a:latin typeface="Times New Roman" pitchFamily="18" charset="0"/>
                  <a:cs typeface="Times New Roman" pitchFamily="18" charset="0"/>
                </a:rPr>
                <a:t>Публичные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 обсуждения муниципальных программ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AutoShape 24"/>
            <p:cNvSpPr>
              <a:spLocks noChangeArrowheads="1"/>
            </p:cNvSpPr>
            <p:nvPr/>
          </p:nvSpPr>
          <p:spPr bwMode="auto">
            <a:xfrm>
              <a:off x="3189" y="3256"/>
              <a:ext cx="2413" cy="704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buFont typeface="Arial" pitchFamily="34" charset="0"/>
                <a:buChar char="•"/>
              </a:pPr>
              <a:r>
                <a:rPr lang="ru-RU" sz="1300" dirty="0" smtClean="0">
                  <a:latin typeface="Times New Roman" pitchFamily="18" charset="0"/>
                  <a:cs typeface="Times New Roman" pitchFamily="18" charset="0"/>
                </a:rPr>
                <a:t> Публичные </a:t>
              </a:r>
              <a:r>
                <a:rPr lang="ru-RU" sz="1300" dirty="0">
                  <a:latin typeface="Times New Roman" pitchFamily="18" charset="0"/>
                  <a:cs typeface="Times New Roman" pitchFamily="18" charset="0"/>
                </a:rPr>
                <a:t>слушания по проекту решения </a:t>
              </a:r>
              <a:r>
                <a:rPr lang="ru-RU" sz="1300" dirty="0" smtClean="0">
                  <a:latin typeface="Times New Roman" pitchFamily="18" charset="0"/>
                  <a:cs typeface="Times New Roman" pitchFamily="18" charset="0"/>
                </a:rPr>
                <a:t>Совета муниципального образования </a:t>
              </a:r>
              <a:r>
                <a:rPr lang="ru-RU" sz="1300" dirty="0" err="1" smtClean="0">
                  <a:latin typeface="Times New Roman" pitchFamily="18" charset="0"/>
                  <a:cs typeface="Times New Roman" pitchFamily="18" charset="0"/>
                </a:rPr>
                <a:t>Усть-Лабинский</a:t>
              </a:r>
              <a:r>
                <a:rPr lang="ru-RU" sz="1300" dirty="0" smtClean="0">
                  <a:latin typeface="Times New Roman" pitchFamily="18" charset="0"/>
                  <a:cs typeface="Times New Roman" pitchFamily="18" charset="0"/>
                </a:rPr>
                <a:t>   район об </a:t>
              </a:r>
              <a:r>
                <a:rPr lang="ru-RU" sz="1300" dirty="0">
                  <a:latin typeface="Times New Roman" pitchFamily="18" charset="0"/>
                  <a:cs typeface="Times New Roman" pitchFamily="18" charset="0"/>
                </a:rPr>
                <a:t>исполнении </a:t>
              </a:r>
              <a:r>
                <a:rPr lang="ru-RU" sz="1300" dirty="0" smtClean="0">
                  <a:latin typeface="Times New Roman" pitchFamily="18" charset="0"/>
                  <a:cs typeface="Times New Roman" pitchFamily="18" charset="0"/>
                </a:rPr>
                <a:t> бюджета (проходят ежегодно в мае-июне)</a:t>
              </a:r>
              <a:endParaRPr lang="ru-RU" sz="13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357290" y="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Гражданин, его участие в бюджетном процессе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://lib.rudn.ru/image/%D0%94%D0%9F%D0%9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857892"/>
            <a:ext cx="157163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svetlyachok39.edumsko.ru/uploads/2900/2863/section/206212/.thumbs/d5963cc39b9938998f7f0bfa0a4be87c.jpg?15142712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7150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art-lyceum.ru/images/sampledata/for_articles/2018/sport-01-12/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610225"/>
            <a:ext cx="176499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500166" y="4500570"/>
            <a:ext cx="3714776" cy="11430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– расходная часть бюджета (образование, культура,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здравоохранение, социальные льготы и другие направления социальных гарантий населению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5643570" y="3357562"/>
            <a:ext cx="3269031" cy="114300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Публичные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слушания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проекта решения  Совета муниципального образования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Усть-Лабинский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район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бюджете на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очередной финансовый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 и плановый период (проходят ежегодно в декабре)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45"/>
          <p:cNvSpPr>
            <a:spLocks noChangeArrowheads="1"/>
          </p:cNvSpPr>
          <p:nvPr/>
        </p:nvSpPr>
        <p:spPr bwMode="auto">
          <a:xfrm>
            <a:off x="1571604" y="0"/>
            <a:ext cx="728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 направления бюджетной политики</a:t>
            </a: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571544" y="142875"/>
            <a:ext cx="7429663" cy="6500813"/>
            <a:chOff x="444" y="687"/>
            <a:chExt cx="16102" cy="11302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766" y="2674"/>
              <a:ext cx="11147" cy="124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dirty="0">
                  <a:latin typeface="Times New Roman" pitchFamily="18" charset="0"/>
                </a:rPr>
                <a:t>Доходы бюджета муниципального образования </a:t>
              </a:r>
              <a:r>
                <a:rPr lang="ru-RU" dirty="0" err="1" smtClean="0">
                  <a:latin typeface="Times New Roman" pitchFamily="18" charset="0"/>
                </a:rPr>
                <a:t>Усть-Лабинский</a:t>
              </a:r>
              <a:r>
                <a:rPr lang="ru-RU" dirty="0" smtClean="0">
                  <a:latin typeface="Times New Roman" pitchFamily="18" charset="0"/>
                </a:rPr>
                <a:t> район</a:t>
              </a:r>
              <a:endParaRPr lang="ru-RU" dirty="0"/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444" y="4289"/>
              <a:ext cx="4954" cy="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400" b="1" i="1" dirty="0">
                  <a:latin typeface="Georgia" pitchFamily="18" charset="0"/>
                </a:rPr>
                <a:t>Налоговые доходы:</a:t>
              </a:r>
            </a:p>
            <a:p>
              <a:r>
                <a:rPr lang="ru-RU" sz="1400" i="1" dirty="0">
                  <a:latin typeface="Georgia" pitchFamily="18" charset="0"/>
                </a:rPr>
                <a:t>- налог </a:t>
              </a:r>
              <a:r>
                <a:rPr lang="ru-RU" sz="1400" i="1" dirty="0" smtClean="0">
                  <a:latin typeface="Georgia" pitchFamily="18" charset="0"/>
                </a:rPr>
                <a:t> на </a:t>
              </a:r>
              <a:r>
                <a:rPr lang="ru-RU" sz="1400" i="1" dirty="0">
                  <a:latin typeface="Georgia" pitchFamily="18" charset="0"/>
                </a:rPr>
                <a:t>доходы физических лиц,</a:t>
              </a:r>
            </a:p>
            <a:p>
              <a:r>
                <a:rPr lang="ru-RU" sz="1400" i="1" dirty="0">
                  <a:latin typeface="Georgia" pitchFamily="18" charset="0"/>
                </a:rPr>
                <a:t>- акцизы по подакцизным товарам,</a:t>
              </a:r>
            </a:p>
            <a:p>
              <a:r>
                <a:rPr lang="ru-RU" sz="1400" i="1" dirty="0">
                  <a:latin typeface="Georgia" pitchFamily="18" charset="0"/>
                </a:rPr>
                <a:t>-единый налог на вмененный доход,</a:t>
              </a:r>
            </a:p>
            <a:p>
              <a:pPr>
                <a:buFontTx/>
                <a:buChar char="-"/>
              </a:pPr>
              <a:r>
                <a:rPr lang="ru-RU" sz="1400" i="1" dirty="0">
                  <a:latin typeface="Georgia" pitchFamily="18" charset="0"/>
                </a:rPr>
                <a:t>единый сельскохозяйственный налог, </a:t>
              </a:r>
            </a:p>
            <a:p>
              <a:pPr>
                <a:buFontTx/>
                <a:buChar char="-"/>
              </a:pPr>
              <a:r>
                <a:rPr lang="ru-RU" sz="1400" i="1" dirty="0">
                  <a:latin typeface="Georgia" pitchFamily="18" charset="0"/>
                </a:rPr>
                <a:t> налог, взимаемый в связи с применением упрощенной системы налогообложения,</a:t>
              </a:r>
            </a:p>
            <a:p>
              <a:r>
                <a:rPr lang="ru-RU" sz="1400" i="1" dirty="0">
                  <a:latin typeface="Georgia" pitchFamily="18" charset="0"/>
                </a:rPr>
                <a:t>-налог, взимаемый в связи с применением патентной системы налогообложения,</a:t>
              </a:r>
            </a:p>
            <a:p>
              <a:r>
                <a:rPr lang="ru-RU" sz="1400" i="1" dirty="0">
                  <a:latin typeface="Georgia" pitchFamily="18" charset="0"/>
                </a:rPr>
                <a:t>- государственная пошлина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5586" y="4289"/>
              <a:ext cx="5541" cy="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400" b="1" i="1" dirty="0">
                  <a:latin typeface="Georgia" pitchFamily="18" charset="0"/>
                </a:rPr>
                <a:t>Неналоговые доходы:</a:t>
              </a:r>
            </a:p>
            <a:p>
              <a:r>
                <a:rPr lang="ru-RU" sz="1400" i="1" dirty="0">
                  <a:latin typeface="Georgia" pitchFamily="18" charset="0"/>
                </a:rPr>
                <a:t>- доходы от использования муниципального имущества,</a:t>
              </a:r>
            </a:p>
            <a:p>
              <a:r>
                <a:rPr lang="ru-RU" sz="1400" i="1" dirty="0">
                  <a:latin typeface="Georgia" pitchFamily="18" charset="0"/>
                </a:rPr>
                <a:t>-плата за негативное воздействие на окружающую среду,</a:t>
              </a:r>
            </a:p>
            <a:p>
              <a:r>
                <a:rPr lang="ru-RU" sz="1400" i="1" dirty="0">
                  <a:latin typeface="Georgia" pitchFamily="18" charset="0"/>
                </a:rPr>
                <a:t>- доходы от продажи материальных и нематериальных активов,</a:t>
              </a:r>
            </a:p>
            <a:p>
              <a:r>
                <a:rPr lang="ru-RU" sz="1400" i="1" dirty="0">
                  <a:latin typeface="Georgia" pitchFamily="18" charset="0"/>
                </a:rPr>
                <a:t>- штрафы, санкции, возмещение ущерба,</a:t>
              </a:r>
            </a:p>
            <a:p>
              <a:r>
                <a:rPr lang="ru-RU" sz="1400" i="1" dirty="0">
                  <a:latin typeface="Georgia" pitchFamily="18" charset="0"/>
                </a:rPr>
                <a:t>- прочие неналоговые доходы</a:t>
              </a:r>
            </a:p>
            <a:p>
              <a:pPr>
                <a:spcAft>
                  <a:spcPts val="1000"/>
                </a:spcAft>
              </a:pPr>
              <a:endParaRPr lang="ru-RU" b="1" dirty="0">
                <a:latin typeface="Times New Roman" pitchFamily="18" charset="0"/>
              </a:endParaRPr>
            </a:p>
            <a:p>
              <a:endParaRPr lang="ru-RU" dirty="0"/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1284" y="4289"/>
              <a:ext cx="5262" cy="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400" b="1" i="1" dirty="0">
                  <a:latin typeface="Georgia" pitchFamily="18" charset="0"/>
                </a:rPr>
                <a:t>Безвозмездные поступления:</a:t>
              </a:r>
              <a:endParaRPr lang="ru-RU" sz="1400" i="1" dirty="0">
                <a:latin typeface="Georgia" pitchFamily="18" charset="0"/>
              </a:endParaRPr>
            </a:p>
            <a:p>
              <a:r>
                <a:rPr lang="ru-RU" sz="1400" i="1" dirty="0">
                  <a:latin typeface="Georgia" pitchFamily="18" charset="0"/>
                </a:rPr>
                <a:t>- дотации,</a:t>
              </a:r>
            </a:p>
            <a:p>
              <a:r>
                <a:rPr lang="ru-RU" sz="1400" i="1" dirty="0">
                  <a:latin typeface="Georgia" pitchFamily="18" charset="0"/>
                </a:rPr>
                <a:t>-субсидии,</a:t>
              </a:r>
            </a:p>
            <a:p>
              <a:r>
                <a:rPr lang="ru-RU" sz="1400" i="1" dirty="0">
                  <a:latin typeface="Georgia" pitchFamily="18" charset="0"/>
                </a:rPr>
                <a:t>-субвенции,</a:t>
              </a:r>
            </a:p>
            <a:p>
              <a:r>
                <a:rPr lang="ru-RU" sz="1400" i="1" dirty="0">
                  <a:latin typeface="Georgia" pitchFamily="18" charset="0"/>
                </a:rPr>
                <a:t>- иные межбюджетные трансферты,</a:t>
              </a:r>
            </a:p>
            <a:p>
              <a:r>
                <a:rPr lang="ru-RU" sz="1400" i="1" dirty="0">
                  <a:latin typeface="Georgia" pitchFamily="18" charset="0"/>
                </a:rPr>
                <a:t>- прочие безвозмездные поступления</a:t>
              </a:r>
            </a:p>
            <a:p>
              <a:endParaRPr lang="ru-RU" i="1" dirty="0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99" y="687"/>
              <a:ext cx="15792" cy="11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dirty="0">
                  <a:solidFill>
                    <a:srgbClr val="000000"/>
                  </a:solidFill>
                  <a:latin typeface="Georgia" pitchFamily="18" charset="0"/>
                </a:rPr>
                <a:t>ДОХОДЫ БЮДЖЕТА</a:t>
              </a:r>
              <a:r>
                <a:rPr lang="ru-RU" i="1" dirty="0">
                  <a:solidFill>
                    <a:srgbClr val="000000"/>
                  </a:solidFill>
                  <a:latin typeface="Georgia" pitchFamily="18" charset="0"/>
                </a:rPr>
                <a:t> - поступающие в бюджет денежные средства</a:t>
              </a:r>
              <a:endParaRPr lang="ru-RU" dirty="0">
                <a:latin typeface="Georgia" pitchFamily="18" charset="0"/>
              </a:endParaRPr>
            </a:p>
          </p:txBody>
        </p:sp>
      </p:grpSp>
      <p:pic>
        <p:nvPicPr>
          <p:cNvPr id="12" name="Рисунок 11" descr="http://news.sarbc.ru/images/orig/2013/12/img_Nm4hM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214950"/>
            <a:ext cx="1628778" cy="141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8294</TotalTime>
  <Words>2247</Words>
  <Application>Microsoft Office PowerPoint</Application>
  <PresentationFormat>Экран (4:3)</PresentationFormat>
  <Paragraphs>745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БЮДЖЕТНЫЙ ПРОЦЕСС – регламентируемая законодательством РФ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vt:lpstr>
      <vt:lpstr>Слайд 8</vt:lpstr>
      <vt:lpstr>Слайд 9</vt:lpstr>
      <vt:lpstr>Слайд 10</vt:lpstr>
      <vt:lpstr>Слайд 11</vt:lpstr>
      <vt:lpstr>Слайд 12</vt:lpstr>
      <vt:lpstr>Принцип прозрачности (открытости)  бюджетной системы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Расходы бюджета по годам                                                                                                                                                        </vt:lpstr>
      <vt:lpstr>Распределение бюджетных ассигнований по разделам  классификации расходов                                                                                                                                                          млн. рублей</vt:lpstr>
      <vt:lpstr> Социальная сфера</vt:lpstr>
      <vt:lpstr> Образование</vt:lpstr>
      <vt:lpstr> Структура расходов по разделу «Образование»</vt:lpstr>
      <vt:lpstr>Слайд 27</vt:lpstr>
      <vt:lpstr> Физическая культура и спорт </vt:lpstr>
      <vt:lpstr> Социальная политика</vt:lpstr>
      <vt:lpstr> Жилищно-коммунальное хозяйство</vt:lpstr>
      <vt:lpstr> Национальная экономика</vt:lpstr>
      <vt:lpstr>Слайд 32</vt:lpstr>
      <vt:lpstr>Слайд 33</vt:lpstr>
      <vt:lpstr>Слайд 34</vt:lpstr>
      <vt:lpstr>Слайд 35</vt:lpstr>
      <vt:lpstr>  Обслуживание муниципального долга </vt:lpstr>
      <vt:lpstr>  Верхний предел муниципального долга 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финансовый отдел</cp:lastModifiedBy>
  <cp:revision>422</cp:revision>
  <dcterms:created xsi:type="dcterms:W3CDTF">2013-08-21T19:17:07Z</dcterms:created>
  <dcterms:modified xsi:type="dcterms:W3CDTF">2019-02-06T16:37:19Z</dcterms:modified>
</cp:coreProperties>
</file>