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57" r:id="rId4"/>
    <p:sldId id="295" r:id="rId5"/>
    <p:sldId id="294" r:id="rId6"/>
    <p:sldId id="297" r:id="rId7"/>
    <p:sldId id="296" r:id="rId8"/>
    <p:sldId id="298" r:id="rId9"/>
    <p:sldId id="293" r:id="rId10"/>
    <p:sldId id="283" r:id="rId11"/>
    <p:sldId id="284" r:id="rId12"/>
    <p:sldId id="285" r:id="rId13"/>
    <p:sldId id="286" r:id="rId14"/>
    <p:sldId id="288" r:id="rId15"/>
    <p:sldId id="258" r:id="rId16"/>
    <p:sldId id="259" r:id="rId17"/>
    <p:sldId id="260" r:id="rId18"/>
    <p:sldId id="278" r:id="rId19"/>
    <p:sldId id="261" r:id="rId20"/>
    <p:sldId id="262" r:id="rId21"/>
    <p:sldId id="263" r:id="rId22"/>
    <p:sldId id="264" r:id="rId23"/>
    <p:sldId id="265" r:id="rId24"/>
    <p:sldId id="281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92" r:id="rId35"/>
    <p:sldId id="291" r:id="rId36"/>
    <p:sldId id="301" r:id="rId37"/>
    <p:sldId id="277" r:id="rId3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3245" autoAdjust="0"/>
  </p:normalViewPr>
  <p:slideViewPr>
    <p:cSldViewPr>
      <p:cViewPr>
        <p:scale>
          <a:sx n="75" d="100"/>
          <a:sy n="75" d="100"/>
        </p:scale>
        <p:origin x="-102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44;&#1054;&#1061;&#1054;&#1044;&#1067;\&#1055;&#1056;&#1045;&#1047;&#1045;&#1053;&#1058;&#1040;&#1062;&#1048;&#1071;%20&#1082;%20&#1086;&#1090;&#1095;&#1077;&#1090;&#1091;%20&#1079;&#1072;%202018%20&#1075;&#1086;&#1076;\&#1044;&#1080;&#1072;&#1075;&#1088;&#1072;&#1084;&#1084;&#1099;%201%20(&#1086;&#1090;&#1095;&#1077;&#1090;%202018%20&#1075;&#1086;&#1076;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44;&#1054;&#1061;&#1054;&#1044;&#1067;\&#1055;&#1056;&#1045;&#1047;&#1045;&#1053;&#1058;&#1040;&#1062;&#1048;&#1071;%20&#1082;%20&#1086;&#1090;&#1095;&#1077;&#1090;&#1091;%20&#1079;&#1072;%202018%20&#1075;&#1086;&#1076;\&#1044;&#1080;&#1072;&#1075;&#1088;&#1072;&#1084;&#1084;&#1099;%201%20(&#1086;&#1090;&#1095;&#1077;&#1090;%202018%20&#1075;&#1086;&#1076;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80;&#1089;&#1087;&#1086;&#1083;&#1085;&#1077;&#1085;&#1080;&#1077;%20&#1075;&#1083;&#1072;&#1074;&#1077;%20&#1087;&#1086;%20&#1075;&#1086;&#1076;&#1072;&#1084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44;&#1054;&#1061;&#1054;&#1044;&#1067;\&#1055;&#1056;&#1045;&#1047;&#1045;&#1053;&#1058;&#1040;&#1062;&#1048;&#1071;%20&#1082;%20&#1086;&#1090;&#1095;&#1077;&#1090;&#1091;%20&#1079;&#1072;%202018%20&#1075;&#1086;&#1076;\&#1044;&#1080;&#1072;&#1075;&#1088;&#1072;&#1084;&#1084;&#1099;%201%20(&#1086;&#1090;&#1095;&#1077;&#1090;%202018%20&#1075;&#1086;&#1076;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44;&#1054;&#1061;&#1054;&#1044;&#1067;\&#1055;&#1056;&#1045;&#1047;&#1045;&#1053;&#1058;&#1040;&#1062;&#1048;&#1071;%20&#1082;%20&#1086;&#1090;&#1095;&#1077;&#1090;&#1091;%20&#1079;&#1072;%202018%20&#1075;&#1086;&#1076;\&#1044;&#1080;&#1072;&#1075;&#1088;&#1072;&#1084;&#1084;&#1099;%201%20(&#1086;&#1090;&#1095;&#1077;&#1090;%202018%20&#1075;&#1086;&#1076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44;&#1054;&#1061;&#1054;&#1044;&#1067;\&#1055;&#1056;&#1045;&#1047;&#1045;&#1053;&#1058;&#1040;&#1062;&#1048;&#1071;%20&#1082;%20&#1086;&#1090;&#1095;&#1077;&#1090;&#1091;%20&#1079;&#1072;%202018%20&#1075;&#1086;&#1076;\&#1044;&#1080;&#1072;&#1075;&#1088;&#1072;&#1084;&#1084;&#1099;%201%20(&#1086;&#1090;&#1095;&#1077;&#1090;%202018%20&#1075;&#1086;&#1076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44;&#1054;&#1061;&#1054;&#1044;&#1067;\&#1055;&#1056;&#1045;&#1047;&#1045;&#1053;&#1058;&#1040;&#1062;&#1048;&#1071;%20&#1082;%20&#1086;&#1090;&#1095;&#1077;&#1090;&#1091;%20&#1079;&#1072;%202018%20&#1075;&#1086;&#1076;\&#1044;&#1080;&#1072;&#1075;&#1088;&#1072;&#1084;&#1084;&#1099;%201%20(&#1086;&#1090;&#1095;&#1077;&#1090;%202018%20&#1075;&#1086;&#1076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44;&#1054;&#1061;&#1054;&#1044;&#1067;\&#1055;&#1056;&#1045;&#1047;&#1045;&#1053;&#1058;&#1040;&#1062;&#1048;&#1071;%20&#1082;%20&#1086;&#1090;&#1095;&#1077;&#1090;&#1091;%20&#1079;&#1072;%202018%20&#1075;&#1086;&#1076;\&#1044;&#1080;&#1072;&#1075;&#1088;&#1072;&#1084;&#1084;&#1099;%201%20(&#1086;&#1090;&#1095;&#1077;&#1090;%202018%20&#1075;&#1086;&#1076;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44;&#1054;&#1061;&#1054;&#1044;&#1067;\&#1055;&#1056;&#1045;&#1047;&#1045;&#1053;&#1058;&#1040;&#1062;&#1048;&#1071;%20&#1082;%20&#1086;&#1090;&#1095;&#1077;&#1090;&#1091;%20&#1079;&#1072;%202018%20&#1075;&#1086;&#1076;\&#1044;&#1080;&#1072;&#1075;&#1088;&#1072;&#1084;&#1084;&#1099;%201%20(&#1086;&#1090;&#1095;&#1077;&#1090;%202018%20&#1075;&#1086;&#1076;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44;&#1054;&#1061;&#1054;&#1044;&#1067;\&#1055;&#1056;&#1045;&#1047;&#1045;&#1053;&#1058;&#1040;&#1062;&#1048;&#1071;%20&#1082;%20&#1086;&#1090;&#1095;&#1077;&#1090;&#1091;%20&#1079;&#1072;%202018%20&#1075;&#1086;&#1076;\&#1044;&#1080;&#1072;&#1075;&#1088;&#1072;&#1084;&#1084;&#1099;%201%20(&#1086;&#1090;&#1095;&#1077;&#1090;%202018%20&#1075;&#1086;&#1076;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55;&#1088;&#1080;&#1083;&#1086;&#1078;&#1077;&#1085;&#1080;&#1077;%204%20&#1087;&#1086;%20&#1084;&#1091;&#1085;.%20&#1080;%20&#1085;&#1077;&#1087;&#1088;&#1086;&#1075;&#1088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48;&#1089;&#1087;&#1086;&#1083;&#1085;&#1077;&#1085;&#1080;&#1077;%20&#1087;&#1086;%20&#1075;&#1086;&#1076;&#1072;&#1084;\2018\&#1056;&#1040;&#1057;&#1061;&#1054;&#1044;&#1067;%20&#1082;%20&#1087;&#1088;&#1077;&#1079;&#1077;&#1085;&#1090;&#1072;&#1094;&#1080;&#1080;%20&#1082;%20&#1086;&#1090;&#1095;&#1077;&#1090;&#1091;%20&#1079;&#1072;%202018%20&#1075;&#1086;&#1076;\&#1055;&#1088;&#1080;&#1083;&#1086;&#1078;&#1077;&#1085;&#1080;&#1077;%204%20&#1087;&#1086;%20&#1084;&#1091;&#1085;.%20&#1080;%20&#1085;&#1077;&#1087;&#1088;&#1086;&#1075;&#1088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'№ 3'!$A$24</c:f>
              <c:strCache>
                <c:ptCount val="1"/>
                <c:pt idx="0">
                  <c:v>Утвержденый план  в первоначальном бюджете</c:v>
                </c:pt>
              </c:strCache>
            </c:strRef>
          </c:tx>
          <c:dLbls>
            <c:dLbl>
              <c:idx val="2"/>
              <c:layout>
                <c:manualLayout>
                  <c:x val="2.7141548303514398E-3"/>
                  <c:y val="-3.053421655491507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'№ 3'!$B$23:$D$23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  профицит</c:v>
                </c:pt>
              </c:strCache>
            </c:strRef>
          </c:cat>
          <c:val>
            <c:numRef>
              <c:f>'№ 3'!$B$24:$D$24</c:f>
              <c:numCache>
                <c:formatCode>#,##0.0</c:formatCode>
                <c:ptCount val="3"/>
                <c:pt idx="0">
                  <c:v>1710.6</c:v>
                </c:pt>
                <c:pt idx="1">
                  <c:v>1710.6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'№ 3'!$A$25</c:f>
              <c:strCache>
                <c:ptCount val="1"/>
                <c:pt idx="0">
                  <c:v>Уточненный план</c:v>
                </c:pt>
              </c:strCache>
            </c:strRef>
          </c:tx>
          <c:dLbls>
            <c:dLbl>
              <c:idx val="2"/>
              <c:layout>
                <c:manualLayout>
                  <c:x val="-5.4283096607029759E-3"/>
                  <c:y val="-2.290066241618622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'№ 3'!$B$23:$D$23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  профицит</c:v>
                </c:pt>
              </c:strCache>
            </c:strRef>
          </c:cat>
          <c:val>
            <c:numRef>
              <c:f>'№ 3'!$B$25:$D$25</c:f>
              <c:numCache>
                <c:formatCode>#,##0.0</c:formatCode>
                <c:ptCount val="3"/>
                <c:pt idx="0">
                  <c:v>1832.6</c:v>
                </c:pt>
                <c:pt idx="1">
                  <c:v>1839.1</c:v>
                </c:pt>
                <c:pt idx="2">
                  <c:v>6.5</c:v>
                </c:pt>
              </c:numCache>
            </c:numRef>
          </c:val>
        </c:ser>
        <c:ser>
          <c:idx val="2"/>
          <c:order val="2"/>
          <c:tx>
            <c:strRef>
              <c:f>'№ 3'!$A$26</c:f>
              <c:strCache>
                <c:ptCount val="1"/>
                <c:pt idx="0">
                  <c:v>Исполнено</c:v>
                </c:pt>
              </c:strCache>
            </c:strRef>
          </c:tx>
          <c:dLbls>
            <c:dLbl>
              <c:idx val="2"/>
              <c:layout>
                <c:manualLayout>
                  <c:x val="9.9517860807399867E-17"/>
                  <c:y val="-1.272259023121457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'№ 3'!$B$23:$D$23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  профицит</c:v>
                </c:pt>
              </c:strCache>
            </c:strRef>
          </c:cat>
          <c:val>
            <c:numRef>
              <c:f>'№ 3'!$B$26:$D$26</c:f>
              <c:numCache>
                <c:formatCode>#,##0.0</c:formatCode>
                <c:ptCount val="3"/>
                <c:pt idx="0">
                  <c:v>1841.3</c:v>
                </c:pt>
                <c:pt idx="1">
                  <c:v>1826.6</c:v>
                </c:pt>
                <c:pt idx="2">
                  <c:v>14.7</c:v>
                </c:pt>
              </c:numCache>
            </c:numRef>
          </c:val>
        </c:ser>
        <c:dLbls>
          <c:showVal val="1"/>
        </c:dLbls>
        <c:shape val="cylinder"/>
        <c:axId val="62350464"/>
        <c:axId val="62352000"/>
        <c:axId val="41380032"/>
      </c:bar3DChart>
      <c:catAx>
        <c:axId val="623504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2352000"/>
        <c:crosses val="autoZero"/>
        <c:auto val="1"/>
        <c:lblAlgn val="ctr"/>
        <c:lblOffset val="100"/>
      </c:catAx>
      <c:valAx>
        <c:axId val="62352000"/>
        <c:scaling>
          <c:orientation val="minMax"/>
        </c:scaling>
        <c:delete val="1"/>
        <c:axPos val="l"/>
        <c:numFmt formatCode="#,##0.0" sourceLinked="1"/>
        <c:tickLblPos val="none"/>
        <c:crossAx val="62350464"/>
        <c:crosses val="autoZero"/>
        <c:crossBetween val="between"/>
      </c:valAx>
      <c:serAx>
        <c:axId val="41380032"/>
        <c:scaling>
          <c:orientation val="minMax"/>
        </c:scaling>
        <c:delete val="1"/>
        <c:axPos val="b"/>
        <c:tickLblPos val="none"/>
        <c:crossAx val="62352000"/>
        <c:crosses val="autoZero"/>
      </c:ser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3998493597559147E-2"/>
          <c:y val="9.0214994011576927E-2"/>
          <c:w val="0.66820264708282062"/>
          <c:h val="0.9097850059884236"/>
        </c:manualLayout>
      </c:layout>
      <c:pie3DChart>
        <c:varyColors val="1"/>
        <c:ser>
          <c:idx val="0"/>
          <c:order val="0"/>
          <c:explosion val="25"/>
          <c:dPt>
            <c:idx val="5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1.7186979224530621E-2"/>
                  <c:y val="-7.9578475323867862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73003965742965E-2"/>
                  <c:y val="-6.3552475033027134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722006733551434E-3"/>
                  <c:y val="-1.0303420711869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169894166348669E-3"/>
                  <c:y val="2.192435402501985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500736633127754E-2"/>
                  <c:y val="1.9358567174791522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1361249716215477E-3"/>
                  <c:y val="1.0592674344254283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2296628876984923E-3"/>
                  <c:y val="-8.9432541112999704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182211638320423E-2"/>
                  <c:y val="-9.1725937539865309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476768281785105E-3"/>
                  <c:y val="-5.1972410202915991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452708153200402E-3"/>
                  <c:y val="-6.1042832749304199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20153074779138E-2"/>
                  <c:y val="-6.1042832749304199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(Лист3!$D$7;Лист3!$D$16;Лист3!$D$18;Лист3!$D$21;Лист3!$D$27;Лист3!$D$31;Лист3!$D$38;Лист3!$D$41;Лист3!$D$47;Лист3!$D$52;Лист3!$D$55;Лист3!$D$57)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 бюджетам поселений</c:v>
                </c:pt>
              </c:strCache>
            </c:strRef>
          </c:cat>
          <c:val>
            <c:numRef>
              <c:f>(Лист3!$Q$7;Лист3!$Q$16;Лист3!$Q$18;Лист3!$Q$21;Лист3!$Q$27;Лист3!$Q$31;Лист3!$Q$38;Лист3!$Q$41;Лист3!$Q$47;Лист3!$Q$52;Лист3!$Q$55;Лист3!$Q$57)</c:f>
              <c:numCache>
                <c:formatCode>#,##0.0</c:formatCode>
                <c:ptCount val="12"/>
                <c:pt idx="0">
                  <c:v>158.19999999999999</c:v>
                </c:pt>
                <c:pt idx="1">
                  <c:v>0</c:v>
                </c:pt>
                <c:pt idx="2">
                  <c:v>15.9</c:v>
                </c:pt>
                <c:pt idx="3">
                  <c:v>11.6</c:v>
                </c:pt>
                <c:pt idx="4">
                  <c:v>10.7</c:v>
                </c:pt>
                <c:pt idx="5">
                  <c:v>1238.1999999999998</c:v>
                </c:pt>
                <c:pt idx="6">
                  <c:v>70.2</c:v>
                </c:pt>
                <c:pt idx="7">
                  <c:v>88.2</c:v>
                </c:pt>
                <c:pt idx="8">
                  <c:v>132.80000000000001</c:v>
                </c:pt>
                <c:pt idx="9">
                  <c:v>75.7</c:v>
                </c:pt>
                <c:pt idx="10">
                  <c:v>1.5</c:v>
                </c:pt>
                <c:pt idx="11">
                  <c:v>23.6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 rtl="0">
            <a:defRPr sz="1000" b="1"/>
          </a:pPr>
          <a:endParaRPr lang="ru-RU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6.5558386071978947E-2"/>
                  <c:y val="-0.12707056893760715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(Лист3!$D$31;Лист3!$D$38;Лист3!$D$41;Лист3!$D$47;Лист3!$D$52)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(Лист3!$Q$31;Лист3!$Q$38;Лист3!$Q$41;Лист3!$Q$47;Лист3!$Q$52)</c:f>
              <c:numCache>
                <c:formatCode>#,##0.0</c:formatCode>
                <c:ptCount val="5"/>
                <c:pt idx="0">
                  <c:v>1238.1999999999998</c:v>
                </c:pt>
                <c:pt idx="1">
                  <c:v>70.2</c:v>
                </c:pt>
                <c:pt idx="2">
                  <c:v>88.2</c:v>
                </c:pt>
                <c:pt idx="3">
                  <c:v>132.80000000000001</c:v>
                </c:pt>
                <c:pt idx="4">
                  <c:v>75.7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71293050772136357"/>
          <c:y val="0.21834010630763392"/>
          <c:w val="0.27531153945857867"/>
          <c:h val="0.54678494924175058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200" b="1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Лист3!$D$60</c:f>
              <c:strCache>
                <c:ptCount val="1"/>
                <c:pt idx="0">
                  <c:v>Социальная сфера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Лист3!$M$60:$Q$60</c:f>
              <c:numCache>
                <c:formatCode>#,##0.0</c:formatCode>
                <c:ptCount val="5"/>
                <c:pt idx="0">
                  <c:v>1369.3</c:v>
                </c:pt>
                <c:pt idx="1">
                  <c:v>1394.6</c:v>
                </c:pt>
                <c:pt idx="2">
                  <c:v>1413</c:v>
                </c:pt>
                <c:pt idx="3">
                  <c:v>1623.7999999999997</c:v>
                </c:pt>
                <c:pt idx="4">
                  <c:v>1605.1</c:v>
                </c:pt>
              </c:numCache>
            </c:numRef>
          </c:val>
        </c:ser>
        <c:ser>
          <c:idx val="1"/>
          <c:order val="1"/>
          <c:tx>
            <c:strRef>
              <c:f>Лист3!$D$5</c:f>
              <c:strCache>
                <c:ptCount val="1"/>
                <c:pt idx="0">
                  <c:v>Всего расходов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Лист3!$M$5:$Q$5</c:f>
              <c:numCache>
                <c:formatCode>#,##0.0</c:formatCode>
                <c:ptCount val="5"/>
                <c:pt idx="0">
                  <c:v>1614</c:v>
                </c:pt>
                <c:pt idx="1">
                  <c:v>1657.2000000000003</c:v>
                </c:pt>
                <c:pt idx="2">
                  <c:v>1644.2</c:v>
                </c:pt>
                <c:pt idx="3">
                  <c:v>1864.2999999999995</c:v>
                </c:pt>
                <c:pt idx="4">
                  <c:v>1826.6</c:v>
                </c:pt>
              </c:numCache>
            </c:numRef>
          </c:val>
        </c:ser>
        <c:dLbls>
          <c:showVal val="1"/>
        </c:dLbls>
        <c:axId val="64047744"/>
        <c:axId val="64053632"/>
      </c:barChart>
      <c:catAx>
        <c:axId val="64047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4053632"/>
        <c:crosses val="autoZero"/>
        <c:auto val="1"/>
        <c:lblAlgn val="ctr"/>
        <c:lblOffset val="100"/>
      </c:catAx>
      <c:valAx>
        <c:axId val="64053632"/>
        <c:scaling>
          <c:orientation val="minMax"/>
        </c:scaling>
        <c:delete val="1"/>
        <c:axPos val="l"/>
        <c:numFmt formatCode="#,##0.0" sourceLinked="1"/>
        <c:tickLblPos val="none"/>
        <c:crossAx val="64047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.1806257937588602"/>
          <c:w val="1"/>
          <c:h val="0.81937420624114055"/>
        </c:manualLayout>
      </c:layout>
      <c:lineChart>
        <c:grouping val="stacked"/>
        <c:ser>
          <c:idx val="0"/>
          <c:order val="0"/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966242681203311E-2"/>
                  <c:y val="4.01612037042819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Лист3!$M$61:$Q$61</c:f>
              <c:numCache>
                <c:formatCode>0.0</c:formatCode>
                <c:ptCount val="5"/>
                <c:pt idx="0">
                  <c:v>84.838909541511782</c:v>
                </c:pt>
                <c:pt idx="1">
                  <c:v>84.153994689838427</c:v>
                </c:pt>
                <c:pt idx="2">
                  <c:v>85.938450310180471</c:v>
                </c:pt>
                <c:pt idx="3">
                  <c:v>87.099715710990708</c:v>
                </c:pt>
                <c:pt idx="4">
                  <c:v>87.873645023540988</c:v>
                </c:pt>
              </c:numCache>
            </c:numRef>
          </c:val>
        </c:ser>
        <c:dLbls>
          <c:showVal val="1"/>
        </c:dLbls>
        <c:marker val="1"/>
        <c:axId val="64090112"/>
        <c:axId val="64091648"/>
      </c:lineChart>
      <c:catAx>
        <c:axId val="64090112"/>
        <c:scaling>
          <c:orientation val="minMax"/>
        </c:scaling>
        <c:delete val="1"/>
        <c:axPos val="b"/>
        <c:tickLblPos val="none"/>
        <c:crossAx val="64091648"/>
        <c:crosses val="autoZero"/>
        <c:auto val="1"/>
        <c:lblAlgn val="ctr"/>
        <c:lblOffset val="100"/>
      </c:catAx>
      <c:valAx>
        <c:axId val="64091648"/>
        <c:scaling>
          <c:orientation val="minMax"/>
        </c:scaling>
        <c:delete val="1"/>
        <c:axPos val="l"/>
        <c:numFmt formatCode="0.0" sourceLinked="1"/>
        <c:tickLblPos val="none"/>
        <c:crossAx val="64090112"/>
        <c:crosses val="autoZero"/>
        <c:crossBetween val="between"/>
      </c:valAx>
      <c:spPr>
        <a:noFill/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100" b="1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770498939301304E-2"/>
          <c:y val="2.4142592337206833E-2"/>
          <c:w val="0.7017067134235071"/>
          <c:h val="0.90456901584286242"/>
        </c:manualLayout>
      </c:layout>
      <c:barChart>
        <c:barDir val="col"/>
        <c:grouping val="clustered"/>
        <c:ser>
          <c:idx val="0"/>
          <c:order val="0"/>
          <c:tx>
            <c:strRef>
              <c:f>Лист3!$D$32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Лист3!$M$32:$Q$32</c:f>
              <c:numCache>
                <c:formatCode>#,##0.0</c:formatCode>
                <c:ptCount val="5"/>
                <c:pt idx="0">
                  <c:v>428</c:v>
                </c:pt>
                <c:pt idx="1">
                  <c:v>404.6</c:v>
                </c:pt>
                <c:pt idx="2">
                  <c:v>401.2</c:v>
                </c:pt>
                <c:pt idx="3">
                  <c:v>603.4</c:v>
                </c:pt>
                <c:pt idx="4">
                  <c:v>466.7</c:v>
                </c:pt>
              </c:numCache>
            </c:numRef>
          </c:val>
        </c:ser>
        <c:ser>
          <c:idx val="1"/>
          <c:order val="1"/>
          <c:tx>
            <c:strRef>
              <c:f>Лист3!$D$33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dLbl>
              <c:idx val="3"/>
              <c:layout>
                <c:manualLayout>
                  <c:x val="2.7906976744186112E-2"/>
                  <c:y val="1.025641025641022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Лист3!$M$33:$Q$33</c:f>
              <c:numCache>
                <c:formatCode>#,##0.0</c:formatCode>
                <c:ptCount val="5"/>
                <c:pt idx="0">
                  <c:v>639</c:v>
                </c:pt>
                <c:pt idx="1">
                  <c:v>706.8</c:v>
                </c:pt>
                <c:pt idx="2">
                  <c:v>742.5</c:v>
                </c:pt>
                <c:pt idx="3">
                  <c:v>581.20000000000005</c:v>
                </c:pt>
                <c:pt idx="4">
                  <c:v>598.29999999999995</c:v>
                </c:pt>
              </c:numCache>
            </c:numRef>
          </c:val>
        </c:ser>
        <c:ser>
          <c:idx val="2"/>
          <c:order val="2"/>
          <c:tx>
            <c:strRef>
              <c:f>Лист3!$D$35</c:f>
              <c:strCache>
                <c:ptCount val="1"/>
                <c:pt idx="0">
                  <c:v>Профессиональная подготовка, переподготовка и повышение квалификации</c:v>
                </c:pt>
              </c:strCache>
            </c:strRef>
          </c:tx>
          <c:dLbls>
            <c:dLbl>
              <c:idx val="0"/>
              <c:layout>
                <c:manualLayout>
                  <c:x val="-4.9658597144631436E-3"/>
                  <c:y val="2.714164546225656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658597144631436E-3"/>
                  <c:y val="2.714164546225656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519854866665158E-17"/>
                  <c:y val="3.05343511450381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658597144631436E-3"/>
                  <c:y val="3.05343511450381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4487895716946837E-3"/>
                  <c:y val="2.714164546225656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Лист3!$M$35:$Q$35</c:f>
              <c:numCache>
                <c:formatCode>#,##0.0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0.5</c:v>
                </c:pt>
                <c:pt idx="3">
                  <c:v>0.30000000000000032</c:v>
                </c:pt>
                <c:pt idx="4">
                  <c:v>0.8</c:v>
                </c:pt>
              </c:numCache>
            </c:numRef>
          </c:val>
        </c:ser>
        <c:ser>
          <c:idx val="3"/>
          <c:order val="3"/>
          <c:tx>
            <c:strRef>
              <c:f>Лист3!$D$36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Лист3!$M$36:$Q$36</c:f>
              <c:numCache>
                <c:formatCode>#,##0.0</c:formatCode>
                <c:ptCount val="5"/>
                <c:pt idx="0">
                  <c:v>14.3</c:v>
                </c:pt>
                <c:pt idx="1">
                  <c:v>12.1</c:v>
                </c:pt>
                <c:pt idx="2">
                  <c:v>13.5</c:v>
                </c:pt>
                <c:pt idx="3">
                  <c:v>12.6</c:v>
                </c:pt>
                <c:pt idx="4">
                  <c:v>13.1</c:v>
                </c:pt>
              </c:numCache>
            </c:numRef>
          </c:val>
        </c:ser>
        <c:ser>
          <c:idx val="4"/>
          <c:order val="4"/>
          <c:tx>
            <c:strRef>
              <c:f>Лист3!$D$37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dLbl>
              <c:idx val="4"/>
              <c:layout>
                <c:manualLayout>
                  <c:x val="0"/>
                  <c:y val="-1.696352841391041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Лист3!$M$37:$Q$37</c:f>
              <c:numCache>
                <c:formatCode>#,##0.0</c:formatCode>
                <c:ptCount val="5"/>
                <c:pt idx="0">
                  <c:v>84.7</c:v>
                </c:pt>
                <c:pt idx="1">
                  <c:v>49</c:v>
                </c:pt>
                <c:pt idx="2">
                  <c:v>41.9</c:v>
                </c:pt>
                <c:pt idx="3">
                  <c:v>40.200000000000003</c:v>
                </c:pt>
                <c:pt idx="4">
                  <c:v>42.1</c:v>
                </c:pt>
              </c:numCache>
            </c:numRef>
          </c:val>
        </c:ser>
        <c:axId val="62793600"/>
        <c:axId val="62795136"/>
      </c:barChart>
      <c:catAx>
        <c:axId val="62793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2795136"/>
        <c:crosses val="autoZero"/>
        <c:auto val="1"/>
        <c:lblAlgn val="ctr"/>
        <c:lblOffset val="100"/>
      </c:catAx>
      <c:valAx>
        <c:axId val="62795136"/>
        <c:scaling>
          <c:orientation val="minMax"/>
        </c:scaling>
        <c:delete val="1"/>
        <c:axPos val="l"/>
        <c:numFmt formatCode="#,##0.0" sourceLinked="1"/>
        <c:tickLblPos val="none"/>
        <c:crossAx val="6279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93760797768261"/>
          <c:y val="9.2308230701930699E-2"/>
          <c:w val="0.23013323531616431"/>
          <c:h val="0.5859153118645720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Лист3!$D$42</c:f>
              <c:strCache>
                <c:ptCount val="1"/>
                <c:pt idx="0">
                  <c:v>Стационарная медицинская помощь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Лист3!$M$42:$Q$42</c:f>
              <c:numCache>
                <c:formatCode>#,##0.0</c:formatCode>
                <c:ptCount val="5"/>
                <c:pt idx="0">
                  <c:v>19.2</c:v>
                </c:pt>
                <c:pt idx="1">
                  <c:v>15.2</c:v>
                </c:pt>
                <c:pt idx="2">
                  <c:v>20.3</c:v>
                </c:pt>
                <c:pt idx="3">
                  <c:v>29.3</c:v>
                </c:pt>
                <c:pt idx="4">
                  <c:v>20.7</c:v>
                </c:pt>
              </c:numCache>
            </c:numRef>
          </c:val>
        </c:ser>
        <c:ser>
          <c:idx val="1"/>
          <c:order val="1"/>
          <c:tx>
            <c:strRef>
              <c:f>Лист3!$D$43</c:f>
              <c:strCache>
                <c:ptCount val="1"/>
                <c:pt idx="0">
                  <c:v>Амбулаторная помощь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Лист3!$M$43:$Q$43</c:f>
              <c:numCache>
                <c:formatCode>#,##0.0</c:formatCode>
                <c:ptCount val="5"/>
                <c:pt idx="0">
                  <c:v>28.4</c:v>
                </c:pt>
                <c:pt idx="1">
                  <c:v>40.800000000000004</c:v>
                </c:pt>
                <c:pt idx="2">
                  <c:v>44.1</c:v>
                </c:pt>
                <c:pt idx="3">
                  <c:v>45.7</c:v>
                </c:pt>
                <c:pt idx="4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Лист3!$D$45</c:f>
              <c:strCache>
                <c:ptCount val="1"/>
                <c:pt idx="0">
                  <c:v>Скорая медицинская помощь 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Лист3!$M$45:$Q$45</c:f>
              <c:numCache>
                <c:formatCode>#,##0.0</c:formatCode>
                <c:ptCount val="5"/>
                <c:pt idx="0">
                  <c:v>1.5</c:v>
                </c:pt>
                <c:pt idx="1">
                  <c:v>1.5</c:v>
                </c:pt>
                <c:pt idx="2">
                  <c:v>1.3</c:v>
                </c:pt>
                <c:pt idx="3">
                  <c:v>4.5</c:v>
                </c:pt>
                <c:pt idx="4">
                  <c:v>4.9000000000000004</c:v>
                </c:pt>
              </c:numCache>
            </c:numRef>
          </c:val>
        </c:ser>
        <c:ser>
          <c:idx val="3"/>
          <c:order val="3"/>
          <c:tx>
            <c:strRef>
              <c:f>Лист3!$D$46</c:f>
              <c:strCache>
                <c:ptCount val="1"/>
                <c:pt idx="0">
                  <c:v>Другие вопросы в области здравоохранения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Лист3!$M$46:$Q$46</c:f>
              <c:numCache>
                <c:formatCode>#,##0.0</c:formatCode>
                <c:ptCount val="5"/>
                <c:pt idx="0">
                  <c:v>20</c:v>
                </c:pt>
                <c:pt idx="1">
                  <c:v>19</c:v>
                </c:pt>
                <c:pt idx="2">
                  <c:v>18.100000000000001</c:v>
                </c:pt>
                <c:pt idx="3">
                  <c:v>17.600000000000001</c:v>
                </c:pt>
                <c:pt idx="4">
                  <c:v>9.6</c:v>
                </c:pt>
              </c:numCache>
            </c:numRef>
          </c:val>
        </c:ser>
        <c:overlap val="100"/>
        <c:axId val="62839808"/>
        <c:axId val="64103168"/>
      </c:barChart>
      <c:catAx>
        <c:axId val="62839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4103168"/>
        <c:crosses val="autoZero"/>
        <c:auto val="1"/>
        <c:lblAlgn val="ctr"/>
        <c:lblOffset val="100"/>
      </c:catAx>
      <c:valAx>
        <c:axId val="64103168"/>
        <c:scaling>
          <c:orientation val="minMax"/>
        </c:scaling>
        <c:delete val="1"/>
        <c:axPos val="l"/>
        <c:numFmt formatCode="#,##0.0" sourceLinked="1"/>
        <c:tickLblPos val="none"/>
        <c:crossAx val="6283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9919183346774"/>
          <c:y val="5.2925306853270114E-3"/>
          <c:w val="0.32307692307692742"/>
          <c:h val="0.4956521263645679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"/>
          <c:y val="0.42537740234698268"/>
          <c:w val="0.72045673217484674"/>
          <c:h val="0.56293666244445262"/>
        </c:manualLayout>
      </c:layout>
      <c:pie3DChart>
        <c:varyColors val="1"/>
        <c:ser>
          <c:idx val="0"/>
          <c:order val="0"/>
          <c:tx>
            <c:strRef>
              <c:f>Лист3!$Q$4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(Лист3!$D$42;Лист3!$D$43;Лист3!$D$45;Лист3!$D$46)</c:f>
              <c:strCache>
                <c:ptCount val="4"/>
                <c:pt idx="0">
                  <c:v>Стационарная медицинская помощь</c:v>
                </c:pt>
                <c:pt idx="1">
                  <c:v>Амбулаторная помощь</c:v>
                </c:pt>
                <c:pt idx="2">
                  <c:v>Скорая медицинская помощь </c:v>
                </c:pt>
                <c:pt idx="3">
                  <c:v>Другие вопросы в области здравоохранения</c:v>
                </c:pt>
              </c:strCache>
            </c:strRef>
          </c:cat>
          <c:val>
            <c:numRef>
              <c:f>Лист3!$Q$42:$Q$46</c:f>
              <c:numCache>
                <c:formatCode>#,##0.0</c:formatCode>
                <c:ptCount val="5"/>
                <c:pt idx="0">
                  <c:v>20.7</c:v>
                </c:pt>
                <c:pt idx="1">
                  <c:v>53</c:v>
                </c:pt>
                <c:pt idx="3">
                  <c:v>4.9000000000000004</c:v>
                </c:pt>
                <c:pt idx="4">
                  <c:v>9.6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5348511669033"/>
          <c:y val="0.17605633802817031"/>
          <c:w val="0.28770512282119248"/>
          <c:h val="0.8239437454158967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Лист3!$D$39</c:f>
              <c:strCache>
                <c:ptCount val="1"/>
                <c:pt idx="0">
                  <c:v>Культура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Лист3!$M$39:$Q$39</c:f>
              <c:numCache>
                <c:formatCode>#,##0.0</c:formatCode>
                <c:ptCount val="5"/>
                <c:pt idx="0">
                  <c:v>29.4</c:v>
                </c:pt>
                <c:pt idx="1">
                  <c:v>32.200000000000003</c:v>
                </c:pt>
                <c:pt idx="2">
                  <c:v>32</c:v>
                </c:pt>
                <c:pt idx="3">
                  <c:v>34.4</c:v>
                </c:pt>
                <c:pt idx="4">
                  <c:v>57.3</c:v>
                </c:pt>
              </c:numCache>
            </c:numRef>
          </c:val>
        </c:ser>
        <c:ser>
          <c:idx val="1"/>
          <c:order val="1"/>
          <c:tx>
            <c:strRef>
              <c:f>Лист3!$D$40</c:f>
              <c:strCache>
                <c:ptCount val="1"/>
                <c:pt idx="0">
                  <c:v>Другие вопросы в области культуры, кинематографии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Лист3!$M$40:$Q$40</c:f>
              <c:numCache>
                <c:formatCode>#,##0.0</c:formatCode>
                <c:ptCount val="5"/>
                <c:pt idx="0">
                  <c:v>11.4</c:v>
                </c:pt>
                <c:pt idx="1">
                  <c:v>12.2</c:v>
                </c:pt>
                <c:pt idx="2">
                  <c:v>11.4</c:v>
                </c:pt>
                <c:pt idx="3">
                  <c:v>12</c:v>
                </c:pt>
                <c:pt idx="4">
                  <c:v>12.9</c:v>
                </c:pt>
              </c:numCache>
            </c:numRef>
          </c:val>
        </c:ser>
        <c:overlap val="100"/>
        <c:axId val="64192512"/>
        <c:axId val="64194048"/>
      </c:barChart>
      <c:catAx>
        <c:axId val="64192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4194048"/>
        <c:crosses val="autoZero"/>
        <c:auto val="1"/>
        <c:lblAlgn val="ctr"/>
        <c:lblOffset val="100"/>
      </c:catAx>
      <c:valAx>
        <c:axId val="64194048"/>
        <c:scaling>
          <c:orientation val="minMax"/>
        </c:scaling>
        <c:delete val="1"/>
        <c:axPos val="l"/>
        <c:numFmt formatCode="#,##0.0" sourceLinked="1"/>
        <c:tickLblPos val="none"/>
        <c:crossAx val="6419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58025188559364"/>
          <c:y val="3.2088736671096442E-2"/>
          <c:w val="0.34536443077693746"/>
          <c:h val="0.34791096918419423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"/>
          <c:y val="0.13293431519922919"/>
          <c:w val="0.65991838391533386"/>
          <c:h val="0.69692972467674263"/>
        </c:manualLayout>
      </c:layout>
      <c:pie3DChart>
        <c:varyColors val="1"/>
        <c:ser>
          <c:idx val="0"/>
          <c:order val="0"/>
          <c:tx>
            <c:strRef>
              <c:f>Лист3!$Q$4</c:f>
              <c:strCache>
                <c:ptCount val="1"/>
                <c:pt idx="0">
                  <c:v>2018</c:v>
                </c:pt>
              </c:strCache>
            </c:strRef>
          </c:tx>
          <c:explosion val="14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Лист3!$D$39:$D$40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Лист3!$Q$39:$Q$40</c:f>
              <c:numCache>
                <c:formatCode>#,##0.0</c:formatCode>
                <c:ptCount val="2"/>
                <c:pt idx="0">
                  <c:v>57.3</c:v>
                </c:pt>
                <c:pt idx="1">
                  <c:v>12.9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826305331163192"/>
          <c:y val="0.31597329363774707"/>
          <c:w val="0.33742398673949869"/>
          <c:h val="0.50000169542675588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Лист3!$D$48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dLbl>
              <c:idx val="0"/>
              <c:layout>
                <c:manualLayout>
                  <c:x val="-8.267312370524877E-3"/>
                  <c:y val="1.5117367911501879E-2"/>
                </c:manualLayout>
              </c:layout>
              <c:dLblPos val="ctr"/>
              <c:showVal val="1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Лист3!$M$48:$Q$48</c:f>
              <c:numCache>
                <c:formatCode>#,##0.0</c:formatCode>
                <c:ptCount val="5"/>
                <c:pt idx="0">
                  <c:v>1.5</c:v>
                </c:pt>
                <c:pt idx="1">
                  <c:v>2.1</c:v>
                </c:pt>
                <c:pt idx="2">
                  <c:v>0</c:v>
                </c:pt>
                <c:pt idx="3">
                  <c:v>2.5</c:v>
                </c:pt>
                <c:pt idx="4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Лист3!$D$49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dLbls>
            <c:dLbl>
              <c:idx val="0"/>
              <c:layout>
                <c:manualLayout>
                  <c:x val="5.5115415803499322E-3"/>
                  <c:y val="-2.0156490548669196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2.7557707901749665E-3"/>
                  <c:y val="-1.5117367911501879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5.5115415803499322E-3"/>
                  <c:y val="-2.5195613185836494E-2"/>
                </c:manualLayout>
              </c:layout>
              <c:dLblPos val="ctr"/>
              <c:showVal val="1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Лист3!$M$49:$Q$49</c:f>
              <c:numCache>
                <c:formatCode>#,##0.0</c:formatCode>
                <c:ptCount val="5"/>
                <c:pt idx="0">
                  <c:v>0.4</c:v>
                </c:pt>
                <c:pt idx="1">
                  <c:v>0.1</c:v>
                </c:pt>
                <c:pt idx="2">
                  <c:v>0</c:v>
                </c:pt>
                <c:pt idx="3">
                  <c:v>1.1000000000000001</c:v>
                </c:pt>
                <c:pt idx="4">
                  <c:v>0.70000000000000062</c:v>
                </c:pt>
              </c:numCache>
            </c:numRef>
          </c:val>
        </c:ser>
        <c:ser>
          <c:idx val="2"/>
          <c:order val="2"/>
          <c:tx>
            <c:strRef>
              <c:f>Лист3!$D$50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Лист3!$M$50:$Q$50</c:f>
              <c:numCache>
                <c:formatCode>#,##0.0</c:formatCode>
                <c:ptCount val="5"/>
                <c:pt idx="0">
                  <c:v>58.8</c:v>
                </c:pt>
                <c:pt idx="1">
                  <c:v>65.900000000000006</c:v>
                </c:pt>
                <c:pt idx="2">
                  <c:v>72.8</c:v>
                </c:pt>
                <c:pt idx="3">
                  <c:v>81.8</c:v>
                </c:pt>
                <c:pt idx="4">
                  <c:v>125.3</c:v>
                </c:pt>
              </c:numCache>
            </c:numRef>
          </c:val>
        </c:ser>
        <c:ser>
          <c:idx val="3"/>
          <c:order val="3"/>
          <c:tx>
            <c:strRef>
              <c:f>Лист3!$D$51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Лист3!$M$51:$Q$51</c:f>
              <c:numCache>
                <c:formatCode>#,##0.0</c:formatCode>
                <c:ptCount val="5"/>
                <c:pt idx="0">
                  <c:v>4.5</c:v>
                </c:pt>
                <c:pt idx="1">
                  <c:v>4.5999999999999996</c:v>
                </c:pt>
                <c:pt idx="2">
                  <c:v>4.8</c:v>
                </c:pt>
                <c:pt idx="3">
                  <c:v>4.9000000000000004</c:v>
                </c:pt>
                <c:pt idx="4">
                  <c:v>5.5</c:v>
                </c:pt>
              </c:numCache>
            </c:numRef>
          </c:val>
        </c:ser>
        <c:dLbls>
          <c:showVal val="1"/>
        </c:dLbls>
        <c:overlap val="100"/>
        <c:axId val="64326656"/>
        <c:axId val="64340736"/>
      </c:barChart>
      <c:catAx>
        <c:axId val="6432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4340736"/>
        <c:crosses val="autoZero"/>
        <c:auto val="1"/>
        <c:lblAlgn val="ctr"/>
        <c:lblOffset val="100"/>
      </c:catAx>
      <c:valAx>
        <c:axId val="64340736"/>
        <c:scaling>
          <c:orientation val="minMax"/>
        </c:scaling>
        <c:delete val="1"/>
        <c:axPos val="l"/>
        <c:numFmt formatCode="#,##0.0" sourceLinked="1"/>
        <c:tickLblPos val="none"/>
        <c:crossAx val="6432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86138176816154"/>
          <c:y val="1.8171355132221817E-2"/>
          <c:w val="0.32766025527812348"/>
          <c:h val="0.7352964642580176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9106673332592698E-2"/>
          <c:y val="9.206373799754318E-2"/>
          <c:w val="0.9676656297448436"/>
          <c:h val="0.82510972280659156"/>
        </c:manualLayout>
      </c:layout>
      <c:lineChart>
        <c:grouping val="standard"/>
        <c:ser>
          <c:idx val="0"/>
          <c:order val="0"/>
          <c:tx>
            <c:strRef>
              <c:f>'№ 4'!$A$25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0.05"/>
                  <c:y val="-6.4814814814815352E-2"/>
                </c:manualLayout>
              </c:layout>
              <c:showVal val="1"/>
            </c:dLbl>
            <c:dLbl>
              <c:idx val="1"/>
              <c:layout>
                <c:manualLayout>
                  <c:x val="-4.7222222222222332E-2"/>
                  <c:y val="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-3.0555555555555582E-2"/>
                  <c:y val="5.5555555555555455E-2"/>
                </c:manualLayout>
              </c:layout>
              <c:showVal val="1"/>
            </c:dLbl>
            <c:dLbl>
              <c:idx val="3"/>
              <c:layout>
                <c:manualLayout>
                  <c:x val="-2.5000000000000001E-2"/>
                  <c:y val="6.4814814814815283E-2"/>
                </c:manualLayout>
              </c:layout>
              <c:showVal val="1"/>
            </c:dLbl>
            <c:dLbl>
              <c:idx val="4"/>
              <c:layout>
                <c:manualLayout>
                  <c:x val="-6.3888888888888884E-2"/>
                  <c:y val="-7.407407407407407E-2"/>
                </c:manualLayout>
              </c:layout>
              <c:showVal val="1"/>
            </c:dLbl>
            <c:dLbl>
              <c:idx val="5"/>
              <c:layout>
                <c:manualLayout>
                  <c:x val="-5.5555555555555455E-2"/>
                  <c:y val="-5.5555555555555455E-2"/>
                </c:manualLayout>
              </c:layout>
              <c:showVal val="1"/>
            </c:dLbl>
            <c:dLbl>
              <c:idx val="6"/>
              <c:layout>
                <c:manualLayout>
                  <c:x val="-1.9444444444444445E-2"/>
                  <c:y val="-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'№ 4'!$B$24:$H$24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('№ 4'!$B$25:$G$25,'№ 4'!$H$25)</c:f>
              <c:numCache>
                <c:formatCode>#,##0.0</c:formatCode>
                <c:ptCount val="7"/>
                <c:pt idx="0">
                  <c:v>1331.1</c:v>
                </c:pt>
                <c:pt idx="1">
                  <c:v>1454.8</c:v>
                </c:pt>
                <c:pt idx="2">
                  <c:v>1479.7</c:v>
                </c:pt>
                <c:pt idx="3">
                  <c:v>1604.9</c:v>
                </c:pt>
                <c:pt idx="4">
                  <c:v>1675.4</c:v>
                </c:pt>
                <c:pt idx="5">
                  <c:v>1850.9</c:v>
                </c:pt>
                <c:pt idx="6">
                  <c:v>1841.3</c:v>
                </c:pt>
              </c:numCache>
            </c:numRef>
          </c:val>
        </c:ser>
        <c:ser>
          <c:idx val="1"/>
          <c:order val="1"/>
          <c:tx>
            <c:strRef>
              <c:f>'№ 4'!$A$26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-6.1111111111111102E-2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-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-3.0555555555555582E-2"/>
                  <c:y val="-8.3333333333333343E-2"/>
                </c:manualLayout>
              </c:layout>
              <c:showVal val="1"/>
            </c:dLbl>
            <c:dLbl>
              <c:idx val="3"/>
              <c:layout>
                <c:manualLayout>
                  <c:x val="-3.333333333333334E-2"/>
                  <c:y val="-5.5555555555555455E-2"/>
                </c:manualLayout>
              </c:layout>
              <c:showVal val="1"/>
            </c:dLbl>
            <c:dLbl>
              <c:idx val="4"/>
              <c:layout>
                <c:manualLayout>
                  <c:x val="-4.4444444444444502E-2"/>
                  <c:y val="6.4814814814815352E-2"/>
                </c:manualLayout>
              </c:layout>
              <c:showVal val="1"/>
            </c:dLbl>
            <c:dLbl>
              <c:idx val="5"/>
              <c:layout>
                <c:manualLayout>
                  <c:x val="-5.2777777777777792E-2"/>
                  <c:y val="5.5555555555555455E-2"/>
                </c:manualLayout>
              </c:layout>
              <c:showVal val="1"/>
            </c:dLbl>
            <c:dLbl>
              <c:idx val="6"/>
              <c:layout>
                <c:manualLayout>
                  <c:x val="-2.5000000000000001E-2"/>
                  <c:y val="6.018518518518514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'№ 4'!$B$24:$H$24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('№ 4'!$B$26:$G$26,'№ 4'!$H$26)</c:f>
              <c:numCache>
                <c:formatCode>#,##0.0</c:formatCode>
                <c:ptCount val="7"/>
                <c:pt idx="0">
                  <c:v>1398.6</c:v>
                </c:pt>
                <c:pt idx="1">
                  <c:v>1474.8</c:v>
                </c:pt>
                <c:pt idx="2">
                  <c:v>1614</c:v>
                </c:pt>
                <c:pt idx="3">
                  <c:v>1657.2</c:v>
                </c:pt>
                <c:pt idx="4">
                  <c:v>1644.2</c:v>
                </c:pt>
                <c:pt idx="5">
                  <c:v>1864.3</c:v>
                </c:pt>
                <c:pt idx="6">
                  <c:v>1826.6</c:v>
                </c:pt>
              </c:numCache>
            </c:numRef>
          </c:val>
        </c:ser>
        <c:dLbls>
          <c:showVal val="1"/>
        </c:dLbls>
        <c:marker val="1"/>
        <c:axId val="62479360"/>
        <c:axId val="62493440"/>
      </c:lineChart>
      <c:catAx>
        <c:axId val="624793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493440"/>
        <c:crosses val="autoZero"/>
        <c:auto val="1"/>
        <c:lblAlgn val="ctr"/>
        <c:lblOffset val="100"/>
      </c:catAx>
      <c:valAx>
        <c:axId val="62493440"/>
        <c:scaling>
          <c:orientation val="minMax"/>
        </c:scaling>
        <c:delete val="1"/>
        <c:axPos val="l"/>
        <c:numFmt formatCode="#,##0.0" sourceLinked="1"/>
        <c:tickLblPos val="none"/>
        <c:crossAx val="6247936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"/>
          <c:y val="0.19880094590673064"/>
          <c:w val="0.70251763674510281"/>
          <c:h val="0.68382604454158802"/>
        </c:manualLayout>
      </c:layout>
      <c:pie3DChart>
        <c:varyColors val="1"/>
        <c:ser>
          <c:idx val="0"/>
          <c:order val="0"/>
          <c:tx>
            <c:strRef>
              <c:f>Лист3!$Q$4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2.5354226912030427E-2"/>
                  <c:y val="-1.0435652524601812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767675083582175E-3"/>
                  <c:y val="1.9375034730583309E-3"/>
                </c:manualLayout>
              </c:layout>
              <c:showPercent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Лист3!$D$48:$D$51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Лист3!$Q$48:$Q$51</c:f>
              <c:numCache>
                <c:formatCode>#,##0.0</c:formatCode>
                <c:ptCount val="4"/>
                <c:pt idx="0">
                  <c:v>1.3</c:v>
                </c:pt>
                <c:pt idx="1">
                  <c:v>0.70000000000000062</c:v>
                </c:pt>
                <c:pt idx="2">
                  <c:v>125.3</c:v>
                </c:pt>
                <c:pt idx="3">
                  <c:v>5.5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443098178608651"/>
          <c:y val="0"/>
          <c:w val="0.31096264804129981"/>
          <c:h val="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Лист3!$D$53</c:f>
              <c:strCache>
                <c:ptCount val="1"/>
                <c:pt idx="0">
                  <c:v>Физическая культура и массовый спорт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Лист3!$M$53:$Q$53</c:f>
              <c:numCache>
                <c:formatCode>#,##0.0</c:formatCode>
                <c:ptCount val="5"/>
                <c:pt idx="0">
                  <c:v>24.7</c:v>
                </c:pt>
                <c:pt idx="1">
                  <c:v>25.4</c:v>
                </c:pt>
                <c:pt idx="2">
                  <c:v>6.3</c:v>
                </c:pt>
                <c:pt idx="3">
                  <c:v>38.700000000000003</c:v>
                </c:pt>
                <c:pt idx="4">
                  <c:v>73.400000000000006</c:v>
                </c:pt>
              </c:numCache>
            </c:numRef>
          </c:val>
        </c:ser>
        <c:ser>
          <c:idx val="1"/>
          <c:order val="1"/>
          <c:tx>
            <c:strRef>
              <c:f>Лист3!$D$54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Лист3!$M$4:$Q$4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Лист3!$M$54:$Q$54</c:f>
              <c:numCache>
                <c:formatCode>#,##0.0</c:formatCode>
                <c:ptCount val="5"/>
                <c:pt idx="0">
                  <c:v>3</c:v>
                </c:pt>
                <c:pt idx="1">
                  <c:v>2.7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2.2999999999999998</c:v>
                </c:pt>
              </c:numCache>
            </c:numRef>
          </c:val>
        </c:ser>
        <c:dLbls>
          <c:showVal val="1"/>
        </c:dLbls>
        <c:overlap val="100"/>
        <c:axId val="64282624"/>
        <c:axId val="64284160"/>
      </c:barChart>
      <c:catAx>
        <c:axId val="64282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4284160"/>
        <c:crosses val="autoZero"/>
        <c:auto val="1"/>
        <c:lblAlgn val="ctr"/>
        <c:lblOffset val="100"/>
      </c:catAx>
      <c:valAx>
        <c:axId val="64284160"/>
        <c:scaling>
          <c:orientation val="minMax"/>
        </c:scaling>
        <c:delete val="1"/>
        <c:axPos val="l"/>
        <c:numFmt formatCode="#,##0.0" sourceLinked="1"/>
        <c:tickLblPos val="none"/>
        <c:crossAx val="6428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7176365497686"/>
          <c:y val="9.0441159403153379E-2"/>
          <c:w val="0.31914959929687725"/>
          <c:h val="0.3888902075541479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"/>
          <c:y val="0.10677259998697561"/>
          <c:w val="0.73171688735803164"/>
          <c:h val="0.69029798397975606"/>
        </c:manualLayout>
      </c:layout>
      <c:pie3DChart>
        <c:varyColors val="1"/>
        <c:ser>
          <c:idx val="0"/>
          <c:order val="0"/>
          <c:tx>
            <c:strRef>
              <c:f>Лист3!$Q$4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Лист3!$D$53:$D$54</c:f>
              <c:strCache>
                <c:ptCount val="2"/>
                <c:pt idx="0">
                  <c:v>Физическая культура и массовый спорт</c:v>
                </c:pt>
                <c:pt idx="1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Лист3!$Q$53:$Q$54</c:f>
              <c:numCache>
                <c:formatCode>#,##0.0</c:formatCode>
                <c:ptCount val="2"/>
                <c:pt idx="0">
                  <c:v>73.400000000000006</c:v>
                </c:pt>
                <c:pt idx="1">
                  <c:v>2.2999999999999998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276887871854318"/>
          <c:y val="0"/>
          <c:w val="0.29977116704805762"/>
          <c:h val="0.899305045167412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'№ 28'!$A$4</c:f>
              <c:strCache>
                <c:ptCount val="1"/>
                <c:pt idx="0">
                  <c:v> дефицит (профицит)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Pt>
            <c:idx val="7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numRef>
              <c:f>'№ 28'!$B$3:$I$3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'№ 28'!$B$4:$I$4</c:f>
              <c:numCache>
                <c:formatCode>General</c:formatCode>
                <c:ptCount val="8"/>
                <c:pt idx="0">
                  <c:v>51.8</c:v>
                </c:pt>
                <c:pt idx="1">
                  <c:v>-67.5</c:v>
                </c:pt>
                <c:pt idx="2">
                  <c:v>-20</c:v>
                </c:pt>
                <c:pt idx="3">
                  <c:v>-134.30000000000001</c:v>
                </c:pt>
                <c:pt idx="4" formatCode="0.0">
                  <c:v>-52.3</c:v>
                </c:pt>
                <c:pt idx="5">
                  <c:v>31.2</c:v>
                </c:pt>
                <c:pt idx="6">
                  <c:v>-13.4</c:v>
                </c:pt>
                <c:pt idx="7">
                  <c:v>14.7</c:v>
                </c:pt>
              </c:numCache>
            </c:numRef>
          </c:val>
        </c:ser>
        <c:axId val="64505344"/>
        <c:axId val="64506880"/>
      </c:barChart>
      <c:catAx>
        <c:axId val="64505344"/>
        <c:scaling>
          <c:orientation val="minMax"/>
        </c:scaling>
        <c:axPos val="b"/>
        <c:numFmt formatCode="General" sourceLinked="1"/>
        <c:tickLblPos val="nextTo"/>
        <c:crossAx val="64506880"/>
        <c:crosses val="autoZero"/>
        <c:auto val="1"/>
        <c:lblAlgn val="ctr"/>
        <c:lblOffset val="100"/>
      </c:catAx>
      <c:valAx>
        <c:axId val="645068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45053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167185127578441E-2"/>
          <c:y val="3.2855745169241335E-2"/>
          <c:w val="0.9676656297448436"/>
          <c:h val="0.71026712638055289"/>
        </c:manualLayout>
      </c:layout>
      <c:bar3DChart>
        <c:barDir val="col"/>
        <c:grouping val="standard"/>
        <c:ser>
          <c:idx val="0"/>
          <c:order val="0"/>
          <c:tx>
            <c:strRef>
              <c:f>'№ 29'!$A$5</c:f>
              <c:strCache>
                <c:ptCount val="1"/>
                <c:pt idx="0">
                  <c:v>муниципальный долг</c:v>
                </c:pt>
              </c:strCache>
            </c:strRef>
          </c:tx>
          <c:dLbls>
            <c:showVal val="1"/>
          </c:dLbls>
          <c:cat>
            <c:numRef>
              <c:f>'№ 29'!$B$4:$I$4</c:f>
              <c:numCache>
                <c:formatCode>dd/mm/yyyy</c:formatCode>
                <c:ptCount val="8"/>
                <c:pt idx="0">
                  <c:v>40909</c:v>
                </c:pt>
                <c:pt idx="1">
                  <c:v>41275</c:v>
                </c:pt>
                <c:pt idx="2">
                  <c:v>41640</c:v>
                </c:pt>
                <c:pt idx="3">
                  <c:v>42005</c:v>
                </c:pt>
                <c:pt idx="4">
                  <c:v>42370</c:v>
                </c:pt>
                <c:pt idx="5">
                  <c:v>42736</c:v>
                </c:pt>
                <c:pt idx="6">
                  <c:v>43101</c:v>
                </c:pt>
                <c:pt idx="7">
                  <c:v>43466</c:v>
                </c:pt>
              </c:numCache>
            </c:numRef>
          </c:cat>
          <c:val>
            <c:numRef>
              <c:f>'№ 29'!$B$5:$I$5</c:f>
              <c:numCache>
                <c:formatCode>General</c:formatCode>
                <c:ptCount val="8"/>
                <c:pt idx="0">
                  <c:v>26</c:v>
                </c:pt>
                <c:pt idx="1">
                  <c:v>56</c:v>
                </c:pt>
                <c:pt idx="2">
                  <c:v>92</c:v>
                </c:pt>
                <c:pt idx="3">
                  <c:v>193</c:v>
                </c:pt>
                <c:pt idx="4">
                  <c:v>118.7</c:v>
                </c:pt>
                <c:pt idx="5">
                  <c:v>99</c:v>
                </c:pt>
                <c:pt idx="6">
                  <c:v>95.4</c:v>
                </c:pt>
                <c:pt idx="7">
                  <c:v>66.3</c:v>
                </c:pt>
              </c:numCache>
            </c:numRef>
          </c:val>
        </c:ser>
        <c:dLbls>
          <c:showVal val="1"/>
        </c:dLbls>
        <c:gapWidth val="300"/>
        <c:shape val="box"/>
        <c:axId val="64423040"/>
        <c:axId val="64424576"/>
        <c:axId val="64390912"/>
      </c:bar3DChart>
      <c:dateAx>
        <c:axId val="64423040"/>
        <c:scaling>
          <c:orientation val="minMax"/>
        </c:scaling>
        <c:axPos val="b"/>
        <c:numFmt formatCode="dd/mm/yyyy" sourceLinked="1"/>
        <c:tickLblPos val="nextTo"/>
        <c:crossAx val="64424576"/>
        <c:crosses val="autoZero"/>
        <c:auto val="1"/>
        <c:lblOffset val="100"/>
      </c:dateAx>
      <c:valAx>
        <c:axId val="64424576"/>
        <c:scaling>
          <c:orientation val="minMax"/>
        </c:scaling>
        <c:delete val="1"/>
        <c:axPos val="l"/>
        <c:numFmt formatCode="General" sourceLinked="1"/>
        <c:tickLblPos val="none"/>
        <c:crossAx val="64423040"/>
        <c:crosses val="autoZero"/>
        <c:crossBetween val="between"/>
      </c:valAx>
      <c:serAx>
        <c:axId val="64390912"/>
        <c:scaling>
          <c:orientation val="minMax"/>
        </c:scaling>
        <c:delete val="1"/>
        <c:axPos val="b"/>
        <c:tickLblPos val="none"/>
        <c:crossAx val="64424576"/>
        <c:crosses val="autoZero"/>
      </c:serAx>
    </c:plotArea>
    <c:plotVisOnly val="1"/>
  </c:chart>
  <c:txPr>
    <a:bodyPr/>
    <a:lstStyle/>
    <a:p>
      <a:pPr>
        <a:defRPr sz="12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3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№5!$A$7:$A$9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№5!$B$7:$B$9</c:f>
              <c:numCache>
                <c:formatCode>#,##0.0</c:formatCode>
                <c:ptCount val="3"/>
                <c:pt idx="0">
                  <c:v>413.9</c:v>
                </c:pt>
                <c:pt idx="1">
                  <c:v>70.900000000000006</c:v>
                </c:pt>
                <c:pt idx="2">
                  <c:v>1366.1</c:v>
                </c:pt>
              </c:numCache>
            </c:numRef>
          </c:val>
        </c:ser>
        <c:dLbls>
          <c:showVal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№5!$A$15:$A$17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№5!$B$15:$B$17</c:f>
              <c:numCache>
                <c:formatCode>#,##0.0</c:formatCode>
                <c:ptCount val="3"/>
                <c:pt idx="0">
                  <c:v>481.3</c:v>
                </c:pt>
                <c:pt idx="1">
                  <c:v>83</c:v>
                </c:pt>
                <c:pt idx="2">
                  <c:v>1277</c:v>
                </c:pt>
              </c:numCache>
            </c:numRef>
          </c:val>
        </c:ser>
        <c:dLbls>
          <c:showVal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5,8%</a:t>
                    </a:r>
                    <a:endParaRPr lang="ru-RU"/>
                  </a:p>
                </c:rich>
              </c:tx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'№ 6'!$A$3:$A$6</c:f>
              <c:strCache>
                <c:ptCount val="4"/>
                <c:pt idx="0">
                  <c:v>Налог на доход физических лиц                                                              377,2 млн. рублей или 20,5%</c:v>
                </c:pt>
                <c:pt idx="1">
                  <c:v>Налоги на совокупный доход                                                                     79,2 млн.рублей или 4,3%</c:v>
                </c:pt>
                <c:pt idx="2">
                  <c:v>Прочие налоговые и неналоговые доходы                                          107,9 млн.рублей или 5,8%</c:v>
                </c:pt>
                <c:pt idx="3">
                  <c:v>Безвозмездные поступления                                                                        1 277 млн.рублей или 69,4 %</c:v>
                </c:pt>
              </c:strCache>
            </c:strRef>
          </c:cat>
          <c:val>
            <c:numRef>
              <c:f>'№ 6'!$B$3:$B$6</c:f>
              <c:numCache>
                <c:formatCode>#,##0.0</c:formatCode>
                <c:ptCount val="4"/>
                <c:pt idx="0">
                  <c:v>377.2</c:v>
                </c:pt>
                <c:pt idx="1">
                  <c:v>79.2</c:v>
                </c:pt>
                <c:pt idx="2">
                  <c:v>107.9</c:v>
                </c:pt>
                <c:pt idx="3">
                  <c:v>1277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22379457838015"/>
          <c:y val="0.22277840776312224"/>
          <c:w val="0.2889435896011554"/>
          <c:h val="0.60613763221711281"/>
        </c:manualLayout>
      </c:layout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124612269129207"/>
          <c:y val="0.10167095231565026"/>
          <c:w val="0.82485799054012132"/>
          <c:h val="0.80871074170751756"/>
        </c:manualLayout>
      </c:layout>
      <c:pie3DChart>
        <c:varyColors val="1"/>
        <c:ser>
          <c:idx val="0"/>
          <c:order val="0"/>
          <c:explosion val="23"/>
          <c:dLbls>
            <c:dLbl>
              <c:idx val="0"/>
              <c:layout>
                <c:manualLayout>
                  <c:x val="1.9149651733150818E-2"/>
                  <c:y val="-4.49449825165451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dirty="0"/>
                      <a:t>87,0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1.7568858938772965E-2"/>
                  <c:y val="-3.96440078086562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Субсидии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dirty="0"/>
                      <a:t>220,4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33859986891986776"/>
                  <c:y val="9.2089810246742329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Субвенции</a:t>
                    </a:r>
                  </a:p>
                  <a:p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1 052,8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2.6172058108842409E-2"/>
                  <c:y val="-7.779651052162828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 </a:t>
                    </a:r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sz="1200" dirty="0"/>
                      <a:t>5,6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'№ 9'!$A$7:$A$10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'№ 9'!$B$7:$B$10</c:f>
              <c:numCache>
                <c:formatCode>#,##0.0</c:formatCode>
                <c:ptCount val="4"/>
                <c:pt idx="0">
                  <c:v>87</c:v>
                </c:pt>
                <c:pt idx="1">
                  <c:v>220.4</c:v>
                </c:pt>
                <c:pt idx="2">
                  <c:v>1052.8</c:v>
                </c:pt>
                <c:pt idx="3">
                  <c:v>5.6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591491182748944E-3"/>
                  <c:y val="-3.4986014502159594E-2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ru-RU" dirty="0" smtClean="0"/>
                      <a:t>Дотации</a:t>
                    </a:r>
                  </a:p>
                  <a:p>
                    <a:pPr>
                      <a:defRPr sz="1000" b="1"/>
                    </a:pPr>
                    <a:r>
                      <a:rPr lang="ru-RU" dirty="0" smtClean="0"/>
                      <a:t> </a:t>
                    </a:r>
                    <a:r>
                      <a:rPr lang="ru-RU" sz="1200" dirty="0"/>
                      <a:t>134,5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ru-RU" smtClean="0"/>
                      <a:t>Субсидии</a:t>
                    </a:r>
                  </a:p>
                  <a:p>
                    <a:pPr>
                      <a:defRPr sz="1000" b="1"/>
                    </a:pPr>
                    <a:r>
                      <a:rPr lang="ru-RU" sz="1200" smtClean="0"/>
                      <a:t>74,0</a:t>
                    </a:r>
                    <a:endParaRPr lang="ru-RU" sz="1200"/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8.1225205401354805E-2"/>
                  <c:y val="2.6791115115451455E-2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ru-RU" sz="1000" b="1" dirty="0" smtClean="0"/>
                      <a:t>Субвенции</a:t>
                    </a:r>
                  </a:p>
                  <a:p>
                    <a:pPr>
                      <a:defRPr sz="1000" b="1"/>
                    </a:pPr>
                    <a:r>
                      <a:rPr lang="ru-RU" sz="1200" b="1" dirty="0" smtClean="0"/>
                      <a:t> </a:t>
                    </a:r>
                    <a:r>
                      <a:rPr lang="ru-RU" sz="1200" b="1" dirty="0"/>
                      <a:t>1 039,5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-1.7469068448453962E-2"/>
                  <c:y val="-1.0154862770748955E-2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ru-RU" dirty="0"/>
                      <a:t>Иные межбюджетные </a:t>
                    </a:r>
                    <a:r>
                      <a:rPr lang="ru-RU" dirty="0" smtClean="0"/>
                      <a:t>трансферты</a:t>
                    </a:r>
                  </a:p>
                  <a:p>
                    <a:pPr>
                      <a:defRPr sz="1000" b="1"/>
                    </a:pPr>
                    <a:r>
                      <a:rPr lang="ru-RU" sz="1200" dirty="0" smtClean="0"/>
                      <a:t> </a:t>
                    </a:r>
                    <a:r>
                      <a:rPr lang="ru-RU" sz="1200" dirty="0"/>
                      <a:t>29,5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CatName val="1"/>
          </c:dLbls>
          <c:cat>
            <c:strRef>
              <c:f>'№ 9'!$A$15:$A$18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'№ 9'!$B$15:$B$18</c:f>
              <c:numCache>
                <c:formatCode>#,##0.0</c:formatCode>
                <c:ptCount val="4"/>
                <c:pt idx="0">
                  <c:v>134.5</c:v>
                </c:pt>
                <c:pt idx="1">
                  <c:v>74</c:v>
                </c:pt>
                <c:pt idx="2">
                  <c:v>1039.5</c:v>
                </c:pt>
                <c:pt idx="3">
                  <c:v>29.5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Исполнено за 2018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1565616797900272E-2"/>
          <c:y val="0.19246143509056832"/>
          <c:w val="0.61581036745406825"/>
          <c:h val="0.78823175340855101"/>
        </c:manualLayout>
      </c:layout>
      <c:pieChart>
        <c:varyColors val="1"/>
        <c:ser>
          <c:idx val="0"/>
          <c:order val="0"/>
          <c:tx>
            <c:v>2018</c:v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('2018 млн.руб (2)'!$A$11,'2018 млн.руб (2)'!$A$30)</c:f>
              <c:strCache>
                <c:ptCount val="2"/>
                <c:pt idx="0">
                  <c:v>Расходы по муниципальным программам, итого, в том числе:</c:v>
                </c:pt>
                <c:pt idx="1">
                  <c:v>Непрограмные расходы </c:v>
                </c:pt>
              </c:strCache>
            </c:strRef>
          </c:cat>
          <c:val>
            <c:numRef>
              <c:f>('2018 млн.руб (2)'!$C$11,'2018 млн.руб (2)'!$C$30)</c:f>
              <c:numCache>
                <c:formatCode>0.0</c:formatCode>
                <c:ptCount val="2"/>
                <c:pt idx="0" formatCode="#,##0.0;[Red]\-#,##0.0;0.0">
                  <c:v>1734.8788000000004</c:v>
                </c:pt>
                <c:pt idx="1">
                  <c:v>91.721199999999527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498681102362206"/>
          <c:y val="0.33793197725285035"/>
          <c:w val="0.33346522309711574"/>
          <c:h val="0.58200641586468349"/>
        </c:manualLayout>
      </c:layout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Исполнено за </a:t>
            </a:r>
            <a:r>
              <a:rPr lang="en-US"/>
              <a:t>2017</a:t>
            </a:r>
            <a:r>
              <a:rPr lang="ru-RU"/>
              <a:t> год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5699762719040425"/>
          <c:y val="0.19529818217841433"/>
          <c:w val="0.68600474561919322"/>
          <c:h val="0.75196674039026767"/>
        </c:manualLayout>
      </c:layout>
      <c:pieChart>
        <c:varyColors val="1"/>
        <c:ser>
          <c:idx val="0"/>
          <c:order val="0"/>
          <c:tx>
            <c:v>2017</c:v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('2018 млн.руб (2)'!$A$11,'2018 млн.руб (2)'!$A$30)</c:f>
              <c:strCache>
                <c:ptCount val="2"/>
                <c:pt idx="0">
                  <c:v>Расходы по муниципальным программам, итого, в том числе:</c:v>
                </c:pt>
                <c:pt idx="1">
                  <c:v>Непрограмные расходы </c:v>
                </c:pt>
              </c:strCache>
            </c:strRef>
          </c:cat>
          <c:val>
            <c:numRef>
              <c:f>('2018 млн.руб (2)'!$E$11,'2018 млн.руб (2)'!$E$30)</c:f>
              <c:numCache>
                <c:formatCode>General</c:formatCode>
                <c:ptCount val="2"/>
                <c:pt idx="0">
                  <c:v>1742.5</c:v>
                </c:pt>
                <c:pt idx="1">
                  <c:v>121.8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F4A6A-8F91-49D5-80D4-5BE5B230CEF2}" type="doc">
      <dgm:prSet loTypeId="urn:microsoft.com/office/officeart/2005/8/layout/target3" loCatId="relationship" qsTypeId="urn:microsoft.com/office/officeart/2005/8/quickstyle/3d7" qsCatId="3D" csTypeId="urn:microsoft.com/office/officeart/2005/8/colors/colorful3" csCatId="colorful" phldr="1"/>
      <dgm:spPr/>
    </dgm:pt>
    <dgm:pt modelId="{F1C1C184-8D3D-4F1B-8E38-85B42FBA8D43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Доступность и понятность информации для широкого круга пользователей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12CD2EF-6B9A-4D7D-A880-0B4DF4173C53}" type="parTrans" cxnId="{ACD2B5F9-E008-4F07-937F-C77E4EDAF7CC}">
      <dgm:prSet/>
      <dgm:spPr/>
      <dgm:t>
        <a:bodyPr/>
        <a:lstStyle/>
        <a:p>
          <a:endParaRPr lang="ru-RU"/>
        </a:p>
      </dgm:t>
    </dgm:pt>
    <dgm:pt modelId="{80087F8B-E0BC-4837-8B3E-4BB8809820B8}" type="sibTrans" cxnId="{ACD2B5F9-E008-4F07-937F-C77E4EDAF7CC}">
      <dgm:prSet/>
      <dgm:spPr/>
      <dgm:t>
        <a:bodyPr/>
        <a:lstStyle/>
        <a:p>
          <a:endParaRPr lang="ru-RU"/>
        </a:p>
      </dgm:t>
    </dgm:pt>
    <dgm:pt modelId="{5280AA41-45C6-48F9-B900-6C1039959069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rPr>
            <a:t>Представление сведений о бюджете в наглядном виде, ориентация на визуализацию данных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0DF8A2-88E0-4175-9ED8-92053F476F6A}" type="parTrans" cxnId="{81F9011A-8082-4884-9A5C-154D78C6E9B7}">
      <dgm:prSet/>
      <dgm:spPr/>
      <dgm:t>
        <a:bodyPr/>
        <a:lstStyle/>
        <a:p>
          <a:endParaRPr lang="ru-RU"/>
        </a:p>
      </dgm:t>
    </dgm:pt>
    <dgm:pt modelId="{8C3F7F62-6826-48CF-97BB-43149955AE3F}" type="sibTrans" cxnId="{81F9011A-8082-4884-9A5C-154D78C6E9B7}">
      <dgm:prSet/>
      <dgm:spPr/>
      <dgm:t>
        <a:bodyPr/>
        <a:lstStyle/>
        <a:p>
          <a:endParaRPr lang="ru-RU"/>
        </a:p>
      </dgm:t>
    </dgm:pt>
    <dgm:pt modelId="{864D7EAE-C501-46A0-88E2-473B7F273D85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Консолидация в единой точке всех основных сведений о бюджете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7CFFD6-4639-4079-B88B-E461ADDA1556}" type="parTrans" cxnId="{89045D20-5A3C-40F0-908E-9D05CCA57DA1}">
      <dgm:prSet/>
      <dgm:spPr/>
      <dgm:t>
        <a:bodyPr/>
        <a:lstStyle/>
        <a:p>
          <a:endParaRPr lang="ru-RU"/>
        </a:p>
      </dgm:t>
    </dgm:pt>
    <dgm:pt modelId="{F79D517A-2B3A-4BA1-ABF9-EB3D71D18F4A}" type="sibTrans" cxnId="{89045D20-5A3C-40F0-908E-9D05CCA57DA1}">
      <dgm:prSet/>
      <dgm:spPr/>
      <dgm:t>
        <a:bodyPr/>
        <a:lstStyle/>
        <a:p>
          <a:endParaRPr lang="ru-RU"/>
        </a:p>
      </dgm:t>
    </dgm:pt>
    <dgm:pt modelId="{0260D0B3-77CB-4DE1-A048-EF6C2C195490}" type="pres">
      <dgm:prSet presAssocID="{414F4A6A-8F91-49D5-80D4-5BE5B230CEF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E1242AB-9FD9-4955-BDE8-5956AAE21963}" type="pres">
      <dgm:prSet presAssocID="{F1C1C184-8D3D-4F1B-8E38-85B42FBA8D43}" presName="circle1" presStyleLbl="node1" presStyleIdx="0" presStyleCnt="3"/>
      <dgm:spPr/>
    </dgm:pt>
    <dgm:pt modelId="{7F65A466-27A8-421A-9715-2263A5DD5560}" type="pres">
      <dgm:prSet presAssocID="{F1C1C184-8D3D-4F1B-8E38-85B42FBA8D43}" presName="space" presStyleCnt="0"/>
      <dgm:spPr/>
    </dgm:pt>
    <dgm:pt modelId="{6A3F70CB-2EA7-4C56-A582-AB10537D0B4E}" type="pres">
      <dgm:prSet presAssocID="{F1C1C184-8D3D-4F1B-8E38-85B42FBA8D43}" presName="rect1" presStyleLbl="alignAcc1" presStyleIdx="0" presStyleCnt="3"/>
      <dgm:spPr/>
      <dgm:t>
        <a:bodyPr/>
        <a:lstStyle/>
        <a:p>
          <a:endParaRPr lang="ru-RU"/>
        </a:p>
      </dgm:t>
    </dgm:pt>
    <dgm:pt modelId="{D57324C2-D4B6-4083-A3B3-9591364FDD0F}" type="pres">
      <dgm:prSet presAssocID="{5280AA41-45C6-48F9-B900-6C1039959069}" presName="vertSpace2" presStyleLbl="node1" presStyleIdx="0" presStyleCnt="3"/>
      <dgm:spPr/>
    </dgm:pt>
    <dgm:pt modelId="{4804E8E3-1220-4156-9043-15A4F7D5EF2D}" type="pres">
      <dgm:prSet presAssocID="{5280AA41-45C6-48F9-B900-6C1039959069}" presName="circle2" presStyleLbl="node1" presStyleIdx="1" presStyleCnt="3"/>
      <dgm:spPr/>
    </dgm:pt>
    <dgm:pt modelId="{B961E6D3-A0A0-47A8-B1EF-E96B55907958}" type="pres">
      <dgm:prSet presAssocID="{5280AA41-45C6-48F9-B900-6C1039959069}" presName="rect2" presStyleLbl="alignAcc1" presStyleIdx="1" presStyleCnt="3"/>
      <dgm:spPr/>
      <dgm:t>
        <a:bodyPr/>
        <a:lstStyle/>
        <a:p>
          <a:endParaRPr lang="ru-RU"/>
        </a:p>
      </dgm:t>
    </dgm:pt>
    <dgm:pt modelId="{E1349220-9847-462A-96E6-8944B2A4C884}" type="pres">
      <dgm:prSet presAssocID="{864D7EAE-C501-46A0-88E2-473B7F273D85}" presName="vertSpace3" presStyleLbl="node1" presStyleIdx="1" presStyleCnt="3"/>
      <dgm:spPr/>
    </dgm:pt>
    <dgm:pt modelId="{F1F6301F-5744-48EE-A7CF-A15575797A12}" type="pres">
      <dgm:prSet presAssocID="{864D7EAE-C501-46A0-88E2-473B7F273D85}" presName="circle3" presStyleLbl="node1" presStyleIdx="2" presStyleCnt="3"/>
      <dgm:spPr/>
    </dgm:pt>
    <dgm:pt modelId="{3D6F7A2C-2220-4BDC-8628-883C69D1B270}" type="pres">
      <dgm:prSet presAssocID="{864D7EAE-C501-46A0-88E2-473B7F273D85}" presName="rect3" presStyleLbl="alignAcc1" presStyleIdx="2" presStyleCnt="3" custLinFactNeighborX="836" custLinFactNeighborY="7996"/>
      <dgm:spPr/>
      <dgm:t>
        <a:bodyPr/>
        <a:lstStyle/>
        <a:p>
          <a:endParaRPr lang="ru-RU"/>
        </a:p>
      </dgm:t>
    </dgm:pt>
    <dgm:pt modelId="{D53ABCF1-4696-4B2B-81EA-3F7EB0573DCB}" type="pres">
      <dgm:prSet presAssocID="{F1C1C184-8D3D-4F1B-8E38-85B42FBA8D4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8DCC2-D909-476F-A639-0BFEA3C8E38E}" type="pres">
      <dgm:prSet presAssocID="{5280AA41-45C6-48F9-B900-6C103995906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3B292-36EA-40DF-A7C5-AFC7AA786989}" type="pres">
      <dgm:prSet presAssocID="{864D7EAE-C501-46A0-88E2-473B7F273D8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D1152A-18B3-45D9-A595-8875FC5707DC}" type="presOf" srcId="{F1C1C184-8D3D-4F1B-8E38-85B42FBA8D43}" destId="{6A3F70CB-2EA7-4C56-A582-AB10537D0B4E}" srcOrd="0" destOrd="0" presId="urn:microsoft.com/office/officeart/2005/8/layout/target3"/>
    <dgm:cxn modelId="{EEFA5653-EBB1-4634-B924-C28FC3987EE4}" type="presOf" srcId="{864D7EAE-C501-46A0-88E2-473B7F273D85}" destId="{FC33B292-36EA-40DF-A7C5-AFC7AA786989}" srcOrd="1" destOrd="0" presId="urn:microsoft.com/office/officeart/2005/8/layout/target3"/>
    <dgm:cxn modelId="{81F9011A-8082-4884-9A5C-154D78C6E9B7}" srcId="{414F4A6A-8F91-49D5-80D4-5BE5B230CEF2}" destId="{5280AA41-45C6-48F9-B900-6C1039959069}" srcOrd="1" destOrd="0" parTransId="{FF0DF8A2-88E0-4175-9ED8-92053F476F6A}" sibTransId="{8C3F7F62-6826-48CF-97BB-43149955AE3F}"/>
    <dgm:cxn modelId="{27848793-6151-401E-9C05-1832DEDCABA9}" type="presOf" srcId="{5280AA41-45C6-48F9-B900-6C1039959069}" destId="{B961E6D3-A0A0-47A8-B1EF-E96B55907958}" srcOrd="0" destOrd="0" presId="urn:microsoft.com/office/officeart/2005/8/layout/target3"/>
    <dgm:cxn modelId="{5C0F45AF-9299-4944-8980-8DEF2DC773D4}" type="presOf" srcId="{864D7EAE-C501-46A0-88E2-473B7F273D85}" destId="{3D6F7A2C-2220-4BDC-8628-883C69D1B270}" srcOrd="0" destOrd="0" presId="urn:microsoft.com/office/officeart/2005/8/layout/target3"/>
    <dgm:cxn modelId="{ACD2B5F9-E008-4F07-937F-C77E4EDAF7CC}" srcId="{414F4A6A-8F91-49D5-80D4-5BE5B230CEF2}" destId="{F1C1C184-8D3D-4F1B-8E38-85B42FBA8D43}" srcOrd="0" destOrd="0" parTransId="{212CD2EF-6B9A-4D7D-A880-0B4DF4173C53}" sibTransId="{80087F8B-E0BC-4837-8B3E-4BB8809820B8}"/>
    <dgm:cxn modelId="{9241E515-4FD7-4EE0-AF20-69954A1D55FE}" type="presOf" srcId="{414F4A6A-8F91-49D5-80D4-5BE5B230CEF2}" destId="{0260D0B3-77CB-4DE1-A048-EF6C2C195490}" srcOrd="0" destOrd="0" presId="urn:microsoft.com/office/officeart/2005/8/layout/target3"/>
    <dgm:cxn modelId="{0055E766-715A-40BD-A230-C141F2AEE203}" type="presOf" srcId="{F1C1C184-8D3D-4F1B-8E38-85B42FBA8D43}" destId="{D53ABCF1-4696-4B2B-81EA-3F7EB0573DCB}" srcOrd="1" destOrd="0" presId="urn:microsoft.com/office/officeart/2005/8/layout/target3"/>
    <dgm:cxn modelId="{990E90E6-ED26-42A7-9EF8-5D84E7902F02}" type="presOf" srcId="{5280AA41-45C6-48F9-B900-6C1039959069}" destId="{D098DCC2-D909-476F-A639-0BFEA3C8E38E}" srcOrd="1" destOrd="0" presId="urn:microsoft.com/office/officeart/2005/8/layout/target3"/>
    <dgm:cxn modelId="{89045D20-5A3C-40F0-908E-9D05CCA57DA1}" srcId="{414F4A6A-8F91-49D5-80D4-5BE5B230CEF2}" destId="{864D7EAE-C501-46A0-88E2-473B7F273D85}" srcOrd="2" destOrd="0" parTransId="{3D7CFFD6-4639-4079-B88B-E461ADDA1556}" sibTransId="{F79D517A-2B3A-4BA1-ABF9-EB3D71D18F4A}"/>
    <dgm:cxn modelId="{6A952CE3-9637-4154-9C7D-B68833E912C3}" type="presParOf" srcId="{0260D0B3-77CB-4DE1-A048-EF6C2C195490}" destId="{0E1242AB-9FD9-4955-BDE8-5956AAE21963}" srcOrd="0" destOrd="0" presId="urn:microsoft.com/office/officeart/2005/8/layout/target3"/>
    <dgm:cxn modelId="{629EA004-6BED-4293-B643-2EF1A95F4595}" type="presParOf" srcId="{0260D0B3-77CB-4DE1-A048-EF6C2C195490}" destId="{7F65A466-27A8-421A-9715-2263A5DD5560}" srcOrd="1" destOrd="0" presId="urn:microsoft.com/office/officeart/2005/8/layout/target3"/>
    <dgm:cxn modelId="{21E6E684-765C-4460-B9F5-F02BDA671688}" type="presParOf" srcId="{0260D0B3-77CB-4DE1-A048-EF6C2C195490}" destId="{6A3F70CB-2EA7-4C56-A582-AB10537D0B4E}" srcOrd="2" destOrd="0" presId="urn:microsoft.com/office/officeart/2005/8/layout/target3"/>
    <dgm:cxn modelId="{5473BAE8-5A40-4259-B9BF-E94E8A8E3CF0}" type="presParOf" srcId="{0260D0B3-77CB-4DE1-A048-EF6C2C195490}" destId="{D57324C2-D4B6-4083-A3B3-9591364FDD0F}" srcOrd="3" destOrd="0" presId="urn:microsoft.com/office/officeart/2005/8/layout/target3"/>
    <dgm:cxn modelId="{4BED3496-E15B-4180-882D-3B1959B400E3}" type="presParOf" srcId="{0260D0B3-77CB-4DE1-A048-EF6C2C195490}" destId="{4804E8E3-1220-4156-9043-15A4F7D5EF2D}" srcOrd="4" destOrd="0" presId="urn:microsoft.com/office/officeart/2005/8/layout/target3"/>
    <dgm:cxn modelId="{9D2C5915-561D-4B6E-B8AD-F50526887723}" type="presParOf" srcId="{0260D0B3-77CB-4DE1-A048-EF6C2C195490}" destId="{B961E6D3-A0A0-47A8-B1EF-E96B55907958}" srcOrd="5" destOrd="0" presId="urn:microsoft.com/office/officeart/2005/8/layout/target3"/>
    <dgm:cxn modelId="{A566905B-A248-4654-A198-1FC3E89629FB}" type="presParOf" srcId="{0260D0B3-77CB-4DE1-A048-EF6C2C195490}" destId="{E1349220-9847-462A-96E6-8944B2A4C884}" srcOrd="6" destOrd="0" presId="urn:microsoft.com/office/officeart/2005/8/layout/target3"/>
    <dgm:cxn modelId="{00916566-1202-4D2F-9C6F-9B6AEC99A472}" type="presParOf" srcId="{0260D0B3-77CB-4DE1-A048-EF6C2C195490}" destId="{F1F6301F-5744-48EE-A7CF-A15575797A12}" srcOrd="7" destOrd="0" presId="urn:microsoft.com/office/officeart/2005/8/layout/target3"/>
    <dgm:cxn modelId="{B6ABCDF7-31EA-4692-A059-0FE4DECC95FB}" type="presParOf" srcId="{0260D0B3-77CB-4DE1-A048-EF6C2C195490}" destId="{3D6F7A2C-2220-4BDC-8628-883C69D1B270}" srcOrd="8" destOrd="0" presId="urn:microsoft.com/office/officeart/2005/8/layout/target3"/>
    <dgm:cxn modelId="{A24A6EDE-FDB4-49B8-9D18-1FC6B2750B46}" type="presParOf" srcId="{0260D0B3-77CB-4DE1-A048-EF6C2C195490}" destId="{D53ABCF1-4696-4B2B-81EA-3F7EB0573DCB}" srcOrd="9" destOrd="0" presId="urn:microsoft.com/office/officeart/2005/8/layout/target3"/>
    <dgm:cxn modelId="{30D8CCE2-ABEA-4564-995C-D20F5B35EB13}" type="presParOf" srcId="{0260D0B3-77CB-4DE1-A048-EF6C2C195490}" destId="{D098DCC2-D909-476F-A639-0BFEA3C8E38E}" srcOrd="10" destOrd="0" presId="urn:microsoft.com/office/officeart/2005/8/layout/target3"/>
    <dgm:cxn modelId="{3DEB2EBC-49A2-41F5-8A5D-ECD9FA8486EB}" type="presParOf" srcId="{0260D0B3-77CB-4DE1-A048-EF6C2C195490}" destId="{FC33B292-36EA-40DF-A7C5-AFC7AA78698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F3B01-FCDE-4B8D-93A3-F56C157A36A3}" type="doc">
      <dgm:prSet loTypeId="urn:microsoft.com/office/officeart/2005/8/layout/chevron1" loCatId="process" qsTypeId="urn:microsoft.com/office/officeart/2005/8/quickstyle/3d4" qsCatId="3D" csTypeId="urn:microsoft.com/office/officeart/2005/8/colors/colorful3" csCatId="colorful" phldr="1"/>
      <dgm:spPr/>
    </dgm:pt>
    <dgm:pt modelId="{F2616799-245C-4EA8-AE92-FEA74349F733}">
      <dgm:prSet phldrT="[Текст]" custT="1"/>
      <dgm:spPr>
        <a:scene3d>
          <a:camera prst="orthographicFront"/>
          <a:lightRig rig="chilly" dir="t"/>
        </a:scene3d>
        <a:sp3d prstMaterial="translucentPowder">
          <a:bevelT w="127000" h="25400"/>
          <a:bevelB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Публичные обсуждения муниципальных программ Зуевского района (размещаются на сайтах органов власти)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687DB1-6B14-40C2-AA38-38915860FCF2}" type="parTrans" cxnId="{94BB0DC0-6148-4C94-BA71-04D1C08233C9}">
      <dgm:prSet/>
      <dgm:spPr/>
      <dgm:t>
        <a:bodyPr/>
        <a:lstStyle/>
        <a:p>
          <a:endParaRPr lang="ru-RU"/>
        </a:p>
      </dgm:t>
    </dgm:pt>
    <dgm:pt modelId="{D8ED83FA-BBB0-4149-909E-37B291E38E00}" type="sibTrans" cxnId="{94BB0DC0-6148-4C94-BA71-04D1C08233C9}">
      <dgm:prSet/>
      <dgm:spPr/>
      <dgm:t>
        <a:bodyPr/>
        <a:lstStyle/>
        <a:p>
          <a:endParaRPr lang="ru-RU"/>
        </a:p>
      </dgm:t>
    </dgm:pt>
    <dgm:pt modelId="{6FC1898B-E5C6-4908-B0ED-DBD75FD68AE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Публичные слушания проекта решения о бюджете муниципального образования на очередной финансовый год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C2890C-39C5-4732-8833-1E68F7BBDD3D}" type="parTrans" cxnId="{F0D12E7F-37B5-4C06-9136-17BE9A77F08B}">
      <dgm:prSet/>
      <dgm:spPr/>
      <dgm:t>
        <a:bodyPr/>
        <a:lstStyle/>
        <a:p>
          <a:endParaRPr lang="ru-RU"/>
        </a:p>
      </dgm:t>
    </dgm:pt>
    <dgm:pt modelId="{5C2372B4-17E6-4BC8-BCFE-52DDBDB24581}" type="sibTrans" cxnId="{F0D12E7F-37B5-4C06-9136-17BE9A77F08B}">
      <dgm:prSet/>
      <dgm:spPr/>
      <dgm:t>
        <a:bodyPr/>
        <a:lstStyle/>
        <a:p>
          <a:endParaRPr lang="ru-RU"/>
        </a:p>
      </dgm:t>
    </dgm:pt>
    <dgm:pt modelId="{0A951C23-B7C1-4409-8132-4C4B579E843E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Публичные слушания об исполнении бюджета муниципального образования</a:t>
          </a:r>
          <a:endParaRPr lang="ru-RU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BE7CC0-59EF-48D7-977F-6CA1F9982ECC}" type="parTrans" cxnId="{CCF389E5-2919-4BDC-AC05-DCCC87D3B02F}">
      <dgm:prSet/>
      <dgm:spPr/>
      <dgm:t>
        <a:bodyPr/>
        <a:lstStyle/>
        <a:p>
          <a:endParaRPr lang="ru-RU"/>
        </a:p>
      </dgm:t>
    </dgm:pt>
    <dgm:pt modelId="{7669A0CE-602E-41BE-A686-3AC31EF6C403}" type="sibTrans" cxnId="{CCF389E5-2919-4BDC-AC05-DCCC87D3B02F}">
      <dgm:prSet/>
      <dgm:spPr/>
      <dgm:t>
        <a:bodyPr/>
        <a:lstStyle/>
        <a:p>
          <a:endParaRPr lang="ru-RU"/>
        </a:p>
      </dgm:t>
    </dgm:pt>
    <dgm:pt modelId="{95D2E72F-8F94-4886-A18A-E72DF419634C}" type="pres">
      <dgm:prSet presAssocID="{AD3F3B01-FCDE-4B8D-93A3-F56C157A36A3}" presName="Name0" presStyleCnt="0">
        <dgm:presLayoutVars>
          <dgm:dir/>
          <dgm:animLvl val="lvl"/>
          <dgm:resizeHandles val="exact"/>
        </dgm:presLayoutVars>
      </dgm:prSet>
      <dgm:spPr/>
    </dgm:pt>
    <dgm:pt modelId="{7C4B38A7-C9DB-4909-8704-3891A2198A48}" type="pres">
      <dgm:prSet presAssocID="{F2616799-245C-4EA8-AE92-FEA74349F73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8FB2A-CF72-4B5E-931D-E95E59937C5C}" type="pres">
      <dgm:prSet presAssocID="{D8ED83FA-BBB0-4149-909E-37B291E38E00}" presName="parTxOnlySpace" presStyleCnt="0"/>
      <dgm:spPr/>
    </dgm:pt>
    <dgm:pt modelId="{125B4A05-DE37-4257-828C-2C05C3934830}" type="pres">
      <dgm:prSet presAssocID="{6FC1898B-E5C6-4908-B0ED-DBD75FD68AE9}" presName="parTxOnly" presStyleLbl="node1" presStyleIdx="1" presStyleCnt="3" custScaleX="1144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A84D1-C1DC-4311-83F5-D95604B32C7B}" type="pres">
      <dgm:prSet presAssocID="{5C2372B4-17E6-4BC8-BCFE-52DDBDB24581}" presName="parTxOnlySpace" presStyleCnt="0"/>
      <dgm:spPr/>
    </dgm:pt>
    <dgm:pt modelId="{146CD48E-706F-4FED-8528-865BACA1EB05}" type="pres">
      <dgm:prSet presAssocID="{0A951C23-B7C1-4409-8132-4C4B579E843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12E7F-37B5-4C06-9136-17BE9A77F08B}" srcId="{AD3F3B01-FCDE-4B8D-93A3-F56C157A36A3}" destId="{6FC1898B-E5C6-4908-B0ED-DBD75FD68AE9}" srcOrd="1" destOrd="0" parTransId="{86C2890C-39C5-4732-8833-1E68F7BBDD3D}" sibTransId="{5C2372B4-17E6-4BC8-BCFE-52DDBDB24581}"/>
    <dgm:cxn modelId="{FFC61F08-5D3B-4912-A22B-40D05C9D8B2E}" type="presOf" srcId="{F2616799-245C-4EA8-AE92-FEA74349F733}" destId="{7C4B38A7-C9DB-4909-8704-3891A2198A48}" srcOrd="0" destOrd="0" presId="urn:microsoft.com/office/officeart/2005/8/layout/chevron1"/>
    <dgm:cxn modelId="{E720DE0D-2FB9-4551-AB9F-F813C59F8621}" type="presOf" srcId="{6FC1898B-E5C6-4908-B0ED-DBD75FD68AE9}" destId="{125B4A05-DE37-4257-828C-2C05C3934830}" srcOrd="0" destOrd="0" presId="urn:microsoft.com/office/officeart/2005/8/layout/chevron1"/>
    <dgm:cxn modelId="{CCF389E5-2919-4BDC-AC05-DCCC87D3B02F}" srcId="{AD3F3B01-FCDE-4B8D-93A3-F56C157A36A3}" destId="{0A951C23-B7C1-4409-8132-4C4B579E843E}" srcOrd="2" destOrd="0" parTransId="{59BE7CC0-59EF-48D7-977F-6CA1F9982ECC}" sibTransId="{7669A0CE-602E-41BE-A686-3AC31EF6C403}"/>
    <dgm:cxn modelId="{23F42493-9733-4C69-86A0-1056B6963A0B}" type="presOf" srcId="{AD3F3B01-FCDE-4B8D-93A3-F56C157A36A3}" destId="{95D2E72F-8F94-4886-A18A-E72DF419634C}" srcOrd="0" destOrd="0" presId="urn:microsoft.com/office/officeart/2005/8/layout/chevron1"/>
    <dgm:cxn modelId="{0C6DD269-02A7-402B-92C1-18B1CA4F40C2}" type="presOf" srcId="{0A951C23-B7C1-4409-8132-4C4B579E843E}" destId="{146CD48E-706F-4FED-8528-865BACA1EB05}" srcOrd="0" destOrd="0" presId="urn:microsoft.com/office/officeart/2005/8/layout/chevron1"/>
    <dgm:cxn modelId="{94BB0DC0-6148-4C94-BA71-04D1C08233C9}" srcId="{AD3F3B01-FCDE-4B8D-93A3-F56C157A36A3}" destId="{F2616799-245C-4EA8-AE92-FEA74349F733}" srcOrd="0" destOrd="0" parTransId="{11687DB1-6B14-40C2-AA38-38915860FCF2}" sibTransId="{D8ED83FA-BBB0-4149-909E-37B291E38E00}"/>
    <dgm:cxn modelId="{CBF2C3B0-ECF5-462D-B0D0-BFCDD4ACE3B4}" type="presParOf" srcId="{95D2E72F-8F94-4886-A18A-E72DF419634C}" destId="{7C4B38A7-C9DB-4909-8704-3891A2198A48}" srcOrd="0" destOrd="0" presId="urn:microsoft.com/office/officeart/2005/8/layout/chevron1"/>
    <dgm:cxn modelId="{5C0A378A-3774-4CD0-A60D-6FE189075A0F}" type="presParOf" srcId="{95D2E72F-8F94-4886-A18A-E72DF419634C}" destId="{77E8FB2A-CF72-4B5E-931D-E95E59937C5C}" srcOrd="1" destOrd="0" presId="urn:microsoft.com/office/officeart/2005/8/layout/chevron1"/>
    <dgm:cxn modelId="{83C8B1EF-9396-41DE-94E5-799BE72048C4}" type="presParOf" srcId="{95D2E72F-8F94-4886-A18A-E72DF419634C}" destId="{125B4A05-DE37-4257-828C-2C05C3934830}" srcOrd="2" destOrd="0" presId="urn:microsoft.com/office/officeart/2005/8/layout/chevron1"/>
    <dgm:cxn modelId="{3BE614E2-54DD-46E8-878B-38F8A79C9ECD}" type="presParOf" srcId="{95D2E72F-8F94-4886-A18A-E72DF419634C}" destId="{14FA84D1-C1DC-4311-83F5-D95604B32C7B}" srcOrd="3" destOrd="0" presId="urn:microsoft.com/office/officeart/2005/8/layout/chevron1"/>
    <dgm:cxn modelId="{DF5C01EE-7E88-4831-BB5D-9775040D67FD}" type="presParOf" srcId="{95D2E72F-8F94-4886-A18A-E72DF419634C}" destId="{146CD48E-706F-4FED-8528-865BACA1EB0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1242AB-9FD9-4955-BDE8-5956AAE21963}">
      <dsp:nvSpPr>
        <dsp:cNvPr id="0" name=""/>
        <dsp:cNvSpPr/>
      </dsp:nvSpPr>
      <dsp:spPr>
        <a:xfrm>
          <a:off x="0" y="0"/>
          <a:ext cx="3456383" cy="345638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3F70CB-2EA7-4C56-A582-AB10537D0B4E}">
      <dsp:nvSpPr>
        <dsp:cNvPr id="0" name=""/>
        <dsp:cNvSpPr/>
      </dsp:nvSpPr>
      <dsp:spPr>
        <a:xfrm>
          <a:off x="1728191" y="0"/>
          <a:ext cx="7200799" cy="34563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Доступность и понятность информации для широкого круга пользователей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191" y="0"/>
        <a:ext cx="7200799" cy="1036917"/>
      </dsp:txXfrm>
    </dsp:sp>
    <dsp:sp modelId="{4804E8E3-1220-4156-9043-15A4F7D5EF2D}">
      <dsp:nvSpPr>
        <dsp:cNvPr id="0" name=""/>
        <dsp:cNvSpPr/>
      </dsp:nvSpPr>
      <dsp:spPr>
        <a:xfrm>
          <a:off x="604868" y="1036917"/>
          <a:ext cx="2246647" cy="224664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61E6D3-A0A0-47A8-B1EF-E96B55907958}">
      <dsp:nvSpPr>
        <dsp:cNvPr id="0" name=""/>
        <dsp:cNvSpPr/>
      </dsp:nvSpPr>
      <dsp:spPr>
        <a:xfrm>
          <a:off x="1728191" y="1036917"/>
          <a:ext cx="7200799" cy="2246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rPr>
            <a:t>Представление сведений о бюджете в наглядном виде, ориентация на визуализацию данных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191" y="1036917"/>
        <a:ext cx="7200799" cy="1036913"/>
      </dsp:txXfrm>
    </dsp:sp>
    <dsp:sp modelId="{F1F6301F-5744-48EE-A7CF-A15575797A12}">
      <dsp:nvSpPr>
        <dsp:cNvPr id="0" name=""/>
        <dsp:cNvSpPr/>
      </dsp:nvSpPr>
      <dsp:spPr>
        <a:xfrm>
          <a:off x="1209734" y="2073831"/>
          <a:ext cx="1036914" cy="103691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6F7A2C-2220-4BDC-8628-883C69D1B270}">
      <dsp:nvSpPr>
        <dsp:cNvPr id="0" name=""/>
        <dsp:cNvSpPr/>
      </dsp:nvSpPr>
      <dsp:spPr>
        <a:xfrm>
          <a:off x="1728192" y="2156743"/>
          <a:ext cx="7200799" cy="103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Консолидация в единой точке всех основных сведений о бюджете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192" y="2156743"/>
        <a:ext cx="7200799" cy="10369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B38A7-C9DB-4909-8704-3891A2198A48}">
      <dsp:nvSpPr>
        <dsp:cNvPr id="0" name=""/>
        <dsp:cNvSpPr/>
      </dsp:nvSpPr>
      <dsp:spPr>
        <a:xfrm>
          <a:off x="3157" y="601454"/>
          <a:ext cx="2933387" cy="11733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Публичные обсуждения муниципальных программ Зуевского района (размещаются на сайтах органов власти)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7" y="601454"/>
        <a:ext cx="2933387" cy="1173355"/>
      </dsp:txXfrm>
    </dsp:sp>
    <dsp:sp modelId="{125B4A05-DE37-4257-828C-2C05C3934830}">
      <dsp:nvSpPr>
        <dsp:cNvPr id="0" name=""/>
        <dsp:cNvSpPr/>
      </dsp:nvSpPr>
      <dsp:spPr>
        <a:xfrm>
          <a:off x="2643206" y="601454"/>
          <a:ext cx="3357585" cy="1173355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Публичные слушания проекта решения о бюджете муниципального образования на очередной финансовый год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43206" y="601454"/>
        <a:ext cx="3357585" cy="1173355"/>
      </dsp:txXfrm>
    </dsp:sp>
    <dsp:sp modelId="{146CD48E-706F-4FED-8528-865BACA1EB05}">
      <dsp:nvSpPr>
        <dsp:cNvPr id="0" name=""/>
        <dsp:cNvSpPr/>
      </dsp:nvSpPr>
      <dsp:spPr>
        <a:xfrm>
          <a:off x="5707452" y="601454"/>
          <a:ext cx="2933387" cy="1173355"/>
        </a:xfrm>
        <a:prstGeom prst="chevr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Публичные слушания об исполнении бюджета муниципального образования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07452" y="601454"/>
        <a:ext cx="2933387" cy="1173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ED2B67-6FD8-4FB1-8598-8BDF45FE0760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01CF93-F055-4189-9E24-E48DCEE75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05018A-655E-4419-B46B-7A073648243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D34C-9550-405A-8D8D-F10D69979F39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469C-877E-46D4-96AD-68916EF263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5673-7A2C-44F0-8E06-698A286A421E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C863-7725-4753-A95F-9F084A2F3F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0C9B-51F0-4ACF-80F1-E6AC49B3CF44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B76A9-A6DE-422B-808C-1A4D396841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5226-AD86-4880-9933-26172892D37A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C0E3-BF5E-4617-A2D3-91D32A4544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8FB3-8378-4FBE-A373-9B8582FBAD5A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0202-CBE0-4C7B-844C-41B0894056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F891-9F33-429B-A637-86AC4181E4CC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FC58-4559-42F6-B2EA-89F6797992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A6E6-DDA9-489E-BB91-079D7843BE53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3FDB-20C7-4FF8-B576-85B39423E9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E743-65A8-4202-99A3-A8D1B72D3458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29F4C-BEA2-4BBC-9AA4-AA5F2243BA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C64E-A619-40A5-A5D7-6FA1DDEFD768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62BE-E8DD-42E1-AD15-25BBF9C6AE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DD24-6725-4E84-A492-E993694302DC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7853-873B-4852-B6F2-057E5645E4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3943-79E0-4A78-AF31-E0B2C7919786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7224-FE48-486C-B31F-BDB0CA5675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D599-DC1F-4814-AA7B-41BAA3BDAB09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AF29-2705-4083-B97E-A716FFA1CF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1841-FD7F-4187-B942-AAB897B97F0F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0DCF7-8E89-4572-A3B0-590F859220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22B7-9C20-49A8-A520-92B7E1CE3D25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7D59-283A-4542-9AE8-7120D3367DC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A8E3-F6DB-4A82-A6E2-2AB45EB94164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D435-25C3-4E2D-B6AF-1C49764CF4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8E66-AC2B-400B-9F35-DE4027E8DE59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3DD5-879C-4FE5-810A-F647DA9813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3DF5-E8EA-4F67-BB76-84FA74E7C956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7F06-E677-4B83-853A-99782EEE46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F50A-0732-499A-B853-1429017B6327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674E-4B4E-4DF4-AA1D-B7E20DF3E5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EA9E-DB02-46AF-9FD5-B70C12450430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00-30CA-4E5F-AED9-BC16DC23B5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4897-9820-43B2-A2BB-7C9C1D9C1256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247AC-B693-471E-AD65-3C04619DF8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28A3-3895-475E-8C8C-5F502F27B474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BE6F-D097-414B-AC58-BE4484AFD2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98B1-8924-4081-8903-C0B32287CE61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46CA-9475-4B81-A2D2-3E797CAFE4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A47075-0AAC-4F3F-A006-68F9F73228B7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821E26-25E8-4FBC-A612-476471B2106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7D3753-A496-41AB-AE01-938DDD266A11}" type="datetime1">
              <a:rPr lang="uk-UA"/>
              <a:pPr>
                <a:defRPr/>
              </a:pPr>
              <a:t>14.04.2020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7C516F-A9BB-4025-80D5-4C13295C94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0960" cy="147002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uk-UA" sz="4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отчету об исполнении бюджета муниципального образования </a:t>
            </a:r>
          </a:p>
          <a:p>
            <a:pPr algn="ctr"/>
            <a:r>
              <a:rPr lang="ru-RU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Усть-Лабинский район  за 2018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520" y="2420888"/>
          <a:ext cx="37444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2275" y="404813"/>
            <a:ext cx="57594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исполнения доходов бюджета в 2017-2018 годах</a:t>
            </a:r>
            <a:endParaRPr lang="ru-RU" sz="2400" dirty="0">
              <a:latin typeface="+mn-lt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6732588" y="836613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148064" y="2276872"/>
          <a:ext cx="3726160" cy="253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4211638" y="3429000"/>
            <a:ext cx="936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900113" y="18446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2017 год                               1 850,9 млн.рублей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5940425" y="18446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2018 год                                1 841,3 млн.рублей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3635375" y="3860800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-0,5%                            (-9,6 млн.рублей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250825" y="5229225"/>
            <a:ext cx="8642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 выше на 16,3% или на 67,4 млн.рублей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 выше на 17,1% или на 12,1 млн.рублей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 ниже на 6,5% или на 89,1 млн.рублей</a:t>
            </a:r>
          </a:p>
        </p:txBody>
      </p:sp>
      <p:pic>
        <p:nvPicPr>
          <p:cNvPr id="20482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869338"/>
            <a:ext cx="2214546" cy="198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275" y="404813"/>
            <a:ext cx="57594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исполнения доходной части бюджета 2018 года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412776"/>
          <a:ext cx="864096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428860" y="3857628"/>
            <a:ext cx="1247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841,3 млн.рублей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8763" y="1154113"/>
          <a:ext cx="8640960" cy="5624790"/>
        </p:xfrm>
        <a:graphic>
          <a:graphicData uri="http://schemas.openxmlformats.org/drawingml/2006/table">
            <a:tbl>
              <a:tblPr/>
              <a:tblGrid>
                <a:gridCol w="4752680"/>
                <a:gridCol w="818585"/>
                <a:gridCol w="818585"/>
                <a:gridCol w="830803"/>
                <a:gridCol w="733062"/>
                <a:gridCol w="687245"/>
              </a:tblGrid>
              <a:tr h="361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за 2017 год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Уточнен. план на 2018 год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за 2018 год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испол. к уточ. плану на 2018 год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2017 году, в %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484,8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551,8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564,3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116,4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474,1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317,6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376,2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377,2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 на нефтепродукты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23,1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24,4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прибыль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168,7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30,2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100,4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77,7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117,1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арендной платы за земли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103,2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 поступления от использования имущества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 среду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имущества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18,1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возмещение ущерба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113,2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81,1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1 366,1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1 280,8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1 277,0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99,7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220,4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96,7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1 052,8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1 040,8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1 039,5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98,7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526,8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бюджетов от возврата бюджетными учреждениями остатков субсидий прошлых лет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-1,4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-1,4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77,8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</a:p>
                  </a:txBody>
                  <a:tcPr marL="5252" marR="5252" marT="5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1 850,9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1 832,6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1 841,3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99,5</a:t>
                      </a:r>
                    </a:p>
                  </a:txBody>
                  <a:tcPr marL="5252" marR="5252" marT="5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92275" y="404813"/>
            <a:ext cx="57594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доходной части бюджета</a:t>
            </a:r>
            <a:endParaRPr lang="ru-RU" sz="2400" dirty="0">
              <a:latin typeface="+mn-lt"/>
            </a:endParaRPr>
          </a:p>
        </p:txBody>
      </p:sp>
      <p:sp>
        <p:nvSpPr>
          <p:cNvPr id="32989" name="TextBox 4"/>
          <p:cNvSpPr txBox="1">
            <a:spLocks noChangeArrowheads="1"/>
          </p:cNvSpPr>
          <p:nvPr/>
        </p:nvSpPr>
        <p:spPr bwMode="auto">
          <a:xfrm>
            <a:off x="6732588" y="836613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404813"/>
            <a:ext cx="63373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 Российской Федерации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-571536" y="2500306"/>
          <a:ext cx="535785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929058" y="2143116"/>
          <a:ext cx="5500694" cy="471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6732588" y="1268413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214414" y="1714488"/>
            <a:ext cx="2089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6000760" y="1857364"/>
            <a:ext cx="2089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275" y="404813"/>
            <a:ext cx="57594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11960" y="1571612"/>
          <a:ext cx="457200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85720" y="1571612"/>
          <a:ext cx="407196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6732588" y="836613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57158" y="5286388"/>
            <a:ext cx="84963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Доля программных расходов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93,5% = 17 муниципальных программ          95,0 %  = 17 муниципальных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0" y="404813"/>
            <a:ext cx="5832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1257300"/>
          <a:ext cx="4069313" cy="5491796"/>
        </p:xfrm>
        <a:graphic>
          <a:graphicData uri="http://schemas.openxmlformats.org/drawingml/2006/table">
            <a:tbl>
              <a:tblPr/>
              <a:tblGrid>
                <a:gridCol w="2211322"/>
                <a:gridCol w="663395"/>
                <a:gridCol w="656187"/>
                <a:gridCol w="538409"/>
              </a:tblGrid>
              <a:tr h="851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2018 год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Исполнено 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% исполнения 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50" b="1" i="0" u="none" strike="noStrike" dirty="0">
                          <a:latin typeface="Times New Roman"/>
                        </a:rPr>
                        <a:t>Расходы по муниципальным программам, итого, в том числе: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1 744,6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1 734,9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99,4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"Развитие здравоохранения в Усть-Лабинском районе" на 2017-2020 годы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88,7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88,7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63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"Развитие образования в Усть-Лабинском районе на 2017-2020 годы"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1 196,3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1 194,6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99,9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6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"Семейная политика на 2017-2020 годы"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85,5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85,3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99,8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"Развитие культуры Усть-Лабинского района на 2017-2020 годы"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117,6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117,4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99,8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25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"Развитие физической культуры и спорта в муниципальном образовании Усть-Лабинский район на 2017-2020 годы"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52,0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52,0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99,9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"Молодежь муниципального образования Усть-Лабинский район на 2017-2020 годы"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4,6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4,5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99,8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63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"Развитие сельского хозяйства в Усть-Лабинском районе на 2017-2020 годы"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11,1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10,1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91,4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"Обеспечение безопасности населения в Усть-Лабинском районе на 2017-2020 годы"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16,2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16,2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99,9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71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"Комплексное развитие муниципального образования Усть-Лабинский район в сфере дорожного хозяйства, оказание автотранспортных услуг на 2017-2020 годы"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3,1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0,8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25,1</a:t>
                      </a:r>
                    </a:p>
                  </a:txBody>
                  <a:tcPr marL="3932" marR="3932" marT="3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00562" y="1214421"/>
          <a:ext cx="4429156" cy="5469959"/>
        </p:xfrm>
        <a:graphic>
          <a:graphicData uri="http://schemas.openxmlformats.org/drawingml/2006/table">
            <a:tbl>
              <a:tblPr/>
              <a:tblGrid>
                <a:gridCol w="2406866"/>
                <a:gridCol w="722059"/>
                <a:gridCol w="714211"/>
                <a:gridCol w="586020"/>
              </a:tblGrid>
              <a:tr h="137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latin typeface="Times New Roman"/>
                        </a:rPr>
                        <a:t>2018 год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Исполнено 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% исполнения 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727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"Обеспечение разработки градостроительной документации муниципального образования Усть-Лабинский район на 2017-2020 годы"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1,7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1,7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87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"Эффективное муниципальное управление на 2017-2020 годы"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50,9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50,4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98,9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65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"Обеспечение реализации функций органов местного самоуправления на 2017-2020 годы"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38,8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38,5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99,1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293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"Формирование инвестиционной привлекательности района и содействие развитию малого и среднего предпринимательства" на 2017-2020 годы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37,6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34,3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91,2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87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"Развитие информационного общества" на 2017-2020 годы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1,8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1,8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79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"Формирование условий для духовно-нравственного развития граждан на 2017-2020 годы"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94,1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79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муниципального образования Усть-Лабинский район "Управление муниципальными финансами муниципального образования </a:t>
                      </a:r>
                      <a:r>
                        <a:rPr lang="ru-RU" sz="850" b="0" i="0" u="none" strike="noStrike" dirty="0" err="1" smtClean="0">
                          <a:latin typeface="Times New Roman"/>
                        </a:rPr>
                        <a:t>Усть-Лабинский</a:t>
                      </a:r>
                      <a:r>
                        <a:rPr lang="ru-RU" sz="85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850" b="0" i="0" u="none" strike="noStrike" dirty="0">
                          <a:latin typeface="Times New Roman"/>
                        </a:rPr>
                        <a:t>район на 2017-2020 годы"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37,0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37,0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50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>
                          <a:latin typeface="Times New Roman"/>
                        </a:rPr>
                        <a:t>Муниципальная программа "Оказание мер социальной поддержки на приобретение (строительство) жилья на 2017-2020 годы"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0,7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94" name="TextBox 4"/>
          <p:cNvSpPr txBox="1">
            <a:spLocks noChangeArrowheads="1"/>
          </p:cNvSpPr>
          <p:nvPr/>
        </p:nvSpPr>
        <p:spPr bwMode="auto">
          <a:xfrm>
            <a:off x="6732588" y="908050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1476375" y="141288"/>
            <a:ext cx="6264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образования в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Усть-Лабинском районе на 2017-2020 годы»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250825" y="1700213"/>
            <a:ext cx="86423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1194,6 млн.рублей </a:t>
            </a:r>
            <a:r>
              <a:rPr lang="ru-RU" b="1" dirty="0">
                <a:latin typeface="Times New Roman" pitchFamily="18" charset="0"/>
              </a:rPr>
              <a:t>- общий объем расходов по программе </a:t>
            </a:r>
          </a:p>
          <a:p>
            <a:endParaRPr lang="ru-RU" b="1" dirty="0">
              <a:latin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</a:rPr>
              <a:t>Основные направления расходов в 2018 году:</a:t>
            </a:r>
          </a:p>
          <a:p>
            <a:endParaRPr lang="ru-RU" b="1" dirty="0">
              <a:latin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</a:rPr>
              <a:t>10,1 млн. рублей выплата компенсации части родительской платы за присмотр и уход за детьми – получили компенсацию 4910 родителей (законных представителей)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6,3 млн.рублей компенсация расходов на оплату жилых помещений, отопления и освещения педагогическим работникам – воспользовались данной мерой социальной поддержки 726 педагогов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2,6 млн.рублей меры социальной поддержки отдельных категорий учащихся – обеспечены льготным питанием 1833 учащихся из многодетных семей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2,8 млн.рублей организация отдыха детей в профильных лагерях с дневным пребыванием – оздоровлены 1454 ребенка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3,0 млн.рублей организация отдыха детей в каникулярное время – в МБУ ЦДО «Тополек» оздоровлено 360 детей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2,0 млн.рублей – приобретение мебели, прогулочных веранд, навесов, игрового уличного оборудования МБДОУ №8, 16, 25, 41, МАОУ СОШ №3</a:t>
            </a:r>
          </a:p>
        </p:txBody>
      </p:sp>
      <p:pic>
        <p:nvPicPr>
          <p:cNvPr id="59394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357298"/>
            <a:ext cx="2084038" cy="133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1476375" y="141288"/>
            <a:ext cx="6264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образования в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Усть-Лабинском районе на 2017-2020 годы»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492125" y="1557338"/>
            <a:ext cx="822327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3,1 млн.рублей – приобретение оконных и дверных блоков в  МБОУ СОШ №8, 16, 19, 21, 22, 24, МКОУ СОШ №18, МБДОУ №2, 10, 11, 24, 26, 35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0,6 млн.рублей – устройство асфальтобетонного покрытия территорий МБДОУ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МКДОУ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2,8 млн.рублей – устройство теплых туалетов в МБОУ СОШ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23, 26, 28, 36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3,5 млн.рублей – выполнение проектных работ и изысканий, изготовление ПСД МБДОУ № 20, МБОУ СОШ № 20, 25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1,1 млн.рублей – приобретение мебели для учебного процесса  МБОУ СОШ №5, 7, 36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4,0 млн.рублей – приобретение 2 школьных автобусов  МБОУ СОШ №20, МБОУ ООШ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2,2 млн.рублей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по открытию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нового детского сада на 250 мест по ул.Центральной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25 в г. Усть-Лабинске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286389"/>
            <a:ext cx="2095481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1506538" y="155575"/>
            <a:ext cx="612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здравоохранения в Усть-Лабинском районе на 2017-2020 годы»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49788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</a:rPr>
              <a:t>88,7 млн. рублей  - общий объем расходов по программе </a:t>
            </a:r>
          </a:p>
          <a:p>
            <a:pPr algn="just"/>
            <a:endParaRPr lang="ru-RU" b="1" dirty="0">
              <a:latin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</a:rPr>
              <a:t>Основные направления  расходов в 2018 году:</a:t>
            </a:r>
          </a:p>
          <a:p>
            <a:pPr algn="just"/>
            <a:endParaRPr lang="ru-RU" b="1" dirty="0">
              <a:latin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</a:rPr>
              <a:t>0,5 млн. рублей кадровое обеспечение  </a:t>
            </a:r>
            <a:r>
              <a:rPr lang="ru-RU" dirty="0">
                <a:latin typeface="Times New Roman" pitchFamily="18" charset="0"/>
              </a:rPr>
              <a:t>- прошли повышение квалификации – 69 специалистов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3,6 млн. рублей совершенствование оказания медицинской помощи </a:t>
            </a:r>
            <a:r>
              <a:rPr lang="ru-RU" dirty="0">
                <a:latin typeface="Times New Roman" pitchFamily="18" charset="0"/>
              </a:rPr>
              <a:t>– бесплатно изготовлены и отремонтированы зубные протезы  - 263 ветеранам труда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31,9 млн. рублей обеспечение льготной категории граждан лекарственными препаратами и медицинскими изделиями в амбулаторных условиях </a:t>
            </a:r>
            <a:r>
              <a:rPr lang="ru-RU" dirty="0">
                <a:latin typeface="Times New Roman" pitchFamily="18" charset="0"/>
              </a:rPr>
              <a:t>– 2 573 человек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0,5 млн. рублей мероприятия по профилактике терроризма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52,2 млн. рублей  развитие системы раннего выявления заболеваний, включая поведение медицинских осмотров </a:t>
            </a:r>
            <a:r>
              <a:rPr lang="ru-RU" b="1" dirty="0" smtClean="0">
                <a:latin typeface="Times New Roman" pitchFamily="18" charset="0"/>
              </a:rPr>
              <a:t>населения, </a:t>
            </a:r>
            <a:r>
              <a:rPr lang="ru-RU" b="1" dirty="0">
                <a:latin typeface="Times New Roman" pitchFamily="18" charset="0"/>
              </a:rPr>
              <a:t>из них :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9,1 млн. рублей финансовое обеспечение деятельности муниципальных казенных учреждений здравоохранения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43,1 млн. рублей  предоставление субсидий муниципальным бюджетным учреждениям здравоохранения  на выполнение муниципального задания</a:t>
            </a:r>
          </a:p>
          <a:p>
            <a:pPr algn="just"/>
            <a:endParaRPr lang="ru-RU" dirty="0">
              <a:latin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8" name="AutoShape 4" descr="https://nc-renessans.com/files/text_img/Krankenhaus_AKTIV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https://nc-renessans.com/files/text_img/Krankenhaus_AKTIV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nc-renessans.com/files/text_img/Krankenhaus_AKTIV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st2.depositphotos.com/3159197/7272/i/950/depositphotos_72722123-stock-photo-3d-people-doctors-with-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avatars.mds.yandex.net/get-zen_doc/51081/pub_5b0e679a184f0900a952df42_5b0e67c84b16da00aaa455ea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071546"/>
            <a:ext cx="1281358" cy="153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1476375" y="138113"/>
            <a:ext cx="6191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культуры   Усть-Лабинского района на 2017-2020 годы»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323850" y="987425"/>
            <a:ext cx="864235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b="1">
              <a:latin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</a:rPr>
              <a:t>117,4 млн. рублей  - общий объем расходов по программе </a:t>
            </a:r>
          </a:p>
          <a:p>
            <a:pPr algn="just"/>
            <a:r>
              <a:rPr lang="ru-RU" b="1">
                <a:latin typeface="Times New Roman" pitchFamily="18" charset="0"/>
              </a:rPr>
              <a:t>Основные направления  расходов в 2018 году:</a:t>
            </a:r>
          </a:p>
          <a:p>
            <a:pPr algn="just"/>
            <a:r>
              <a:rPr lang="ru-RU" b="1">
                <a:latin typeface="Times New Roman" pitchFamily="18" charset="0"/>
              </a:rPr>
              <a:t>1,3 млн. рублей </a:t>
            </a:r>
            <a:r>
              <a:rPr lang="ru-RU" b="1" i="1">
                <a:latin typeface="Times New Roman" pitchFamily="18" charset="0"/>
              </a:rPr>
              <a:t>проведение мероприятий, направленных на развитие культуры</a:t>
            </a:r>
            <a:r>
              <a:rPr lang="ru-RU" b="1">
                <a:latin typeface="Times New Roman" pitchFamily="18" charset="0"/>
              </a:rPr>
              <a:t>,</a:t>
            </a:r>
            <a:r>
              <a:rPr lang="ru-RU">
                <a:latin typeface="Times New Roman" pitchFamily="18" charset="0"/>
              </a:rPr>
              <a:t>- охват участников составил    7 550 человек</a:t>
            </a:r>
          </a:p>
          <a:p>
            <a:pPr algn="just"/>
            <a:r>
              <a:rPr lang="ru-RU" b="1">
                <a:latin typeface="Times New Roman" pitchFamily="18" charset="0"/>
              </a:rPr>
              <a:t>41,1 млн. рублей </a:t>
            </a:r>
            <a:r>
              <a:rPr lang="ru-RU" b="1" i="1">
                <a:latin typeface="Times New Roman" pitchFamily="18" charset="0"/>
              </a:rPr>
              <a:t>сохранение, развитие и пропаганда лучших образцов народного творчества , создание условий для организации досуга населения  </a:t>
            </a:r>
            <a:r>
              <a:rPr lang="ru-RU">
                <a:latin typeface="Times New Roman" pitchFamily="18" charset="0"/>
              </a:rPr>
              <a:t>– 25,7 тыс. человек посетило музейное учреждение, представлено зрителю предметов основного фонда – 1,4 тыс.единиц,  59, 2 тыс. зрителей культурно-массовых мероприятий </a:t>
            </a:r>
          </a:p>
          <a:p>
            <a:pPr algn="just"/>
            <a:r>
              <a:rPr lang="ru-RU" b="1">
                <a:latin typeface="Times New Roman" pitchFamily="18" charset="0"/>
              </a:rPr>
              <a:t>47,3 млн. рублей реализация дополнительных общеобразовательных предпрофессиональных программ </a:t>
            </a:r>
            <a:r>
              <a:rPr lang="ru-RU">
                <a:latin typeface="Times New Roman" pitchFamily="18" charset="0"/>
              </a:rPr>
              <a:t>– предоставление субсидии бюджетным учреждениям культуры – 1053 учащихся детских школ искусств </a:t>
            </a:r>
          </a:p>
          <a:p>
            <a:pPr algn="just"/>
            <a:r>
              <a:rPr lang="ru-RU" b="1">
                <a:latin typeface="Times New Roman" pitchFamily="18" charset="0"/>
              </a:rPr>
              <a:t>14,8 млн. рублей </a:t>
            </a:r>
            <a:r>
              <a:rPr lang="ru-RU" b="1" i="1">
                <a:latin typeface="Times New Roman" pitchFamily="18" charset="0"/>
              </a:rPr>
              <a:t>поэтапное повышение уровня средней заработной платы работникам муниципальных учреждений культуры, искусства и кинематографии</a:t>
            </a:r>
            <a:endParaRPr lang="ru-RU">
              <a:latin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</a:rPr>
              <a:t>2,4 млн. рублей </a:t>
            </a:r>
            <a:r>
              <a:rPr lang="ru-RU" b="1" i="1">
                <a:latin typeface="Times New Roman" pitchFamily="18" charset="0"/>
              </a:rPr>
              <a:t>обеспечение функций органов местного самоуправления в сфере культуры и искусства</a:t>
            </a:r>
          </a:p>
          <a:p>
            <a:pPr algn="just"/>
            <a:r>
              <a:rPr lang="ru-RU" b="1">
                <a:latin typeface="Times New Roman" pitchFamily="18" charset="0"/>
              </a:rPr>
              <a:t>2,8 млн. рублей </a:t>
            </a:r>
            <a:r>
              <a:rPr lang="ru-RU" b="1" i="1">
                <a:latin typeface="Times New Roman" pitchFamily="18" charset="0"/>
              </a:rPr>
              <a:t>методическое обслуживание учреждений культуры</a:t>
            </a:r>
            <a:r>
              <a:rPr lang="ru-RU" b="1">
                <a:latin typeface="Times New Roman" pitchFamily="18" charset="0"/>
              </a:rPr>
              <a:t> – </a:t>
            </a:r>
            <a:r>
              <a:rPr lang="ru-RU">
                <a:latin typeface="Times New Roman" pitchFamily="18" charset="0"/>
              </a:rPr>
              <a:t>финансовое обеспечение деятельности казенного учреждения</a:t>
            </a:r>
          </a:p>
          <a:p>
            <a:pPr algn="just"/>
            <a:r>
              <a:rPr lang="ru-RU" b="1">
                <a:latin typeface="Times New Roman" pitchFamily="18" charset="0"/>
              </a:rPr>
              <a:t>7,7 млн. рублей </a:t>
            </a:r>
            <a:r>
              <a:rPr lang="ru-RU" b="1" i="1">
                <a:latin typeface="Times New Roman" pitchFamily="18" charset="0"/>
              </a:rPr>
              <a:t>обеспечение деятельности в сфере ведения бухгалтерского, налогового, статистического учета юридических лиц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6324" name="AutoShape 4" descr="https://static8.depositphotos.com/1064545/974/i/950/depositphotos_9742733-stock-photo-3d-conductor-leading-the-orchest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slide-share.ru/image/217563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thumbs.dreamstime.com/b/%D0%BC%D0%B8%D0%BA%D1%80%D0%BE%D1%84%D0%BE%D0%BD-285440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0" name="AutoShape 10" descr="https://thumbs.dreamstime.com/b/%D0%BC%D0%B8%D0%BA%D1%80%D0%BE%D1%84%D0%BE%D0%BD-285440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96752"/>
            <a:ext cx="8784976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основными показателями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отчета об исполнении бюджета муниципального образования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Усть-Лабинский район за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566139" cy="3086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4644008" y="2492896"/>
            <a:ext cx="3671268" cy="3785652"/>
          </a:xfrm>
          <a:prstGeom prst="rect">
            <a:avLst/>
          </a:prstGeom>
          <a:gradFill>
            <a:gsLst>
              <a:gs pos="0">
                <a:schemeClr val="lt1">
                  <a:tint val="55000"/>
                  <a:satMod val="300000"/>
                </a:schemeClr>
              </a:gs>
              <a:gs pos="40000">
                <a:schemeClr val="lt1">
                  <a:tint val="65000"/>
                  <a:satMod val="300000"/>
                </a:schemeClr>
              </a:gs>
              <a:gs pos="100000">
                <a:schemeClr val="lt1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15975" y="785813"/>
            <a:ext cx="7489825" cy="914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«Формирование инвестиционной привлекательности района и содействие развитию малого и среднего предпринимательства»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2017-2020 годы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250825" y="1979613"/>
            <a:ext cx="86423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34,3 млн. рублей  - общий объем расходов по программе</a:t>
            </a:r>
          </a:p>
          <a:p>
            <a:endParaRPr lang="ru-RU" b="1" dirty="0">
              <a:latin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</a:rPr>
              <a:t>Основные направления расходов в 2018 году:</a:t>
            </a:r>
          </a:p>
          <a:p>
            <a:r>
              <a:rPr lang="ru-RU" b="1" dirty="0">
                <a:latin typeface="Times New Roman" pitchFamily="18" charset="0"/>
              </a:rPr>
              <a:t>23,8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млн. рублей </a:t>
            </a:r>
            <a:r>
              <a:rPr lang="ru-RU" dirty="0">
                <a:latin typeface="Times New Roman" pitchFamily="18" charset="0"/>
              </a:rPr>
              <a:t>– </a:t>
            </a:r>
            <a:r>
              <a:rPr lang="ru-RU" b="1" i="1" dirty="0">
                <a:latin typeface="Times New Roman" pitchFamily="18" charset="0"/>
              </a:rPr>
              <a:t>строительство малобюджетного спортивного зала шаговой доступности – </a:t>
            </a:r>
            <a:r>
              <a:rPr lang="ru-RU" dirty="0">
                <a:latin typeface="Times New Roman" pitchFamily="18" charset="0"/>
              </a:rPr>
              <a:t>работы по строительству спортивного комплекса в ст. Ладожской;</a:t>
            </a:r>
          </a:p>
          <a:p>
            <a:r>
              <a:rPr lang="ru-RU" b="1" dirty="0">
                <a:latin typeface="Times New Roman" pitchFamily="18" charset="0"/>
              </a:rPr>
              <a:t>8,8 млн. рублей </a:t>
            </a:r>
            <a:r>
              <a:rPr lang="ru-RU" dirty="0">
                <a:latin typeface="Times New Roman" pitchFamily="18" charset="0"/>
              </a:rPr>
              <a:t>– </a:t>
            </a:r>
            <a:r>
              <a:rPr lang="ru-RU" b="1" i="1" dirty="0">
                <a:latin typeface="Times New Roman" pitchFamily="18" charset="0"/>
              </a:rPr>
              <a:t>организация газоснабжения населения х.Свободного – </a:t>
            </a:r>
            <a:r>
              <a:rPr lang="ru-RU" dirty="0">
                <a:latin typeface="Times New Roman" pitchFamily="18" charset="0"/>
              </a:rPr>
              <a:t>протяженность  построенного газопровода 8,1 км;</a:t>
            </a:r>
          </a:p>
          <a:p>
            <a:r>
              <a:rPr lang="ru-RU" b="1" dirty="0">
                <a:latin typeface="Times New Roman" pitchFamily="18" charset="0"/>
              </a:rPr>
              <a:t>0,3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млн. рублей </a:t>
            </a:r>
            <a:r>
              <a:rPr lang="ru-RU" dirty="0">
                <a:latin typeface="Times New Roman" pitchFamily="18" charset="0"/>
              </a:rPr>
              <a:t>– </a:t>
            </a:r>
            <a:r>
              <a:rPr lang="ru-RU" b="1" i="1" dirty="0">
                <a:latin typeface="Times New Roman" pitchFamily="18" charset="0"/>
              </a:rPr>
              <a:t>развитие поддержки малого и среднего предпринимательства –</a:t>
            </a:r>
            <a:r>
              <a:rPr lang="ru-RU" dirty="0">
                <a:latin typeface="Times New Roman" pitchFamily="18" charset="0"/>
              </a:rPr>
              <a:t>оказано 264 информационно-консультационных услуг;</a:t>
            </a:r>
          </a:p>
          <a:p>
            <a:r>
              <a:rPr lang="ru-RU" b="1" dirty="0">
                <a:latin typeface="Times New Roman" pitchFamily="18" charset="0"/>
              </a:rPr>
              <a:t>0,3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млн. рублей </a:t>
            </a:r>
            <a:r>
              <a:rPr lang="ru-RU" dirty="0">
                <a:latin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</a:rPr>
              <a:t>участие делегации </a:t>
            </a:r>
            <a:r>
              <a:rPr lang="ru-RU" b="1" dirty="0" err="1">
                <a:latin typeface="Times New Roman" pitchFamily="18" charset="0"/>
              </a:rPr>
              <a:t>Усть-Лабинского</a:t>
            </a:r>
            <a:r>
              <a:rPr lang="ru-RU" b="1" dirty="0">
                <a:latin typeface="Times New Roman" pitchFamily="18" charset="0"/>
              </a:rPr>
              <a:t> района в экономическом форуме «Сочи»</a:t>
            </a:r>
            <a:r>
              <a:rPr lang="ru-RU" dirty="0">
                <a:latin typeface="Times New Roman" pitchFamily="18" charset="0"/>
              </a:rPr>
              <a:t> - заключено 3 протокола о намерениях по взаимодействию в сфере инвестиций; </a:t>
            </a:r>
          </a:p>
          <a:p>
            <a:r>
              <a:rPr lang="ru-RU" b="1" dirty="0">
                <a:latin typeface="Times New Roman" pitchFamily="18" charset="0"/>
              </a:rPr>
              <a:t>0,4</a:t>
            </a:r>
            <a:r>
              <a:rPr lang="ru-RU" dirty="0">
                <a:latin typeface="Times New Roman" pitchFamily="18" charset="0"/>
              </a:rPr>
              <a:t> млн. рублей – </a:t>
            </a:r>
            <a:r>
              <a:rPr lang="ru-RU" b="1" dirty="0">
                <a:latin typeface="Times New Roman" pitchFamily="18" charset="0"/>
              </a:rPr>
              <a:t>предоставление грантов в форме субсидий муниципальным учреждениям на поддержку социально-значимых проектов в сфере внедрения технологий бережливого производства</a:t>
            </a:r>
            <a:r>
              <a:rPr lang="ru-RU" dirty="0">
                <a:latin typeface="Times New Roman" pitchFamily="18" charset="0"/>
              </a:rPr>
              <a:t> – предоставлены гранты МБОУ СОШ № 6, МОБУДО  «Детская  школа искусств» ст.Воронежской</a:t>
            </a:r>
          </a:p>
        </p:txBody>
      </p:sp>
      <p:sp>
        <p:nvSpPr>
          <p:cNvPr id="55298" name="AutoShape 2" descr="https://cdn.pixabay.com/photo/2015/11/03/09/04/shops-1020017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 descr="https://avatars.mds.yandex.net/get-pdb/1747618/a877c079-504e-4d66-ab07-d84d73c4113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571612"/>
            <a:ext cx="1909621" cy="1245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350" y="333375"/>
            <a:ext cx="6337300" cy="1193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Отдельные значимые  мероприятия, реализованные в рамках муниципальных программ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250825" y="1700213"/>
            <a:ext cx="86423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1,7 млн. рублей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формирование специализированного жилищного фонда (служебные жилые помещения)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 приобретена 1 квартира в муниципальную собственность для предоставления специалистам здравоохранения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 9,3 млн. рублей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предоставление субсидий гражданам, ведущим личное подсобное хозяйство, крестьянским (фермерским) хозяйствам, индивидуальным предпринимателям, осуществляющим деятельность в области сельскохозяйственного производства, 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оказана поддержка  173 гражданам, ведущим личное подсобное хозяйство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0,7 млн. рублей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оказание мер социальной поддержки на приобретение (строительство) жилья  молодым семьям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– предоставлена социальная выплата на приобретение (строительство) жилья одной молодой семье 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0,8 млн. рублей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оказание финансовой поддержки социально-ориентированным некоммерческим организациям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 финансовую поддержку получили 6 организаций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1,7 млн. рублей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обеспечение разработки градостроительной документации –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подготовлен 1 проект внесения изменений в правила землепользования, 1 проект внесения изменения в схему территориального планирования, проведена 1 строительно-техническая экспертиза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2275" y="333375"/>
            <a:ext cx="5975350" cy="9350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НЕПРОГРАММНЫЕ   МЕРОПРИЯТИЯ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611188" y="1268413"/>
            <a:ext cx="76327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</a:rPr>
              <a:t>Непрограммные мероприятия в 2018 году исполнены на сумму 91,7 млн. рублей.</a:t>
            </a:r>
          </a:p>
          <a:p>
            <a:pPr algn="just"/>
            <a:r>
              <a:rPr lang="ru-RU">
                <a:latin typeface="Times New Roman" pitchFamily="18" charset="0"/>
              </a:rPr>
              <a:t>     В рамках реализации непрограммных расходов были реализованы  следующие направления: </a:t>
            </a:r>
          </a:p>
          <a:p>
            <a:pPr algn="just"/>
            <a:r>
              <a:rPr lang="ru-RU">
                <a:latin typeface="Times New Roman" pitchFamily="18" charset="0"/>
              </a:rPr>
              <a:t> -осуществление отдельных государственных полномочий Краснодарского края по ведению учета граждан отдельных категорий в качестве нуждающихся в жилых помещениях на сумму </a:t>
            </a:r>
            <a:r>
              <a:rPr lang="ru-RU" b="1">
                <a:latin typeface="Times New Roman" pitchFamily="18" charset="0"/>
              </a:rPr>
              <a:t>0,5 </a:t>
            </a:r>
            <a:r>
              <a:rPr lang="ru-RU">
                <a:latin typeface="Times New Roman" pitchFamily="18" charset="0"/>
              </a:rPr>
              <a:t>млн. рублей;</a:t>
            </a:r>
          </a:p>
          <a:p>
            <a:pPr algn="just"/>
            <a:r>
              <a:rPr lang="ru-RU">
                <a:latin typeface="Times New Roman" pitchFamily="18" charset="0"/>
              </a:rPr>
              <a:t>осуществление отдельных государственных полномочий Краснодарского края по созданию и организации деятельности комиссий по делам несовершеннолетних и защите их прав  на сумму </a:t>
            </a:r>
            <a:r>
              <a:rPr lang="ru-RU" b="1">
                <a:latin typeface="Times New Roman" pitchFamily="18" charset="0"/>
              </a:rPr>
              <a:t>2,4 </a:t>
            </a:r>
            <a:r>
              <a:rPr lang="ru-RU">
                <a:latin typeface="Times New Roman" pitchFamily="18" charset="0"/>
              </a:rPr>
              <a:t>млн. рублей;</a:t>
            </a:r>
          </a:p>
          <a:p>
            <a:pPr algn="just"/>
            <a:r>
              <a:rPr lang="ru-RU">
                <a:latin typeface="Times New Roman" pitchFamily="18" charset="0"/>
              </a:rPr>
              <a:t>осуществление полномочий по составлению (изменению) списков кандидатов в присяжные заседатели федеральных  судов общей юрисдикции в Российской Федерации на сумму </a:t>
            </a:r>
            <a:r>
              <a:rPr lang="ru-RU" b="1">
                <a:latin typeface="Times New Roman" pitchFamily="18" charset="0"/>
              </a:rPr>
              <a:t>0,1</a:t>
            </a:r>
            <a:r>
              <a:rPr lang="ru-RU">
                <a:latin typeface="Times New Roman" pitchFamily="18" charset="0"/>
              </a:rPr>
              <a:t> млн. рублей;</a:t>
            </a:r>
          </a:p>
          <a:p>
            <a:pPr algn="just"/>
            <a:r>
              <a:rPr lang="ru-RU">
                <a:latin typeface="Times New Roman" pitchFamily="18" charset="0"/>
              </a:rPr>
              <a:t>обеспечение деятельности высшего должностного лица муниципального образования  Усть-Лабинский район на сумму </a:t>
            </a:r>
            <a:r>
              <a:rPr lang="ru-RU" b="1">
                <a:latin typeface="Times New Roman" pitchFamily="18" charset="0"/>
              </a:rPr>
              <a:t>1,9</a:t>
            </a:r>
            <a:r>
              <a:rPr lang="ru-RU">
                <a:latin typeface="Times New Roman" pitchFamily="18" charset="0"/>
              </a:rPr>
              <a:t> млн. рублей;</a:t>
            </a:r>
          </a:p>
          <a:p>
            <a:pPr algn="just"/>
            <a:r>
              <a:rPr lang="ru-RU">
                <a:latin typeface="Times New Roman" pitchFamily="18" charset="0"/>
              </a:rPr>
              <a:t>обеспечение функционирования администрации муниципального образования Усть-Лабинский район на сумму </a:t>
            </a:r>
            <a:r>
              <a:rPr lang="ru-RU" b="1">
                <a:latin typeface="Times New Roman" pitchFamily="18" charset="0"/>
              </a:rPr>
              <a:t>72,3</a:t>
            </a:r>
            <a:r>
              <a:rPr lang="ru-RU">
                <a:latin typeface="Times New Roman" pitchFamily="18" charset="0"/>
              </a:rPr>
              <a:t> млн. рублей;</a:t>
            </a:r>
          </a:p>
          <a:p>
            <a:pPr algn="just"/>
            <a:r>
              <a:rPr lang="ru-RU">
                <a:latin typeface="Times New Roman" pitchFamily="18" charset="0"/>
              </a:rPr>
              <a:t>обеспечение деятельности Контрольно-счетной палаты муниципального образования Усть-Лабинский район на сумму </a:t>
            </a:r>
            <a:r>
              <a:rPr lang="ru-RU" b="1">
                <a:latin typeface="Times New Roman" pitchFamily="18" charset="0"/>
              </a:rPr>
              <a:t>6,6</a:t>
            </a:r>
            <a:r>
              <a:rPr lang="ru-RU">
                <a:latin typeface="Times New Roman" pitchFamily="18" charset="0"/>
              </a:rPr>
              <a:t> млн. рублей;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НЕПРОГРАММНЫЕ   МЕРОПРИЯТИЯ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255588" y="1700213"/>
            <a:ext cx="8229600" cy="4525962"/>
          </a:xfrm>
        </p:spPr>
        <p:txBody>
          <a:bodyPr/>
          <a:lstStyle/>
          <a:p>
            <a:pPr algn="just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обеспечение деятельности представительного органа муниципального образования Усть-Лабинский район на сумму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млн. рублей;</a:t>
            </a:r>
          </a:p>
          <a:p>
            <a:pPr algn="just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реализация мероприятий ведомственной целевой программы «Социальная поддержка отдельных категорий граждан муниципального образования Усть-Лабинский район на 2018 год» на сумму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млн. рублей;</a:t>
            </a:r>
          </a:p>
          <a:p>
            <a:pPr algn="just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прочие обязательства муниципального образования (исполнение судебных актов) на сумму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4,1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млн. рублей.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AutoShape 2" descr="https://st.depositphotos.com/1000765/2268/i/950/depositphotos_22682595-stock-photo-3d-small-stairs-puzzl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thumbs.dreamstime.com/b/%D0%BF%D1%83%D0%B7%D1%8B%D1%80%D1%8C-233952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https://st.depositphotos.com/1760000/5105/i/950/depositphotos_51058903-stock-photo-3d-man-with-bar-grap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2" name="AutoShape 8" descr="https://st4.depositphotos.com/1364916/25773/v/950/depositphotos_257732102-stock-illustration-3d-man-with-business-grap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4" name="AutoShape 10" descr="https://thumbs.dreamstime.com/b/%D0%B1%D0%B5%D0%BB%D1%8B%D0%B9-%D0%BF%D0%BE%D1%80%D1%82%D1%84%D0%B5%D0%BB%D1%8C-%D0%BF%D0%B0%D1%80%D0%BD%D1%8F-d-%D0%BF%D0%BE%D0%BB%D0%BE%D0%B6%D0%B5%D0%BD%D0%B8%D1%8F-%D0%B8-%D0%B2%D0%BB%D0%B0%D0%B4%D0%B5%D0%BD%D0%B8%D1%8F-%D0%BF%D0%BE%D0%BA%D0%B0%D0%B7%D1%8B%D0%B2%D0%B0%D1%8F-%D0%B1%D0%BE%D0%BB%D1%8C%D1%88%D0%B8%D0%B5-%D0%BF%D0%B0%D0%BB%D1%8C%D1%86%D1%8B-151910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6" name="Picture 12" descr="http://zabavnik.club/wp-content/uploads/2018/04/Kartinki_s_chelovechkami_7_24130925-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533951"/>
            <a:ext cx="2324049" cy="2324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76375" y="366713"/>
            <a:ext cx="6119813" cy="935037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Характеристика расходной части бюджета</a:t>
            </a:r>
            <a:endParaRPr lang="ru-RU" sz="4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1484313"/>
          <a:ext cx="7815292" cy="4888908"/>
        </p:xfrm>
        <a:graphic>
          <a:graphicData uri="http://schemas.openxmlformats.org/drawingml/2006/table">
            <a:tbl>
              <a:tblPr/>
              <a:tblGrid>
                <a:gridCol w="3743326"/>
                <a:gridCol w="785818"/>
                <a:gridCol w="785818"/>
                <a:gridCol w="857256"/>
                <a:gridCol w="785818"/>
                <a:gridCol w="857256"/>
              </a:tblGrid>
              <a:tr h="264669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рублей</a:t>
                      </a:r>
                    </a:p>
                  </a:txBody>
                  <a:tcPr marL="7257" marR="7257" marT="7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2017 год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Уточнен. план на 2018 год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%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2018/2017, %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153,4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162,4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158,2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103,1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16,1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15,9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98,8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106,0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7,1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14,2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11,6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81,7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163,4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40,1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10,7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10,7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26,7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1 349,0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1 239,8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1 238,2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91,8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46,4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70,4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70,2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99,7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151,3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97,1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88,2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88,2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90,8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90,3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133,1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132,8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99,8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147,1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41,0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79,1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75,7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95,7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184,6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53,6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22,1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23,6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23,6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106,8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1 864,3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1 839,1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1 826,6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99,3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98,0 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5100" y="333375"/>
            <a:ext cx="6264275" cy="574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расходной части бюджета</a:t>
            </a:r>
            <a:endParaRPr lang="ru-RU" sz="2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2844" y="1268760"/>
          <a:ext cx="8677628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6659563" y="908050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6388" name="AutoShape 4" descr="https://st.depositphotos.com/1064545/3217/i/950/depositphotos_32177075-stock-photo-3d-white-people-teamwork-solv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4.depositphotos.com/3159197/19828/i/950/depositphotos_198282916-stock-photo-illustration-white-business-people-cub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thumbs.dreamstime.com/b/%D0%B1%D0%B5%D0%BB%D1%8B%D0%B9-%D0%BF%D0%BE%D1%80%D1%82%D1%84%D0%B5%D0%BB%D1%8C-%D0%BF%D0%B0%D1%80%D0%BD%D1%8F-d-%D0%BF%D0%BE%D0%BB%D0%BE%D0%B6%D0%B5%D0%BD%D0%B8%D1%8F-%D0%B8-%D0%B2%D0%BB%D0%B0%D0%B4%D0%B5%D0%BD%D0%B8%D1%8F-%D0%BF%D0%BE%D0%BA%D0%B0%D0%B7%D1%8B%D0%B2%D0%B0%D1%8F-%D0%B1%D0%BE%D0%BB%D1%8C%D1%88%D0%B8%D0%B5-%D0%BF%D0%B0%D0%BB%D1%8C%D1%86%D1%8B-1519099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thumbs.dreamstime.com/b/%D0%B1%D0%B5%D0%BB%D1%8B%D0%B9-%D0%BF%D0%B0%D1%80%D0%B5%D0%BD%D1%8C-d-%D0%BF%D1%80%D0%B5%D0%B4%D1%81%D1%82%D0%B0%D0%B2%D0%BB%D1%8F%D1%8F-%D0%B4%D0%B8%D0%B0%D0%B3%D1%80%D0%B0%D0%BC%D0%BC%D1%83-%D0%B4%D0%B8%D0%B0%D0%B3%D1%80%D0%B0%D0%BC%D0%BC%D1%8B-%D1%80%D0%BE%D1%81%D1%82%D0%B0-%D0%BF%D0%B5%D1%80%D0%B5%D0%B2%D0%BE%D0%B4-150588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https://st.depositphotos.com/1760000/5140/i/950/depositphotos_51401315-stock-photo-3d-man-with-bar-grap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76375" y="377825"/>
            <a:ext cx="6191250" cy="881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на социальную сферу</a:t>
            </a:r>
            <a:endParaRPr lang="ru-RU" sz="2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-500098" y="1285860"/>
          <a:ext cx="9644098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250" y="333375"/>
            <a:ext cx="5832475" cy="6365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Социальная сфера</a:t>
            </a:r>
            <a:endParaRPr lang="ru-RU" sz="2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j-ea"/>
              <a:cs typeface="+mj-cs"/>
            </a:endParaRPr>
          </a:p>
        </p:txBody>
      </p:sp>
      <p:grpSp>
        <p:nvGrpSpPr>
          <p:cNvPr id="51202" name="Группа 3"/>
          <p:cNvGrpSpPr>
            <a:grpSpLocks/>
          </p:cNvGrpSpPr>
          <p:nvPr/>
        </p:nvGrpSpPr>
        <p:grpSpPr bwMode="auto">
          <a:xfrm>
            <a:off x="285720" y="1500173"/>
            <a:ext cx="8550579" cy="5054748"/>
            <a:chOff x="0" y="-31378"/>
            <a:chExt cx="7410451" cy="2774578"/>
          </a:xfrm>
        </p:grpSpPr>
        <p:graphicFrame>
          <p:nvGraphicFramePr>
            <p:cNvPr id="5" name="Диаграмма 4"/>
            <p:cNvGraphicFramePr/>
            <p:nvPr/>
          </p:nvGraphicFramePr>
          <p:xfrm>
            <a:off x="0" y="0"/>
            <a:ext cx="741045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Диаграмма 5"/>
            <p:cNvGraphicFramePr/>
            <p:nvPr/>
          </p:nvGraphicFramePr>
          <p:xfrm>
            <a:off x="0" y="-31378"/>
            <a:ext cx="6996113" cy="2588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6659563" y="908050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275" y="412750"/>
            <a:ext cx="56880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142844" y="1071546"/>
          <a:ext cx="8858312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6659563" y="908050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3314" name="AutoShape 2" descr="https://pbs.twimg.com/media/DdY9ElgX4AAGXkm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18" descr="http://www.center-rpo.ru/images/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676827"/>
            <a:ext cx="1910656" cy="218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250" y="495300"/>
            <a:ext cx="5832475" cy="38576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Здравоохранение </a:t>
            </a:r>
            <a:endParaRPr lang="ru-RU" sz="28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51520" y="1268760"/>
          <a:ext cx="5184575" cy="530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500430" y="1571612"/>
          <a:ext cx="5643570" cy="506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6659563" y="908050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2290" name="AutoShape 2" descr="https://st.depositphotos.com/1621958/1634/i/950/depositphotos_16343203-stock-photo-3d-doctor-and-big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st2.depositphotos.com/1552219/8982/i/950/depositphotos_89823140-stock-photo-guy-doctor-hospi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static8.depositphotos.com/1228953/882/i/950/depositphotos_8825650-stock-photo-the-speciali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volgograd.genom-eko.ru/upload/medialibrary/43a/b6583f555572d171edba6471ca7ac6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https://analiz-market.ru/upload/iblock/065/12%20%D0%93%D0%BE%D1%80%D0%BC%D0%BE%D0%BD%D0%B0%D0%BB%D1%8C%D0%BD%D1%8B%D0%B5%20%D0%B8%D1%81%D1%81%D0%BB%D0%B5%D0%B4%D0%BE%D0%B2%D0%B0%D0%BD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6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85728"/>
            <a:ext cx="1428700" cy="14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476672"/>
            <a:ext cx="6192688" cy="10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«спутник» проекта (решения)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бюджете,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отчета о его исполнении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23528" y="1772816"/>
            <a:ext cx="831646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Основная цель - предоставление гражданам актуальной информации о бюджете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отчете, о его исполнении в объективной, заслуживающей доверия, доступной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понимания форме.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180528" y="2996952"/>
          <a:ext cx="892899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275" y="422275"/>
            <a:ext cx="58324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51520" y="1268760"/>
          <a:ext cx="5749240" cy="530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214810" y="3501008"/>
          <a:ext cx="4929191" cy="292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6732588" y="908050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1266" name="AutoShape 2" descr="https://st.depositphotos.com/1345122/2504/i/950/depositphotos_25047919-stock-photo-white-working-as-do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thumbs.dreamstime.com/b/%D1%88%D0%B0%D1%80%D0%B8%D0%BA%D0%B8-3d-%D1%83%D0%BA%D0%BE%D0%BC%D0%BF%D0%BB%D0%B5%D0%BA%D1%82%D0%BE%D0%B2%D1%8B%D0%B2%D0%B0%D1%8E%D1%82-%D0%BB%D0%B8%D1%87%D0%BD%D1%8B%D0%BC-%D1%81%D0%BE%D1%81%D1%82%D0%B0%D0%B2%D0%BE%D0%BC-%D0%B8%D0%B3%D1%80%D0%B0%D1%82%D1%8C-%D1%81%D0%BF%D0%BE%D1%80%D1%82-215504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0" descr="https://avatars.mds.yandex.net/get-zen_doc/1112006/pub_5b84f1a347174c00aab18bad_5b84f20d47174c00aab18bb1/scale_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643050"/>
            <a:ext cx="2428852" cy="202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275" y="422275"/>
            <a:ext cx="57594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51520" y="1268760"/>
          <a:ext cx="5106298" cy="530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357686" y="3286124"/>
          <a:ext cx="4786314" cy="323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6732588" y="908050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10242" name="Picture 2" descr="http://nia-altay24.ru/images/Komanda_lide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357298"/>
            <a:ext cx="2395486" cy="1796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250" y="381000"/>
            <a:ext cx="5832475" cy="5159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51520" y="1268760"/>
          <a:ext cx="5606363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500563" y="3643314"/>
          <a:ext cx="4643438" cy="268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6659563" y="908050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9218" name="AutoShape 2" descr="https://thumbs.dreamstime.com/b/%D1%82%D1%80%D0%B5%D0%BD%D0%B5%D1%80-%D1%84%D1%83%D1%82%D0%B1%D0%BE-%D0%B0-%D0%B8-%D1%8E-%D0%B8-%D0%B8%D0%B3%D1%80%D0%BE%D0%BA%D0%B0-d-845927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thumbs.dreamstime.com/b/%D0%BF%D0%BE%D0%B1%D0%B5%D0%B4%D0%B8%D1%82%D0%B5%D0%BB%D1%8C-191696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thumbs.dreamstime.com/b/%D0%BF%D0%BE%D0%B1%D0%B5%D0%B4%D0%B8%D1%82%D0%B5%D0%BB%D1%8C-191696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cdn.pixabay.com/photo/2015/11/03/09/05/friends-1020035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://ural-eurasia.ru/images/articles/upcoming-events/2019/2019-11/conflic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static5.depositphotos.com/1000765/423/i/950/depositphotos_4239470-stock-photo-3d-small-rope-pull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versiya.info/uploads/posts/2017-12/1513923378_konflit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versiya.info/uploads/posts/2017-12/1513923378_konflit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https://yt3.ggpht.com/a/AATXAJwpKogVo1DhPwEqBSR533ZKvYV1HwQLrd7Jj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6" name="AutoShape 20" descr="https://i2.rozetka.ua/goods/14096168/123547791_images_140961684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8" name="AutoShape 22" descr="https://st.depositphotos.com/1654249/1262/i/950/depositphotos_12629902-stock-photo-3d-man-playing-soccer-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0" name="AutoShape 24" descr="https://thumbs.dreamstime.com/b/%D0%BF%D0%B8%D1%80%D0%B0%D0%BC%D0%B8%D0%B4%D0%BA%D0%B0-%D0%BB%D1%8E%D0%B4%D0%B5%D0%B9-3d-242010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42" name="Picture 26" descr="https://lh4.googleusercontent.com/qETUqrPoVgD95juj1ihPBSO5pz14QB4wfBX72_1HBKOyYMRkk7cBAGmtsDR0VDk5L1TM5fmX1fn1Q1yyIS0C1PMl56B4Or8tX110W_Esle9UzHNNIQb6ZOakvItZA-Huy5hmGwD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500174"/>
            <a:ext cx="2100209" cy="1866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404813"/>
            <a:ext cx="63373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(</a:t>
            </a:r>
            <a:r>
              <a:rPr lang="ru-RU" sz="24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+mn-lt"/>
            </a:endParaRPr>
          </a:p>
        </p:txBody>
      </p:sp>
      <p:sp>
        <p:nvSpPr>
          <p:cNvPr id="57346" name="TextBox 4"/>
          <p:cNvSpPr txBox="1">
            <a:spLocks noChangeArrowheads="1"/>
          </p:cNvSpPr>
          <p:nvPr/>
        </p:nvSpPr>
        <p:spPr bwMode="auto">
          <a:xfrm>
            <a:off x="6732588" y="908050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428736"/>
          <a:ext cx="8550696" cy="494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9" y="2522112"/>
            <a:ext cx="615553" cy="18542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/ </a:t>
            </a:r>
            <a:r>
              <a:rPr lang="ru-RU" sz="1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i.mycdn.me/i?r=AzEPZsRbOZEKgBhR0XGMT1Rk4SgeZljb69lBsntualiE0qaKTM5SRkZCeTgDn6uOy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static8.depositphotos.com/1010338/959/i/950/depositphotos_9597003-stock-photo-workers-collection-wri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st2.depositphotos.com/1552219/8982/i/950/depositphotos_89822528-stock-photo-calculator-counter-numb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static8.depositphotos.com/1228953/939/i/950/depositphotos_9393174-stock-photo-pen-and-pap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st2.depositphotos.com/1552219/8658/i/950/depositphotos_86587450-stock-photo-go-to-wo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://zabavnik.club/wp-content/uploads/2018/07/PLYuSy_5_15042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28671"/>
            <a:ext cx="2327068" cy="1613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404813"/>
            <a:ext cx="63373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400" dirty="0">
              <a:latin typeface="+mn-lt"/>
            </a:endParaRPr>
          </a:p>
        </p:txBody>
      </p:sp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6659563" y="836613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14282" y="-142900"/>
          <a:ext cx="8640960" cy="80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https://avatars.mds.yandex.net/get-pdb/2362063/60dea36a-499a-4f6c-8c63-05f54d53ed4b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16" y="4857816"/>
            <a:ext cx="2000184" cy="2000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60202-CBE0-4C7B-844C-41B0894056B8}" type="slidenum">
              <a:rPr lang="uk-UA" smtClean="0"/>
              <a:pPr>
                <a:defRPr/>
              </a:pPr>
              <a:t>35</a:t>
            </a:fld>
            <a:endParaRPr lang="uk-UA"/>
          </a:p>
        </p:txBody>
      </p:sp>
      <p:pic>
        <p:nvPicPr>
          <p:cNvPr id="5" name="Picture 9" descr="http://adm.ugorsk.ru/about/statistics/butget/folder/3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60350"/>
            <a:ext cx="345598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79388" y="2708275"/>
            <a:ext cx="88360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Начальник финансового отдела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ru-RU" sz="3200" dirty="0" smtClean="0">
                <a:latin typeface="+mn-lt"/>
              </a:rPr>
              <a:t>а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дминистрации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муниципального образования Усть-Лабинский район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Дружкова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Марина Алексеевна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График работы с 8-00 до 17-12,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перерыв с 12-00 до 13-00.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Адрес : г.Усть-Лабинск,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ул.Ленина, д.38.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Телефоны ( 8 86135) 4-15-76,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факс ( 8 86135) 5-17-17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78" name="AutoShape 2" descr="https://thumbs.dreamstime.com/b/%D1%87%D0%B5-%D0%BE%D0%B2%D0%B5%D0%BA-d-%D0%B5%D1%80%D0%B6%D0%B0-%D1%82%D0%B5-%D0%B5%D1%84%D0%BE%D0%BD-557048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static6.depositphotos.com/1001877/605/i/950/depositphotos_6056068-stock-photo-contact-us-men-with-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https://thumbs.dreamstime.com/z/%D1%80%D0%B0%D0%B7%D0%B1%D0%B8%D0%B2%D0%BE%D1%87%D0%BD%D1%8B%D0%B9-%D0%BA%D0%BE%D0%BD%D1%82%D0%B0%D0%BA%D1%82-224785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https://thumbs.dreamstime.com/b/%D0%BC%D0%B8-%D1%8B%D0%B5-%D1%8E-%D0%B8-d-%D1%81%D1%82%D0%BE%D1%8F%D1%89-%D1%81-%D0%BA%D1%80%D0%B0%D1%81%D0%BD%D1%8B%D0%BC-%D1%82%D0%B5-%D0%B5%D1%84%D0%BE%D0%BD%D0%BE%D0%BC-%D1%81%D0%B2%D1%8F%D0%B6%D0%B8%D1%82%D0%B5%D1%81%D1%8C-%D0%BC%D1%8B-%D0%BA%D0%BE%D0%BD%D1%86%D0%B5%D0%BF%D1%86%D0%B8%D1%8F-44286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6" name="AutoShape 10" descr="https://st.depositphotos.com/1688412/2093/i/950/depositphotos_20938943-stock-photo-person-is-with-tele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8" name="AutoShape 12" descr="https://st.depositphotos.com/1552219/2351/i/950/depositphotos_23515141-stock-photo-tele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90" name="Picture 14" descr="https://res.cloudinary.com/fleetnation/image/private/c_fill,g_center,h_640,w_640/v1515429251/xcegxgnq5ycgmspdlz5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71942"/>
            <a:ext cx="2095472" cy="2095472"/>
          </a:xfrm>
          <a:prstGeom prst="rect">
            <a:avLst/>
          </a:prstGeom>
          <a:noFill/>
        </p:spPr>
      </p:pic>
      <p:sp>
        <p:nvSpPr>
          <p:cNvPr id="50192" name="AutoShape 16" descr="https://st2.depositphotos.com/3643473/6206/i/950/depositphotos_62065585-stock-photo-3d-man-and-red-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94" name="AutoShape 18" descr="https://st2.depositphotos.com/1688412/7324/i/950/depositphotos_73246293-stock-photo-operator-with-headset-and-tele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96" name="AutoShape 20" descr="https://st2.depositphotos.com/1552219/8658/i/950/depositphotos_86587412-stock-photo-contact-us-servi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98" name="AutoShape 22" descr="https://thumbs.dreamstime.com/z/%D1%82%D0%B5%D0%BB%D0%B5%D1%84%D0%BE%D0%BD-%D0%BB%D1%8E%D0%B4%D0%B5%D0%B9-3d-%D0%BC%D0%B0%D0%BB%D1%8B%D0%B9-159605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200" name="AutoShape 24" descr="https://thumbs.dreamstime.com/b/%D0%BF%D0%B5%D1%80%D1%81%D0%BE%D0%BD%D0%B0-%D0%B4%D0%B5%D1%80%D0%B6%D0%B8%D1%82-%D0%BF%D1%80%D0%B8%D0%B5%D0%BC%D0%BD%D0%B8%D0%BA-%D1%82%D0%B5%D0%BB%D0%B5%D1%84%D0%BE%D0%BD%D0%B0-292947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202" name="AutoShape 26" descr="https://st.depositphotos.com/1552219/2351/i/950/depositphotos_23515235-stock-photo-tele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204" name="AutoShape 28" descr="https://sun9-47.userapi.com/c841423/v841423986/1a4c1/ualoKxEE_L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206" name="AutoShape 30" descr="https://sun9-47.userapi.com/c841423/v841423986/1a4c1/ualoKxEE_L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208" name="AutoShape 32" descr="https://st2.depositphotos.com/3159197/10880/i/950/depositphotos_108801966-stock-photo-3d-white-people-with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210" name="AutoShape 34" descr="https://st.depositphotos.com/1552219/2351/i/950/depositphotos_23515289-stock-photo-tele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212" name="AutoShape 36" descr="https://st2.depositphotos.com/1002053/5271/i/950/depositphotos_52717583-stock-photo-man-with-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214" name="AutoShape 38" descr="https://thumbs.dreamstime.com/b/%D0%B1%D0%B8%D0%B7%D0%BD%D0%B5%D1%81%D0%BC%D0%B5%D0%BD-d-%D1%81-%D0%BA%D1%80%D0%B0%D1%81%D0%BD%D1%8B%D0%BC-%D1%82%D0%B5-%D0%B5%D1%84%D0%BE%D0%BD%D0%BE%D0%BC-%D0%BA%D0%BE%D0%BD%D1%86%D0%B5%D0%BF%D1%86%D0%B8%D1%8F-%D0%B7%D0%B2%D0%BE%D0%BD%D0%BA%D0%B0-883257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571612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СПАСИБО   ЗА   ВНИМАНИЕ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9154" name="AutoShape 2" descr="https://cdn.pixabay.com/photo/2015/11/03/09/04/shops-1020017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s://st2.depositphotos.com/3643473/6205/i/950/depositphotos_62059555-stock-photo-3d-businessmen-friendly-handsha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https://st2.depositphotos.com/3643473/6063/i/950/depositphotos_60639135-stock-photo-men-with-laptop-on-puzz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https://kcson-kuragino.krn.socinfo.ru/media/2018/06/21/1237992735/image_image_191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4" name="AutoShape 12" descr="https://st.depositphotos.com/1742834/5006/i/950/depositphotos_50066521-stock-photo-3d-cute-people-financial-docu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6" name="AutoShape 14" descr="https://static9.depositphotos.com/1064545/1198/i/950/depositphotos_11984419-stock-photo-3d-businessman-white-bar-grap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a.mktgcdn.com/p/RLD8pei3LdS6uNdw6GT8E7Dd6xMWsnPWVEUIQJERVeE/4500x5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st.depositphotos.com/1345122/2504/i/950/depositphotos_25047915-stock-photo-white-working-as-do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thumbs.dreamstime.com/z/%D1%81%D0%BE%D1%82%D1%80%D1%83%D0%B4%D0%BD%D0%B8%D0%BA-%D0%B2%D0%BE%D0%B5%D0%BD%D0%BD%D0%BE-%D0%BC%D0%B5%D0%B4%D0%B8%D1%86%D0%B8%D0%BD%D1%81%D0%BA%D0%BE%D0%B9-%D1%81%D0%BB%D1%83%D0%B6%D0%B1%D1%8B-%D1%81-%D0%BC%D0%B5%D1%88%D0%BA%D0%BE%D0%BC-%D1%81%D0%BA%D0%BE%D1%80%D0%BE%D0%B9-%D0%BF%D0%BE%D0%BC%D0%BE%D1%89%D0%B8-259287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thumbs.dreamstime.com/z/3d-witte-mensen-arts-255624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www.aid-training.co.uk/sites/default/files/iStock-1747714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pbs.twimg.com/media/Dt607EPW4AA4Svj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st.depositphotos.com/1621958/1634/i/950/depositphotos_16343203-stock-photo-3d-doctor-and-big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72" name="AutoShape 20" descr="https://thumbs.dreamstime.com/b/%D1%88%D0%B0%D1%80%D0%B8%D0%BA%D0%B8-3d-%D1%83%D0%BA%D0%BE%D0%BC%D0%BF%D0%BB%D0%B5%D0%BA%D1%82%D0%BE%D0%B2%D1%8B%D0%B2%D0%B0%D1%8E%D1%82-%D0%BB%D0%B8%D1%87%D0%BD%D1%8B%D0%BC-%D1%81%D0%BE%D1%81%D1%82%D0%B0%D0%B2%D0%BE%D0%BC-%D0%B8%D0%B3%D1%80%D0%B0%D1%82%D1%8C-%D1%81%D0%BF%D0%BE%D1%80%D1%82-215504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74" name="AutoShape 22" descr="https://thumbs.dreamstime.com/b/%D0%B1%D0%B5-%D1%8B%D0%B5-%D1%87%D0%B5-%D0%BE%D0%B2%D0%B5%D0%BA%D0%B8-d-%D1%81%D0%B5%D1%80%D0%B2%D0%B8%D1%80%D0%BE%D0%B2%D0%BA%D0%B0-%D1%82%D0%B5%D0%BD%D0%BD%D0%B8%D1%81%D0%B8%D1%81%D1%82%D0%B0-31323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76" name="AutoShape 24" descr="https://thumbs.dreamstime.com/b/%D0%B1%D0%B5-%D1%8B%D0%B5-%D1%87%D0%B5-%D0%BE%D0%B2%D0%B5%D0%BA%D0%B8-d-%D1%81%D0%B5%D1%80%D0%B2%D0%B8%D1%80%D0%BE%D0%B2%D0%BA%D0%B0-%D1%82%D0%B5%D0%BD%D0%BD%D0%B8%D1%81%D0%B8%D1%81%D1%82%D0%B0-31323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78" name="AutoShape 26" descr="https://thumbs.dreamstime.com/b/%D0%B1%D0%B5-%D1%8B%D0%B5-%D1%87%D0%B5-%D0%BE%D0%B2%D0%B5%D0%BA%D0%B8-d-%D1%81%D0%B5%D1%80%D0%B2%D0%B8%D1%80%D0%BE%D0%B2%D0%BA%D0%B0-%D1%82%D0%B5%D0%BD%D0%BD%D0%B8%D1%81%D0%B8%D1%81%D1%82%D0%B0-31323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80" name="AutoShape 28" descr="https://thumbs.dreamstime.com/b/%D0%B1%D0%B5%D0%BB%D1%8B%D0%B9-%D0%BB%D1%8E%D0%B4%D1%81%D0%BA%D0%BE%D0%B9-%D0%B8%D0%B3%D1%80%D0%B0%D1%8F-%D0%B1%D0%B0%D1%81%D0%BA%D0%B5%D1%82%D0%B1%D0%BE%D0%BB-276649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82" name="AutoShape 30" descr="https://thumbs.dreamstime.com/b/%D0%B1%D0%B5%D0%BB%D1%8B%D0%B9-%D0%BB%D1%8E%D0%B4%D1%81%D0%BA%D0%BE%D0%B9-%D0%B8%D0%B3%D1%80%D0%B0%D1%8F-%D0%B1%D0%B0%D1%81%D0%BA%D0%B5%D1%82%D0%B1%D0%BE%D0%BB-276649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84" name="AutoShape 32" descr="https://st2.depositphotos.com/3643473/6063/i/950/depositphotos_60639771-stock-photo-3d-sportsman-at-finish-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86" name="AutoShape 34" descr="https://images.freeimages.com/images/premium/previews/3549/35490036-troph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88" name="AutoShape 36" descr="https://images.freeimages.com/images/premium/previews/3549/35490036-troph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90" name="AutoShape 38" descr="https://thumbs.dreamstime.com/b/3d-%D0%BC%D0%B0%D0%BB%D1%8B%D0%B5-%D0%BB%D1%8E%D0%B4%D0%B8-%D1%85%D1%83%D0%B4%D0%BE%D0%B6%D0%BD%D0%B8%D0%BA-%D1%81-%D0%B1%D0%BE%D0%BB%D1%8C%D1%88%D0%BE%D0%B9-%D1%89%D0%B5%D1%82%D0%BA%D0%BE%D0%B9-259877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94" name="Picture 42" descr="https://fs00.infourok.ru/images/doc/293/293041/2/hello_html_22544e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62210"/>
            <a:ext cx="4495790" cy="4495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91680" y="476672"/>
            <a:ext cx="5976664" cy="4320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Что такое бюджет?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85984" y="1285860"/>
            <a:ext cx="1857388" cy="64294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8" name="Овал 7"/>
          <p:cNvSpPr/>
          <p:nvPr/>
        </p:nvSpPr>
        <p:spPr>
          <a:xfrm>
            <a:off x="4500562" y="1285860"/>
            <a:ext cx="1785950" cy="57150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9" name="Овал 8"/>
          <p:cNvSpPr/>
          <p:nvPr/>
        </p:nvSpPr>
        <p:spPr>
          <a:xfrm>
            <a:off x="6858016" y="1285860"/>
            <a:ext cx="1785950" cy="57150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42875" y="2357438"/>
            <a:ext cx="1500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понятия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доступным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языком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1428728" y="2714620"/>
            <a:ext cx="571504" cy="642942"/>
          </a:xfrm>
          <a:prstGeom prst="chevr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08" y="1988840"/>
            <a:ext cx="2071702" cy="259228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9124" y="1916832"/>
            <a:ext cx="2000264" cy="266429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поступающие в бюджет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денежные средства (налоги юридических и физических лиц, штрафы, административные платежи и сборы, финансовая помощь)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1916832"/>
            <a:ext cx="2071702" cy="273630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5085184"/>
            <a:ext cx="7632848" cy="77270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 Превышение доходов над расходам! образует положительный остаток бюджета (профицит}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5805264"/>
            <a:ext cx="8568952" cy="576064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 основополагающее требование, предъявляемое к органам, составляющим и утверждающим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 bwMode="auto">
          <a:xfrm>
            <a:off x="107504" y="142852"/>
            <a:ext cx="79928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Гражданин, его участие </a:t>
            </a:r>
            <a:r>
              <a:rPr kumimoji="0" lang="en-US" sz="2800" b="0" i="0" u="none" strike="noStrike" kern="1200" cap="none" spc="0" normalizeH="0" baseline="0" noProof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 бюджетном процессе</a:t>
            </a:r>
            <a:endParaRPr kumimoji="0" lang="ru-RU" sz="2800" b="0" i="0" u="none" strike="noStrike" kern="1200" cap="none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1340768"/>
            <a:ext cx="2314078" cy="1365180"/>
            <a:chOff x="331714" y="341224"/>
            <a:chExt cx="2314078" cy="1365180"/>
          </a:xfrm>
          <a:scene3d>
            <a:camera prst="orthographicFront"/>
            <a:lightRig rig="chilly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31714" y="341224"/>
              <a:ext cx="2314078" cy="1365180"/>
            </a:xfrm>
            <a:prstGeom prst="roundRect">
              <a:avLst>
                <a:gd name="adj" fmla="val 10000"/>
              </a:avLst>
            </a:prstGeom>
            <a:sp3d z="-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63131" y="372641"/>
              <a:ext cx="2251244" cy="1009807"/>
            </a:xfrm>
            <a:prstGeom prst="rect">
              <a:avLst/>
            </a:prstGeom>
            <a:sp3d z="-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</a:t>
              </a:r>
              <a:r>
                <a:rPr lang="en-US" sz="14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и др.)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19672" y="2276872"/>
            <a:ext cx="1809549" cy="585077"/>
            <a:chOff x="1771871" y="1277334"/>
            <a:chExt cx="1809549" cy="585077"/>
          </a:xfrm>
          <a:scene3d>
            <a:camera prst="orthographicFront"/>
            <a:lightRig rig="chilly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771871" y="1277334"/>
              <a:ext cx="1809549" cy="585077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789007" y="1294470"/>
              <a:ext cx="1775277" cy="5508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КАК НАЛОГОПЛАТЕЛЬЩИК</a:t>
              </a:r>
              <a:endParaRPr lang="ru-RU" sz="105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47864" y="1268760"/>
            <a:ext cx="1960448" cy="1365180"/>
            <a:chOff x="3508977" y="557261"/>
            <a:chExt cx="1960448" cy="1365180"/>
          </a:xfrm>
          <a:scene3d>
            <a:camera prst="orthographicFront"/>
            <a:lightRig rig="chilly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508977" y="557261"/>
              <a:ext cx="1960448" cy="1365180"/>
            </a:xfrm>
            <a:prstGeom prst="roundRect">
              <a:avLst>
                <a:gd name="adj" fmla="val 10000"/>
              </a:avLst>
            </a:prstGeom>
            <a:sp3d z="-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540394" y="881216"/>
              <a:ext cx="1897614" cy="1009807"/>
            </a:xfrm>
            <a:prstGeom prst="rect">
              <a:avLst/>
            </a:prstGeom>
            <a:sp3d z="-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b="1" kern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endParaRPr lang="ru-RU" sz="2000" b="1" kern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92080" y="1556792"/>
            <a:ext cx="1590285" cy="842756"/>
            <a:chOff x="5309174" y="845284"/>
            <a:chExt cx="1590285" cy="842756"/>
          </a:xfrm>
          <a:scene3d>
            <a:camera prst="orthographicFront"/>
            <a:lightRig rig="chilly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309174" y="845284"/>
              <a:ext cx="1590285" cy="8427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333857" y="869967"/>
              <a:ext cx="1540919" cy="793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КАК ПОЛУЧАТЕЛЬ СОЦИАЛЬНЫХ ГАРАНТИЙ</a:t>
              </a:r>
              <a:endParaRPr lang="ru-RU" sz="105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20272" y="1196752"/>
            <a:ext cx="1982347" cy="1496647"/>
            <a:chOff x="6902273" y="269216"/>
            <a:chExt cx="1982347" cy="1496647"/>
          </a:xfrm>
          <a:scene3d>
            <a:camera prst="orthographicFront"/>
            <a:lightRig rig="chilly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902273" y="269216"/>
              <a:ext cx="1982347" cy="1496647"/>
            </a:xfrm>
            <a:prstGeom prst="roundRect">
              <a:avLst>
                <a:gd name="adj" fmla="val 10000"/>
              </a:avLst>
            </a:prstGeom>
            <a:sp3d z="-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936715" y="303658"/>
              <a:ext cx="1913463" cy="1107052"/>
            </a:xfrm>
            <a:prstGeom prst="rect">
              <a:avLst/>
            </a:prstGeom>
            <a:sp3d z="-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b="1" kern="1200" dirty="0" smtClean="0">
                  <a:latin typeface="Times New Roman" pitchFamily="18" charset="0"/>
                  <a:cs typeface="Times New Roman" pitchFamily="18" charset="0"/>
                </a:rPr>
                <a:t>Получает социальные гарантии - расходная часть бюджета (образование, здравоохранение, социальные льготы другие направления социальных гарантий населению)</a:t>
              </a:r>
              <a:endParaRPr lang="ru-RU" sz="11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 3"/>
          <p:cNvSpPr/>
          <p:nvPr/>
        </p:nvSpPr>
        <p:spPr>
          <a:xfrm rot="21143643">
            <a:off x="2026697" y="1603777"/>
            <a:ext cx="1926060" cy="1926060"/>
          </a:xfrm>
          <a:prstGeom prst="leftCircularArrow">
            <a:avLst>
              <a:gd name="adj1" fmla="val 4926"/>
              <a:gd name="adj2" fmla="val 632857"/>
              <a:gd name="adj3" fmla="val 3226211"/>
              <a:gd name="adj4" fmla="val 9842332"/>
              <a:gd name="adj5" fmla="val 5747"/>
            </a:avLst>
          </a:pr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9" name="Схема 18"/>
          <p:cNvGraphicFramePr/>
          <p:nvPr/>
        </p:nvGraphicFramePr>
        <p:xfrm>
          <a:off x="214282" y="3140968"/>
          <a:ext cx="864399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Скругленная прямоугольная выноска 19"/>
          <p:cNvSpPr/>
          <p:nvPr/>
        </p:nvSpPr>
        <p:spPr>
          <a:xfrm>
            <a:off x="4716463" y="5373688"/>
            <a:ext cx="3786187" cy="714375"/>
          </a:xfrm>
          <a:prstGeom prst="wedgeRoundRectCallout">
            <a:avLst>
              <a:gd name="adj1" fmla="val -23594"/>
              <a:gd name="adj2" fmla="val -9446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влияния гражданина на состав бюджета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8316913" y="3429000"/>
            <a:ext cx="625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63688" y="404664"/>
            <a:ext cx="5389544" cy="728015"/>
            <a:chOff x="1475654" y="0"/>
            <a:chExt cx="5389544" cy="72801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75654" y="0"/>
              <a:ext cx="5389544" cy="7280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1475654" y="0"/>
              <a:ext cx="5389544" cy="728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Исполнение бюджета</a:t>
              </a:r>
              <a:endParaRPr lang="ru-RU" sz="3200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7544" y="2276872"/>
            <a:ext cx="2388305" cy="592192"/>
            <a:chOff x="254752" y="1877465"/>
            <a:chExt cx="2388305" cy="59219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54752" y="1877465"/>
              <a:ext cx="2388305" cy="5921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254752" y="1877465"/>
              <a:ext cx="2388305" cy="592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По доходам</a:t>
              </a:r>
              <a:endParaRPr lang="ru-RU" sz="24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03848" y="2276872"/>
            <a:ext cx="2388305" cy="567938"/>
            <a:chOff x="2937583" y="1877465"/>
            <a:chExt cx="2388305" cy="56793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937583" y="1877465"/>
              <a:ext cx="2388305" cy="5679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937583" y="1877465"/>
              <a:ext cx="2388305" cy="567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По расходам</a:t>
              </a:r>
              <a:endParaRPr lang="ru-RU" sz="24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69370" y="1700808"/>
            <a:ext cx="3174630" cy="1534987"/>
            <a:chOff x="5784777" y="1431461"/>
            <a:chExt cx="3174630" cy="153498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784777" y="1431461"/>
              <a:ext cx="3174630" cy="15349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5784777" y="1431461"/>
              <a:ext cx="3174630" cy="1534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Составление и утверждение  отчета об исполнении бюджета</a:t>
              </a:r>
              <a:endParaRPr lang="ru-RU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Трапеция 13"/>
          <p:cNvSpPr/>
          <p:nvPr/>
        </p:nvSpPr>
        <p:spPr>
          <a:xfrm>
            <a:off x="251520" y="2996952"/>
            <a:ext cx="3024336" cy="3096344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 утвержденным бюджетным планом </a:t>
            </a:r>
          </a:p>
        </p:txBody>
      </p:sp>
      <p:sp>
        <p:nvSpPr>
          <p:cNvPr id="15" name="Шестиугольник 14"/>
          <p:cNvSpPr/>
          <p:nvPr/>
        </p:nvSpPr>
        <p:spPr>
          <a:xfrm>
            <a:off x="3203848" y="2924944"/>
            <a:ext cx="2376264" cy="3096344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о бюджете, 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  <p:sp>
        <p:nvSpPr>
          <p:cNvPr id="16" name="Ромб 15"/>
          <p:cNvSpPr/>
          <p:nvPr/>
        </p:nvSpPr>
        <p:spPr>
          <a:xfrm>
            <a:off x="5868144" y="3284984"/>
            <a:ext cx="3024336" cy="2808312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Является важной формой  контроля над исполнением бюджета</a:t>
            </a:r>
          </a:p>
        </p:txBody>
      </p:sp>
      <p:sp>
        <p:nvSpPr>
          <p:cNvPr id="17" name="Прямая соединительная линия 3"/>
          <p:cNvSpPr/>
          <p:nvPr/>
        </p:nvSpPr>
        <p:spPr>
          <a:xfrm>
            <a:off x="1547664" y="1124744"/>
            <a:ext cx="2721521" cy="1149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21521" y="0"/>
                </a:moveTo>
                <a:lnTo>
                  <a:pt x="2721521" y="898678"/>
                </a:lnTo>
                <a:lnTo>
                  <a:pt x="0" y="898678"/>
                </a:lnTo>
                <a:lnTo>
                  <a:pt x="0" y="11494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ая соединительная линия 3"/>
          <p:cNvSpPr/>
          <p:nvPr/>
        </p:nvSpPr>
        <p:spPr>
          <a:xfrm>
            <a:off x="5076056" y="1052736"/>
            <a:ext cx="3201666" cy="7034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2674"/>
                </a:lnTo>
                <a:lnTo>
                  <a:pt x="3201666" y="452674"/>
                </a:lnTo>
                <a:lnTo>
                  <a:pt x="3201666" y="7034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ая соединительная линия 3"/>
          <p:cNvSpPr/>
          <p:nvPr/>
        </p:nvSpPr>
        <p:spPr>
          <a:xfrm>
            <a:off x="4211960" y="1124744"/>
            <a:ext cx="91440" cy="1149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410" y="0"/>
                </a:moveTo>
                <a:lnTo>
                  <a:pt x="84410" y="898678"/>
                </a:lnTo>
                <a:lnTo>
                  <a:pt x="45720" y="898678"/>
                </a:lnTo>
                <a:lnTo>
                  <a:pt x="45720" y="11494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188640"/>
            <a:ext cx="6696744" cy="7852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Составление и утверждение годового отчета об исполнении бюджета является важной формой контроля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 исполнением бюджета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268760"/>
            <a:ext cx="9036496" cy="432047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Этапы составления и утверждения отчета об исполнении бюджета: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916832"/>
            <a:ext cx="2016224" cy="223224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dirty="0"/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Отчет об исполнении бюджета составляется в установленном порядке на основании сводной бюджетной отчетности соответствующих главных администраторов бюджетных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4149080"/>
            <a:ext cx="1800200" cy="158417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Составление отчета об исполнении бюджета за прошедший финансовый год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67744" y="2708920"/>
            <a:ext cx="2160240" cy="20162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в контрольный орган для осуществления внешней проверки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4797152"/>
            <a:ext cx="2160240" cy="720080"/>
          </a:xfrm>
          <a:prstGeom prst="roundRect">
            <a:avLst/>
          </a:prstGeom>
          <a:solidFill>
            <a:srgbClr val="FF006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•</a:t>
            </a:r>
            <a:r>
              <a:rPr lang="ru-RU" sz="1200" b="1" dirty="0">
                <a:solidFill>
                  <a:schemeClr val="tx1"/>
                </a:solidFill>
              </a:rPr>
              <a:t>До 1 апреля текущего финансового года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 rot="21256028">
            <a:off x="1077226" y="5633934"/>
            <a:ext cx="2376264" cy="792088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64088" y="1772816"/>
            <a:ext cx="1872208" cy="1584176"/>
          </a:xfrm>
          <a:prstGeom prst="ellipse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•</a:t>
            </a:r>
            <a:r>
              <a:rPr lang="ru-RU" sz="1400" b="1" dirty="0">
                <a:solidFill>
                  <a:schemeClr val="tx1"/>
                </a:solidFill>
              </a:rPr>
              <a:t>До 1 мая текущего финансового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3356992"/>
            <a:ext cx="1656184" cy="18722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Представление отчета об исполнении бюджета и сопутствующих материалов в </a:t>
            </a:r>
            <a:r>
              <a:rPr lang="ru-RU" sz="1100" b="1" dirty="0" smtClean="0">
                <a:solidFill>
                  <a:schemeClr val="tx1"/>
                </a:solidFill>
              </a:rPr>
              <a:t>Совет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99784" y="3429000"/>
            <a:ext cx="1944216" cy="19442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Рассмотрение и утверждение отчета об  исполнении бюджета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5445224"/>
            <a:ext cx="3168352" cy="100811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96000"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dirty="0"/>
              <a:t>•</a:t>
            </a:r>
            <a:r>
              <a:rPr lang="ru-RU" sz="1100" b="1" dirty="0">
                <a:solidFill>
                  <a:schemeClr val="tx1"/>
                </a:solidFill>
              </a:rPr>
              <a:t>Отчет об исполнении бюджета утверждается решением </a:t>
            </a:r>
            <a:r>
              <a:rPr lang="ru-RU" sz="1100" b="1" dirty="0" smtClean="0">
                <a:solidFill>
                  <a:schemeClr val="tx1"/>
                </a:solidFill>
              </a:rPr>
              <a:t>Совета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740736">
            <a:off x="7134479" y="2480340"/>
            <a:ext cx="1769248" cy="460528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20641430">
            <a:off x="2947318" y="1819093"/>
            <a:ext cx="2510807" cy="581248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-714412" y="1509712"/>
          <a:ext cx="10572824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92275" y="404813"/>
            <a:ext cx="57594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endParaRPr lang="ru-RU" sz="2400" dirty="0">
              <a:latin typeface="+mn-lt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6732588" y="836613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2275" y="404813"/>
            <a:ext cx="57594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исполнения доходов и расходов</a:t>
            </a:r>
            <a:endParaRPr lang="ru-RU" sz="2400" dirty="0">
              <a:latin typeface="+mn-lt"/>
            </a:endParaRPr>
          </a:p>
        </p:txBody>
      </p:sp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6732588" y="836613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428736"/>
          <a:ext cx="86409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506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071942"/>
            <a:ext cx="2781294" cy="1855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2876</Words>
  <Application>Microsoft Office PowerPoint</Application>
  <PresentationFormat>Экран (4:3)</PresentationFormat>
  <Paragraphs>624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НЕПРОГРАММНЫЕ   МЕРОПРИЯТИЯ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финансовый отдел</cp:lastModifiedBy>
  <cp:revision>266</cp:revision>
  <dcterms:created xsi:type="dcterms:W3CDTF">2009-01-08T12:15:48Z</dcterms:created>
  <dcterms:modified xsi:type="dcterms:W3CDTF">2020-04-14T08:45:13Z</dcterms:modified>
</cp:coreProperties>
</file>