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8" r:id="rId3"/>
    <p:sldId id="344" r:id="rId4"/>
    <p:sldId id="341" r:id="rId5"/>
    <p:sldId id="336" r:id="rId6"/>
    <p:sldId id="340" r:id="rId7"/>
    <p:sldId id="337" r:id="rId8"/>
    <p:sldId id="335" r:id="rId9"/>
    <p:sldId id="338" r:id="rId10"/>
    <p:sldId id="334" r:id="rId11"/>
    <p:sldId id="342" r:id="rId12"/>
    <p:sldId id="306" r:id="rId13"/>
    <p:sldId id="332" r:id="rId14"/>
    <p:sldId id="333" r:id="rId15"/>
    <p:sldId id="305" r:id="rId16"/>
    <p:sldId id="296" r:id="rId17"/>
    <p:sldId id="297" r:id="rId18"/>
    <p:sldId id="294" r:id="rId19"/>
    <p:sldId id="300" r:id="rId20"/>
    <p:sldId id="330" r:id="rId21"/>
    <p:sldId id="295" r:id="rId22"/>
    <p:sldId id="280" r:id="rId23"/>
    <p:sldId id="298" r:id="rId24"/>
    <p:sldId id="304" r:id="rId25"/>
    <p:sldId id="269" r:id="rId26"/>
    <p:sldId id="309" r:id="rId27"/>
    <p:sldId id="310" r:id="rId28"/>
    <p:sldId id="311" r:id="rId29"/>
    <p:sldId id="312" r:id="rId30"/>
    <p:sldId id="31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8" r:id="rId41"/>
    <p:sldId id="324" r:id="rId42"/>
    <p:sldId id="33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8ACF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77;&#1079;&#1077;&#1085;&#1090;&#1072;&#1094;&#1080;&#1080;%20&#1082;%20&#1087;&#1088;&#1086;&#1077;&#1082;&#1090;&#1091;%20&#1073;&#1102;&#1076;&#1078;&#1077;&#1090;&#1072;%20&#1085;&#1072;%202018%20&#1075;&#1086;&#1076;\270BB7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88;&#1077;&#1079;&#1077;&#1085;&#1090;&#1072;&#1094;&#1080;&#1080;%20&#1082;%20&#1087;&#1088;&#1086;&#1077;&#1082;&#1090;&#1091;%20&#1073;&#1102;&#1076;&#1078;&#1077;&#1090;&#1072;%20&#1085;&#1072;%202020-2022\&#1058;&#1072;&#1073;&#1083;&#1080;&#1094;&#1099;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88;&#1077;&#1079;&#1077;&#1085;&#1090;&#1072;&#1094;&#1080;&#1080;%20&#1082;%20&#1087;&#1088;&#1086;&#1077;&#1082;&#1090;&#1091;%20&#1073;&#1102;&#1076;&#1078;&#1077;&#1090;&#1072;%20&#1085;&#1072;%202018%20&#1075;&#1086;&#1076;\&#1044;&#1080;&#1072;&#1075;&#1088;&#1072;&#1084;&#1084;&#1099;%20&#1076;&#1083;&#1103;%20&#1089;&#1083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394847541141864E-3"/>
          <c:y val="2.6073891579645007E-2"/>
          <c:w val="0.96685522256825074"/>
          <c:h val="0.8313088272348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Лист1!$A$31</c:f>
              <c:strCache>
                <c:ptCount val="1"/>
                <c:pt idx="0">
                  <c:v>Доходы, всего</c:v>
                </c:pt>
              </c:strCache>
            </c:strRef>
          </c:tx>
          <c:dLbls>
            <c:dLbl>
              <c:idx val="0"/>
              <c:layout>
                <c:manualLayout>
                  <c:x val="-1.5686257000282883E-2"/>
                  <c:y val="-1.20782518246053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34753840079664E-3"/>
                  <c:y val="-4.558372653784073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226890756302534E-3"/>
                  <c:y val="-7.751937984496162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793006909294858E-2"/>
                  <c:y val="-9.11674530756815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028757031658063E-2"/>
                  <c:y val="-1.13959316344602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Лист1!$B$30:$F$30</c:f>
              <c:strCache>
                <c:ptCount val="5"/>
                <c:pt idx="0">
                  <c:v>2018 отчет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Лист1!$B$31:$F$31</c:f>
              <c:numCache>
                <c:formatCode>#,##0.0</c:formatCode>
                <c:ptCount val="5"/>
                <c:pt idx="0">
                  <c:v>1841.3</c:v>
                </c:pt>
                <c:pt idx="1">
                  <c:v>1954</c:v>
                </c:pt>
                <c:pt idx="2">
                  <c:v>1928.6</c:v>
                </c:pt>
                <c:pt idx="3">
                  <c:v>1823.7</c:v>
                </c:pt>
                <c:pt idx="4">
                  <c:v>1840</c:v>
                </c:pt>
              </c:numCache>
            </c:numRef>
          </c:val>
        </c:ser>
        <c:ser>
          <c:idx val="1"/>
          <c:order val="1"/>
          <c:tx>
            <c:strRef>
              <c:f>Лист1!$A$32</c:f>
              <c:strCache>
                <c:ptCount val="1"/>
                <c:pt idx="0">
                  <c:v>Расходы, всего</c:v>
                </c:pt>
              </c:strCache>
            </c:strRef>
          </c:tx>
          <c:dLbls>
            <c:dLbl>
              <c:idx val="0"/>
              <c:layout>
                <c:manualLayout>
                  <c:x val="1.3445378151260564E-2"/>
                  <c:y val="-2.32558139534883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635854341737677E-3"/>
                  <c:y val="-2.32558139534883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62055450059903E-2"/>
                  <c:y val="-2.82780621675887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226890756302534E-3"/>
                  <c:y val="-3.48837209302325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45378151260564E-2"/>
                  <c:y val="-2.32558139534883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Лист1!$B$30:$F$30</c:f>
              <c:strCache>
                <c:ptCount val="5"/>
                <c:pt idx="0">
                  <c:v>2018 отчет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Лист1!$B$32:$F$32</c:f>
              <c:numCache>
                <c:formatCode>#,##0.0</c:formatCode>
                <c:ptCount val="5"/>
                <c:pt idx="0">
                  <c:v>1826.6</c:v>
                </c:pt>
                <c:pt idx="1">
                  <c:v>2006.7</c:v>
                </c:pt>
                <c:pt idx="2">
                  <c:v>1972.6</c:v>
                </c:pt>
                <c:pt idx="3">
                  <c:v>1823.7</c:v>
                </c:pt>
                <c:pt idx="4">
                  <c:v>1840</c:v>
                </c:pt>
              </c:numCache>
            </c:numRef>
          </c:val>
        </c:ser>
        <c:ser>
          <c:idx val="2"/>
          <c:order val="2"/>
          <c:tx>
            <c:strRef>
              <c:f>Лист1!$A$33</c:f>
              <c:strCache>
                <c:ptCount val="1"/>
                <c:pt idx="0">
                  <c:v>Дефицит (профицит)</c:v>
                </c:pt>
              </c:strCache>
            </c:strRef>
          </c:tx>
          <c:dLbls>
            <c:dLbl>
              <c:idx val="0"/>
              <c:layout>
                <c:manualLayout>
                  <c:x val="2.2408963585434351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14,8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27170868347452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-52,7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927170868347452E-2"/>
                  <c:y val="-1.93798449612403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-44,0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08963585434351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649859943977601E-2"/>
                  <c:y val="-2.325581395348838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Лист1!$B$30:$F$30</c:f>
              <c:strCache>
                <c:ptCount val="5"/>
                <c:pt idx="0">
                  <c:v>2018 отчет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Лист1!$B$33:$F$33</c:f>
              <c:numCache>
                <c:formatCode>#,##0.00</c:formatCode>
                <c:ptCount val="5"/>
                <c:pt idx="0" formatCode="#,##0.0">
                  <c:v>14.8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94292608"/>
        <c:axId val="94974336"/>
        <c:axId val="0"/>
      </c:bar3DChart>
      <c:catAx>
        <c:axId val="94292608"/>
        <c:scaling>
          <c:orientation val="minMax"/>
        </c:scaling>
        <c:axPos val="b"/>
        <c:numFmt formatCode="General" sourceLinked="0"/>
        <c:majorTickMark val="none"/>
        <c:tickLblPos val="nextTo"/>
        <c:crossAx val="94974336"/>
        <c:crosses val="autoZero"/>
        <c:auto val="1"/>
        <c:lblAlgn val="ctr"/>
        <c:lblOffset val="100"/>
      </c:catAx>
      <c:valAx>
        <c:axId val="949743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42926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8.672049710647188E-3"/>
                  <c:y val="-8.79629629629632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184161559603276E-2"/>
                  <c:y val="-6.48148148148150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696273408559482E-2"/>
                  <c:y val="-9.259259259259314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ЕНВД!$I$27:$L$27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ЕНВД!$I$28:$L$28</c:f>
              <c:numCache>
                <c:formatCode>General</c:formatCode>
                <c:ptCount val="4"/>
                <c:pt idx="0">
                  <c:v>97.7</c:v>
                </c:pt>
                <c:pt idx="1">
                  <c:v>105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marker val="1"/>
        <c:axId val="95631232"/>
        <c:axId val="95632768"/>
      </c:lineChart>
      <c:catAx>
        <c:axId val="9563123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632768"/>
        <c:crosses val="autoZero"/>
        <c:auto val="1"/>
        <c:lblAlgn val="ctr"/>
        <c:lblOffset val="100"/>
      </c:catAx>
      <c:valAx>
        <c:axId val="95632768"/>
        <c:scaling>
          <c:orientation val="minMax"/>
        </c:scaling>
        <c:delete val="1"/>
        <c:axPos val="l"/>
        <c:numFmt formatCode="General" sourceLinked="1"/>
        <c:tickLblPos val="none"/>
        <c:crossAx val="9563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5000000000000001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2.77777777777779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951E-2"/>
                  <c:y val="-3.24074074074075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8951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125E-2"/>
                  <c:y val="-3.24074074074075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ЕСХН!$B$29:$F$29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ЕСХН!$B$30:$F$30</c:f>
              <c:numCache>
                <c:formatCode>#,##0.0</c:formatCode>
                <c:ptCount val="5"/>
                <c:pt idx="0">
                  <c:v>23.6</c:v>
                </c:pt>
                <c:pt idx="1">
                  <c:v>19.5</c:v>
                </c:pt>
                <c:pt idx="2">
                  <c:v>19.3</c:v>
                </c:pt>
                <c:pt idx="3">
                  <c:v>15</c:v>
                </c:pt>
                <c:pt idx="4">
                  <c:v>14.8</c:v>
                </c:pt>
              </c:numCache>
            </c:numRef>
          </c:val>
        </c:ser>
        <c:dLbls>
          <c:showVal val="1"/>
        </c:dLbls>
        <c:gapWidth val="75"/>
        <c:shape val="box"/>
        <c:axId val="95674752"/>
        <c:axId val="95676288"/>
        <c:axId val="0"/>
      </c:bar3DChart>
      <c:catAx>
        <c:axId val="95674752"/>
        <c:scaling>
          <c:orientation val="minMax"/>
        </c:scaling>
        <c:axPos val="b"/>
        <c:numFmt formatCode="General" sourceLinked="0"/>
        <c:majorTickMark val="none"/>
        <c:tickLblPos val="nextTo"/>
        <c:crossAx val="95676288"/>
        <c:crosses val="autoZero"/>
        <c:auto val="1"/>
        <c:lblAlgn val="ctr"/>
        <c:lblOffset val="100"/>
      </c:catAx>
      <c:valAx>
        <c:axId val="9567628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674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5.1141194567796457E-2"/>
                  <c:y val="-6.9444444444444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3576489547215424E-2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83530962953977E-2"/>
                  <c:y val="-6.0185185185185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705899588377607E-2"/>
                  <c:y val="-7.870370370370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ЕСХН!$I$29:$L$29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2021год</c:v>
                </c:pt>
                <c:pt idx="3">
                  <c:v>2022 год</c:v>
                </c:pt>
              </c:strCache>
            </c:strRef>
          </c:cat>
          <c:val>
            <c:numRef>
              <c:f>ЕСХН!$I$30:$L$30</c:f>
              <c:numCache>
                <c:formatCode>0.0</c:formatCode>
                <c:ptCount val="4"/>
                <c:pt idx="0" formatCode="General">
                  <c:v>82.6</c:v>
                </c:pt>
                <c:pt idx="1">
                  <c:v>99</c:v>
                </c:pt>
                <c:pt idx="2" formatCode="General">
                  <c:v>77.7</c:v>
                </c:pt>
                <c:pt idx="3" formatCode="General">
                  <c:v>98.7</c:v>
                </c:pt>
              </c:numCache>
            </c:numRef>
          </c:val>
        </c:ser>
        <c:dLbls>
          <c:showVal val="1"/>
        </c:dLbls>
        <c:marker val="1"/>
        <c:axId val="95769728"/>
        <c:axId val="95771264"/>
      </c:lineChart>
      <c:catAx>
        <c:axId val="9576972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771264"/>
        <c:crosses val="autoZero"/>
        <c:auto val="1"/>
        <c:lblAlgn val="ctr"/>
        <c:lblOffset val="100"/>
      </c:catAx>
      <c:valAx>
        <c:axId val="95771264"/>
        <c:scaling>
          <c:orientation val="minMax"/>
        </c:scaling>
        <c:delete val="1"/>
        <c:axPos val="l"/>
        <c:numFmt formatCode="General" sourceLinked="1"/>
        <c:tickLblPos val="none"/>
        <c:crossAx val="95769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2222222222222251E-2"/>
                  <c:y val="-4.62962962962964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-4.62962962962964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222222222222251E-2"/>
                  <c:y val="-2.77777777777779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251E-2"/>
                  <c:y val="-3.70370370370370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000000000000001E-2"/>
                  <c:y val="-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гос.пошл.!$B$48:$F$48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гос.пошл.!$B$49:$F$49</c:f>
              <c:numCache>
                <c:formatCode>#,##0.0</c:formatCode>
                <c:ptCount val="5"/>
                <c:pt idx="0">
                  <c:v>13.3</c:v>
                </c:pt>
                <c:pt idx="1">
                  <c:v>13.4</c:v>
                </c:pt>
                <c:pt idx="2">
                  <c:v>13.4</c:v>
                </c:pt>
                <c:pt idx="3">
                  <c:v>13.5</c:v>
                </c:pt>
                <c:pt idx="4">
                  <c:v>13.5</c:v>
                </c:pt>
              </c:numCache>
            </c:numRef>
          </c:val>
        </c:ser>
        <c:dLbls>
          <c:showVal val="1"/>
        </c:dLbls>
        <c:gapWidth val="75"/>
        <c:shape val="box"/>
        <c:axId val="95791744"/>
        <c:axId val="95691136"/>
        <c:axId val="0"/>
      </c:bar3DChart>
      <c:catAx>
        <c:axId val="95791744"/>
        <c:scaling>
          <c:orientation val="minMax"/>
        </c:scaling>
        <c:axPos val="b"/>
        <c:numFmt formatCode="General" sourceLinked="0"/>
        <c:majorTickMark val="none"/>
        <c:tickLblPos val="nextTo"/>
        <c:crossAx val="95691136"/>
        <c:crosses val="autoZero"/>
        <c:auto val="1"/>
        <c:lblAlgn val="ctr"/>
        <c:lblOffset val="100"/>
      </c:catAx>
      <c:valAx>
        <c:axId val="956911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791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73081405886004E-2"/>
          <c:y val="7.407407407407407E-2"/>
          <c:w val="0.94853837188227919"/>
          <c:h val="0.89814814814814814"/>
        </c:manualLayout>
      </c:layout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5.3800793032161932E-2"/>
                  <c:y val="-6.944444444444450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765803545510986E-2"/>
                  <c:y val="-6.94444444444444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765803545510854E-2"/>
                  <c:y val="-6.94444444444444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765803545510951E-2"/>
                  <c:y val="-6.94444444444444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гос.пошл.!$I$48:$L$48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гос.пошл.!$I$49:$L$49</c:f>
              <c:numCache>
                <c:formatCode>General</c:formatCode>
                <c:ptCount val="4"/>
                <c:pt idx="0">
                  <c:v>100.8</c:v>
                </c:pt>
                <c:pt idx="1">
                  <c:v>100</c:v>
                </c:pt>
                <c:pt idx="2">
                  <c:v>100.7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marker val="1"/>
        <c:axId val="95728768"/>
        <c:axId val="95730304"/>
      </c:lineChart>
      <c:catAx>
        <c:axId val="9572876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730304"/>
        <c:crosses val="autoZero"/>
        <c:auto val="1"/>
        <c:lblAlgn val="ctr"/>
        <c:lblOffset val="100"/>
      </c:catAx>
      <c:valAx>
        <c:axId val="95730304"/>
        <c:scaling>
          <c:orientation val="minMax"/>
        </c:scaling>
        <c:delete val="1"/>
        <c:axPos val="l"/>
        <c:numFmt formatCode="General" sourceLinked="1"/>
        <c:tickLblPos val="none"/>
        <c:crossAx val="95728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Лист15!$B$46</c:f>
              <c:strCache>
                <c:ptCount val="1"/>
                <c:pt idx="0">
                  <c:v>дотации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Лист15!$C$45:$G$45</c:f>
              <c:strCache>
                <c:ptCount val="5"/>
                <c:pt idx="0">
                  <c:v>2018 (отчет)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Лист15!$C$46:$G$46</c:f>
              <c:numCache>
                <c:formatCode>0.0</c:formatCode>
                <c:ptCount val="5"/>
                <c:pt idx="0" formatCode="General">
                  <c:v>134.5</c:v>
                </c:pt>
                <c:pt idx="1">
                  <c:v>189.4</c:v>
                </c:pt>
                <c:pt idx="2" formatCode="General">
                  <c:v>150</c:v>
                </c:pt>
                <c:pt idx="3" formatCode="General">
                  <c:v>119.9</c:v>
                </c:pt>
                <c:pt idx="4" formatCode="General">
                  <c:v>120.9</c:v>
                </c:pt>
              </c:numCache>
            </c:numRef>
          </c:val>
        </c:ser>
        <c:ser>
          <c:idx val="1"/>
          <c:order val="1"/>
          <c:tx>
            <c:strRef>
              <c:f>Лист15!$B$47</c:f>
              <c:strCache>
                <c:ptCount val="1"/>
                <c:pt idx="0">
                  <c:v>субсидии </c:v>
                </c:pt>
              </c:strCache>
            </c:strRef>
          </c:tx>
          <c:dLbls>
            <c:dLbl>
              <c:idx val="2"/>
              <c:layout>
                <c:manualLayout>
                  <c:x val="1.6931098428340792E-2"/>
                  <c:y val="-2.19176548147699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31098428340792E-2"/>
                  <c:y val="-1.9482359835351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237988585506738E-2"/>
                  <c:y val="-3.40941297118643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Лист15!$C$45:$G$45</c:f>
              <c:strCache>
                <c:ptCount val="5"/>
                <c:pt idx="0">
                  <c:v>2018 (отчет)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Лист15!$C$47:$G$47</c:f>
              <c:numCache>
                <c:formatCode>General</c:formatCode>
                <c:ptCount val="5"/>
                <c:pt idx="0">
                  <c:v>74</c:v>
                </c:pt>
                <c:pt idx="1">
                  <c:v>79.3</c:v>
                </c:pt>
                <c:pt idx="2">
                  <c:v>74.7</c:v>
                </c:pt>
                <c:pt idx="3">
                  <c:v>8.8000000000000007</c:v>
                </c:pt>
                <c:pt idx="4">
                  <c:v>0.60000000000000031</c:v>
                </c:pt>
              </c:numCache>
            </c:numRef>
          </c:val>
        </c:ser>
        <c:ser>
          <c:idx val="2"/>
          <c:order val="2"/>
          <c:tx>
            <c:strRef>
              <c:f>Лист15!$B$48</c:f>
              <c:strCache>
                <c:ptCount val="1"/>
                <c:pt idx="0">
                  <c:v>субвенции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Лист15!$C$45:$G$45</c:f>
              <c:strCache>
                <c:ptCount val="5"/>
                <c:pt idx="0">
                  <c:v>2018 (отчет)</c:v>
                </c:pt>
                <c:pt idx="1">
                  <c:v>2019 (план)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Лист15!$C$48:$G$48</c:f>
              <c:numCache>
                <c:formatCode>General</c:formatCode>
                <c:ptCount val="5"/>
                <c:pt idx="0">
                  <c:v>1039.5</c:v>
                </c:pt>
                <c:pt idx="1">
                  <c:v>1066</c:v>
                </c:pt>
                <c:pt idx="2">
                  <c:v>1107.0999999999999</c:v>
                </c:pt>
                <c:pt idx="3">
                  <c:v>1116.7</c:v>
                </c:pt>
                <c:pt idx="4">
                  <c:v>1116.2</c:v>
                </c:pt>
              </c:numCache>
            </c:numRef>
          </c:val>
        </c:ser>
        <c:dLbls>
          <c:showVal val="1"/>
        </c:dLbls>
        <c:gapWidth val="75"/>
        <c:overlap val="100"/>
        <c:axId val="95856128"/>
        <c:axId val="95857664"/>
      </c:barChart>
      <c:catAx>
        <c:axId val="95856128"/>
        <c:scaling>
          <c:orientation val="minMax"/>
        </c:scaling>
        <c:axPos val="l"/>
        <c:numFmt formatCode="General" sourceLinked="0"/>
        <c:majorTickMark val="none"/>
        <c:tickLblPos val="nextTo"/>
        <c:crossAx val="95857664"/>
        <c:crosses val="autoZero"/>
        <c:auto val="1"/>
        <c:lblAlgn val="ctr"/>
        <c:lblOffset val="100"/>
      </c:catAx>
      <c:valAx>
        <c:axId val="95857664"/>
        <c:scaling>
          <c:orientation val="minMax"/>
        </c:scaling>
        <c:axPos val="b"/>
        <c:numFmt formatCode="General" sourceLinked="1"/>
        <c:majorTickMark val="none"/>
        <c:tickLblPos val="nextTo"/>
        <c:crossAx val="95856128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'Таблица 1'!$E$2:$I$2</c:f>
              <c:strCache>
                <c:ptCount val="1"/>
                <c:pt idx="0">
                  <c:v>2018 год 2019 год 2020 год 2021 год 2022 год</c:v>
                </c:pt>
              </c:strCache>
            </c:strRef>
          </c:tx>
          <c:dLbls>
            <c:dLbl>
              <c:idx val="0"/>
              <c:layout>
                <c:manualLayout>
                  <c:x val="1.1647028736848955E-2"/>
                  <c:y val="-1.8324082316972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74751233091501E-2"/>
                  <c:y val="-1.60335720273505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554449924851782E-3"/>
                  <c:y val="-2.06145926065934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31674887276758E-3"/>
                  <c:y val="-2.51956131858364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647028736848955E-2"/>
                  <c:y val="-2.51956131858364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1'!$E$3:$I$3</c:f>
              <c:numCache>
                <c:formatCode>0.0</c:formatCode>
                <c:ptCount val="5"/>
                <c:pt idx="0">
                  <c:v>1826.6</c:v>
                </c:pt>
                <c:pt idx="1">
                  <c:v>2006.7</c:v>
                </c:pt>
                <c:pt idx="2">
                  <c:v>1972.6000000000004</c:v>
                </c:pt>
                <c:pt idx="3">
                  <c:v>1823.6999999999998</c:v>
                </c:pt>
                <c:pt idx="4">
                  <c:v>1840</c:v>
                </c:pt>
              </c:numCache>
            </c:numRef>
          </c:val>
        </c:ser>
        <c:shape val="cylinder"/>
        <c:axId val="95903744"/>
        <c:axId val="95905280"/>
        <c:axId val="0"/>
      </c:bar3DChart>
      <c:catAx>
        <c:axId val="95903744"/>
        <c:scaling>
          <c:orientation val="minMax"/>
        </c:scaling>
        <c:axPos val="b"/>
        <c:numFmt formatCode="General" sourceLinked="1"/>
        <c:tickLblPos val="nextTo"/>
        <c:crossAx val="95905280"/>
        <c:crosses val="autoZero"/>
        <c:auto val="1"/>
        <c:lblAlgn val="ctr"/>
        <c:lblOffset val="100"/>
      </c:catAx>
      <c:valAx>
        <c:axId val="95905280"/>
        <c:scaling>
          <c:orientation val="minMax"/>
        </c:scaling>
        <c:delete val="1"/>
        <c:axPos val="l"/>
        <c:numFmt formatCode="0.0" sourceLinked="1"/>
        <c:tickLblPos val="none"/>
        <c:crossAx val="9590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'Таблица 1'!$B$24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1'!$E$24:$I$24</c:f>
              <c:numCache>
                <c:formatCode>General</c:formatCode>
                <c:ptCount val="5"/>
                <c:pt idx="0">
                  <c:v>1238.1999999999998</c:v>
                </c:pt>
                <c:pt idx="1">
                  <c:v>1371</c:v>
                </c:pt>
                <c:pt idx="2">
                  <c:v>1434.1</c:v>
                </c:pt>
                <c:pt idx="3">
                  <c:v>1286.2</c:v>
                </c:pt>
                <c:pt idx="4">
                  <c:v>1292.3999999999999</c:v>
                </c:pt>
              </c:numCache>
            </c:numRef>
          </c:val>
        </c:ser>
        <c:ser>
          <c:idx val="1"/>
          <c:order val="1"/>
          <c:tx>
            <c:strRef>
              <c:f>'Таблица 1'!$B$31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1'!$E$31:$I$31</c:f>
              <c:numCache>
                <c:formatCode>General</c:formatCode>
                <c:ptCount val="5"/>
                <c:pt idx="0">
                  <c:v>70.2</c:v>
                </c:pt>
                <c:pt idx="1">
                  <c:v>93.100000000000009</c:v>
                </c:pt>
                <c:pt idx="2">
                  <c:v>50.5</c:v>
                </c:pt>
                <c:pt idx="3">
                  <c:v>47.6</c:v>
                </c:pt>
                <c:pt idx="4">
                  <c:v>47.5</c:v>
                </c:pt>
              </c:numCache>
            </c:numRef>
          </c:val>
        </c:ser>
        <c:ser>
          <c:idx val="2"/>
          <c:order val="2"/>
          <c:tx>
            <c:strRef>
              <c:f>'Таблица 1'!$B$34</c:f>
              <c:strCache>
                <c:ptCount val="1"/>
                <c:pt idx="0">
                  <c:v>Здравоохранение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1'!$E$34:$I$34</c:f>
              <c:numCache>
                <c:formatCode>General</c:formatCode>
                <c:ptCount val="5"/>
                <c:pt idx="0">
                  <c:v>88.2</c:v>
                </c:pt>
                <c:pt idx="1">
                  <c:v>3.7</c:v>
                </c:pt>
                <c:pt idx="2" formatCode="0.0">
                  <c:v>13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'Таблица 1'!$B$39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1'!$E$39:$I$39</c:f>
              <c:numCache>
                <c:formatCode>0.0</c:formatCode>
                <c:ptCount val="5"/>
                <c:pt idx="0" formatCode="General">
                  <c:v>132.80000000000001</c:v>
                </c:pt>
                <c:pt idx="1">
                  <c:v>167.6</c:v>
                </c:pt>
                <c:pt idx="2" formatCode="General">
                  <c:v>169.4</c:v>
                </c:pt>
                <c:pt idx="3" formatCode="General">
                  <c:v>175</c:v>
                </c:pt>
                <c:pt idx="4">
                  <c:v>175.9</c:v>
                </c:pt>
              </c:numCache>
            </c:numRef>
          </c:val>
        </c:ser>
        <c:ser>
          <c:idx val="4"/>
          <c:order val="4"/>
          <c:tx>
            <c:strRef>
              <c:f>'Таблица 1'!$B$44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1'!$E$44:$I$44</c:f>
              <c:numCache>
                <c:formatCode>General</c:formatCode>
                <c:ptCount val="5"/>
                <c:pt idx="0">
                  <c:v>75.7</c:v>
                </c:pt>
                <c:pt idx="1">
                  <c:v>69.5</c:v>
                </c:pt>
                <c:pt idx="2">
                  <c:v>74.899999999999991</c:v>
                </c:pt>
                <c:pt idx="3">
                  <c:v>63.9</c:v>
                </c:pt>
                <c:pt idx="4">
                  <c:v>62.2</c:v>
                </c:pt>
              </c:numCache>
            </c:numRef>
          </c:val>
        </c:ser>
        <c:overlap val="100"/>
        <c:axId val="96066176"/>
        <c:axId val="95953280"/>
      </c:barChart>
      <c:catAx>
        <c:axId val="96066176"/>
        <c:scaling>
          <c:orientation val="minMax"/>
        </c:scaling>
        <c:axPos val="b"/>
        <c:numFmt formatCode="General" sourceLinked="1"/>
        <c:tickLblPos val="nextTo"/>
        <c:crossAx val="95953280"/>
        <c:crosses val="autoZero"/>
        <c:auto val="1"/>
        <c:lblAlgn val="ctr"/>
        <c:lblOffset val="100"/>
      </c:catAx>
      <c:valAx>
        <c:axId val="95953280"/>
        <c:scaling>
          <c:orientation val="minMax"/>
        </c:scaling>
        <c:delete val="1"/>
        <c:axPos val="l"/>
        <c:numFmt formatCode="0%" sourceLinked="1"/>
        <c:tickLblPos val="none"/>
        <c:crossAx val="960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40422993936342"/>
          <c:y val="0.24644436736870937"/>
          <c:w val="0.33333401150311587"/>
          <c:h val="0.70186441834545255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1'!$B$25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1'!$E$25:$I$25</c:f>
              <c:numCache>
                <c:formatCode>0.0</c:formatCode>
                <c:ptCount val="5"/>
                <c:pt idx="0" formatCode="General">
                  <c:v>466.7</c:v>
                </c:pt>
                <c:pt idx="1">
                  <c:v>521</c:v>
                </c:pt>
                <c:pt idx="2">
                  <c:v>553.70000000000005</c:v>
                </c:pt>
                <c:pt idx="3">
                  <c:v>507.1</c:v>
                </c:pt>
                <c:pt idx="4">
                  <c:v>510.5</c:v>
                </c:pt>
              </c:numCache>
            </c:numRef>
          </c:val>
        </c:ser>
        <c:ser>
          <c:idx val="1"/>
          <c:order val="1"/>
          <c:tx>
            <c:strRef>
              <c:f>'Таблица 1'!$B$26</c:f>
              <c:strCache>
                <c:ptCount val="1"/>
                <c:pt idx="0">
                  <c:v>Общее образование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1'!$E$26:$I$26</c:f>
              <c:numCache>
                <c:formatCode>General</c:formatCode>
                <c:ptCount val="5"/>
                <c:pt idx="0">
                  <c:v>598.29999999999995</c:v>
                </c:pt>
                <c:pt idx="1">
                  <c:v>663.5</c:v>
                </c:pt>
                <c:pt idx="2" formatCode="0.0">
                  <c:v>686.1</c:v>
                </c:pt>
                <c:pt idx="3" formatCode="0.0">
                  <c:v>607.1</c:v>
                </c:pt>
                <c:pt idx="4" formatCode="0.0">
                  <c:v>607.79999999999995</c:v>
                </c:pt>
              </c:numCache>
            </c:numRef>
          </c:val>
        </c:ser>
        <c:ser>
          <c:idx val="2"/>
          <c:order val="2"/>
          <c:tx>
            <c:strRef>
              <c:f>'Таблица 1'!$B$27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1'!$E$27:$I$27</c:f>
              <c:numCache>
                <c:formatCode>General</c:formatCode>
                <c:ptCount val="5"/>
                <c:pt idx="0">
                  <c:v>117.2</c:v>
                </c:pt>
                <c:pt idx="1">
                  <c:v>124.2</c:v>
                </c:pt>
                <c:pt idx="2" formatCode="0.0">
                  <c:v>139.1</c:v>
                </c:pt>
                <c:pt idx="3" formatCode="0.0">
                  <c:v>121.7</c:v>
                </c:pt>
                <c:pt idx="4" formatCode="0.0">
                  <c:v>123.3</c:v>
                </c:pt>
              </c:numCache>
            </c:numRef>
          </c:val>
        </c:ser>
        <c:ser>
          <c:idx val="4"/>
          <c:order val="3"/>
          <c:tx>
            <c:strRef>
              <c:f>'Таблица 1'!$B$29</c:f>
              <c:strCache>
                <c:ptCount val="1"/>
                <c:pt idx="0">
                  <c:v>Молодежная политика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1'!$E$29:$I$29</c:f>
              <c:numCache>
                <c:formatCode>General</c:formatCode>
                <c:ptCount val="5"/>
                <c:pt idx="0">
                  <c:v>13.1</c:v>
                </c:pt>
                <c:pt idx="1">
                  <c:v>16.7</c:v>
                </c:pt>
                <c:pt idx="2" formatCode="0.0">
                  <c:v>8.4</c:v>
                </c:pt>
                <c:pt idx="3" formatCode="0.0">
                  <c:v>7</c:v>
                </c:pt>
                <c:pt idx="4" formatCode="0.0">
                  <c:v>7</c:v>
                </c:pt>
              </c:numCache>
            </c:numRef>
          </c:val>
        </c:ser>
        <c:ser>
          <c:idx val="5"/>
          <c:order val="4"/>
          <c:tx>
            <c:strRef>
              <c:f>'Таблица 1'!$B$30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1'!$E$30:$I$30</c:f>
              <c:numCache>
                <c:formatCode>General</c:formatCode>
                <c:ptCount val="5"/>
                <c:pt idx="0">
                  <c:v>42.1</c:v>
                </c:pt>
                <c:pt idx="1">
                  <c:v>45.6</c:v>
                </c:pt>
                <c:pt idx="2" formatCode="0.0">
                  <c:v>46.8</c:v>
                </c:pt>
                <c:pt idx="3" formatCode="0.0">
                  <c:v>43.3</c:v>
                </c:pt>
                <c:pt idx="4" formatCode="0.0">
                  <c:v>43.8</c:v>
                </c:pt>
              </c:numCache>
            </c:numRef>
          </c:val>
        </c:ser>
        <c:overlap val="100"/>
        <c:axId val="96003584"/>
        <c:axId val="96005120"/>
      </c:barChart>
      <c:catAx>
        <c:axId val="96003584"/>
        <c:scaling>
          <c:orientation val="minMax"/>
        </c:scaling>
        <c:axPos val="b"/>
        <c:numFmt formatCode="General" sourceLinked="1"/>
        <c:tickLblPos val="nextTo"/>
        <c:crossAx val="96005120"/>
        <c:crosses val="autoZero"/>
        <c:auto val="1"/>
        <c:lblAlgn val="ctr"/>
        <c:lblOffset val="100"/>
      </c:catAx>
      <c:valAx>
        <c:axId val="96005120"/>
        <c:scaling>
          <c:orientation val="minMax"/>
        </c:scaling>
        <c:delete val="1"/>
        <c:axPos val="l"/>
        <c:numFmt formatCode="General" sourceLinked="1"/>
        <c:tickLblPos val="none"/>
        <c:crossAx val="9600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14536118649091"/>
          <c:y val="6.0040957757497473E-2"/>
          <c:w val="0.34166736179069412"/>
          <c:h val="0.7873665140656515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1'!$B$32</c:f>
              <c:strCache>
                <c:ptCount val="1"/>
                <c:pt idx="0">
                  <c:v>Культура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1'!$E$32:$I$32</c:f>
              <c:numCache>
                <c:formatCode>General</c:formatCode>
                <c:ptCount val="5"/>
                <c:pt idx="0">
                  <c:v>57.3</c:v>
                </c:pt>
                <c:pt idx="1">
                  <c:v>79.2</c:v>
                </c:pt>
                <c:pt idx="2" formatCode="0.0">
                  <c:v>36.6</c:v>
                </c:pt>
                <c:pt idx="3" formatCode="0.0">
                  <c:v>34.1</c:v>
                </c:pt>
                <c:pt idx="4" formatCode="0.0">
                  <c:v>34</c:v>
                </c:pt>
              </c:numCache>
            </c:numRef>
          </c:val>
        </c:ser>
        <c:ser>
          <c:idx val="1"/>
          <c:order val="1"/>
          <c:tx>
            <c:strRef>
              <c:f>'Таблица 1'!$B$33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1'!$E$33:$I$33</c:f>
              <c:numCache>
                <c:formatCode>General</c:formatCode>
                <c:ptCount val="5"/>
                <c:pt idx="0">
                  <c:v>12.9</c:v>
                </c:pt>
                <c:pt idx="1">
                  <c:v>13.9</c:v>
                </c:pt>
                <c:pt idx="2" formatCode="0.0">
                  <c:v>13.9</c:v>
                </c:pt>
                <c:pt idx="3" formatCode="0.0">
                  <c:v>13.5</c:v>
                </c:pt>
                <c:pt idx="4" formatCode="0.0">
                  <c:v>13.5</c:v>
                </c:pt>
              </c:numCache>
            </c:numRef>
          </c:val>
        </c:ser>
        <c:overlap val="100"/>
        <c:axId val="96186752"/>
        <c:axId val="96188288"/>
      </c:barChart>
      <c:catAx>
        <c:axId val="96186752"/>
        <c:scaling>
          <c:orientation val="minMax"/>
        </c:scaling>
        <c:axPos val="b"/>
        <c:numFmt formatCode="General" sourceLinked="1"/>
        <c:tickLblPos val="nextTo"/>
        <c:crossAx val="96188288"/>
        <c:crosses val="autoZero"/>
        <c:auto val="1"/>
        <c:lblAlgn val="ctr"/>
        <c:lblOffset val="100"/>
      </c:catAx>
      <c:valAx>
        <c:axId val="96188288"/>
        <c:scaling>
          <c:orientation val="minMax"/>
        </c:scaling>
        <c:delete val="1"/>
        <c:axPos val="l"/>
        <c:numFmt formatCode="General" sourceLinked="1"/>
        <c:tickLblPos val="none"/>
        <c:crossAx val="9618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797214349947"/>
          <c:y val="0.21875074174920586"/>
          <c:w val="0.33958402421879963"/>
          <c:h val="0.50000169542675588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Лист2!$A$36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6771371084677283E-3"/>
                  <c:y val="-2.818408457888436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542742169354214E-3"/>
                  <c:y val="-1.86045936255421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314113254031276E-3"/>
                  <c:y val="-1.447023948653274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062822650806321E-2"/>
                  <c:y val="-1.86045936255421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86045936255421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Лист2!$B$35:$F$35</c:f>
              <c:strCache>
                <c:ptCount val="5"/>
                <c:pt idx="0">
                  <c:v>2018 год (отчет)</c:v>
                </c:pt>
                <c:pt idx="1">
                  <c:v>2019 год (план) на 22.10.2019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Лист2!$B$36:$F$36</c:f>
              <c:numCache>
                <c:formatCode>General</c:formatCode>
                <c:ptCount val="5"/>
                <c:pt idx="0">
                  <c:v>564.29999999999995</c:v>
                </c:pt>
                <c:pt idx="1">
                  <c:v>623.9</c:v>
                </c:pt>
                <c:pt idx="2">
                  <c:v>594.70000000000005</c:v>
                </c:pt>
                <c:pt idx="3">
                  <c:v>578.29999999999995</c:v>
                </c:pt>
                <c:pt idx="4">
                  <c:v>602.20000000000005</c:v>
                </c:pt>
              </c:numCache>
            </c:numRef>
          </c:val>
        </c:ser>
        <c:ser>
          <c:idx val="1"/>
          <c:order val="1"/>
          <c:tx>
            <c:strRef>
              <c:f>Лист2!$A$37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3856855423386639E-3"/>
                  <c:y val="-1.73440520485442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366,1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71371084677283E-3"/>
                  <c:y val="-1.033588534752343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251,7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995975927398E-2"/>
                  <c:y val="-1.86045936255421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151,8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542742169354483E-3"/>
                  <c:y val="-2.067177069504685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084,9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3542742169354483E-3"/>
                  <c:y val="-2.68733019035609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114,4</a:t>
                    </a:r>
                    <a:endParaRPr lang="en-US" sz="14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Лист2!$B$35:$F$35</c:f>
              <c:strCache>
                <c:ptCount val="5"/>
                <c:pt idx="0">
                  <c:v>2018 год (отчет)</c:v>
                </c:pt>
                <c:pt idx="1">
                  <c:v>2019 год (план) на 22.10.2019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Лист2!$B$37:$F$37</c:f>
              <c:numCache>
                <c:formatCode>General</c:formatCode>
                <c:ptCount val="5"/>
                <c:pt idx="0">
                  <c:v>1277</c:v>
                </c:pt>
                <c:pt idx="1">
                  <c:v>1330.1</c:v>
                </c:pt>
                <c:pt idx="2">
                  <c:v>1333.9</c:v>
                </c:pt>
                <c:pt idx="3">
                  <c:v>1245.4000000000001</c:v>
                </c:pt>
                <c:pt idx="4">
                  <c:v>1237.8</c:v>
                </c:pt>
              </c:numCache>
            </c:numRef>
          </c:val>
        </c:ser>
        <c:dLbls>
          <c:showVal val="1"/>
        </c:dLbls>
        <c:gapWidth val="75"/>
        <c:shape val="box"/>
        <c:axId val="95025408"/>
        <c:axId val="95051776"/>
        <c:axId val="0"/>
      </c:bar3DChart>
      <c:catAx>
        <c:axId val="95025408"/>
        <c:scaling>
          <c:orientation val="minMax"/>
        </c:scaling>
        <c:axPos val="b"/>
        <c:numFmt formatCode="General" sourceLinked="0"/>
        <c:majorTickMark val="none"/>
        <c:tickLblPos val="nextTo"/>
        <c:crossAx val="95051776"/>
        <c:crosses val="autoZero"/>
        <c:auto val="1"/>
        <c:lblAlgn val="ctr"/>
        <c:lblOffset val="100"/>
      </c:catAx>
      <c:valAx>
        <c:axId val="950517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5025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1'!$B$45</c:f>
              <c:strCache>
                <c:ptCount val="1"/>
                <c:pt idx="0">
                  <c:v>Физическая культура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1'!$E$45:$I$45</c:f>
              <c:numCache>
                <c:formatCode>General</c:formatCode>
                <c:ptCount val="5"/>
                <c:pt idx="0">
                  <c:v>73.400000000000006</c:v>
                </c:pt>
                <c:pt idx="1">
                  <c:v>67.099999999999994</c:v>
                </c:pt>
                <c:pt idx="2" formatCode="0.0">
                  <c:v>69.099999999999994</c:v>
                </c:pt>
                <c:pt idx="3" formatCode="0.0">
                  <c:v>61.4</c:v>
                </c:pt>
                <c:pt idx="4" formatCode="0.0">
                  <c:v>59.7</c:v>
                </c:pt>
              </c:numCache>
            </c:numRef>
          </c:val>
        </c:ser>
        <c:ser>
          <c:idx val="1"/>
          <c:order val="1"/>
          <c:tx>
            <c:strRef>
              <c:f>'Таблица 1'!$B$47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1'!$E$47:$I$47</c:f>
              <c:numCache>
                <c:formatCode>General</c:formatCode>
                <c:ptCount val="5"/>
                <c:pt idx="0">
                  <c:v>2.2999999999999998</c:v>
                </c:pt>
                <c:pt idx="1">
                  <c:v>2.4</c:v>
                </c:pt>
                <c:pt idx="2" formatCode="0.0">
                  <c:v>2.5</c:v>
                </c:pt>
                <c:pt idx="3" formatCode="0.0">
                  <c:v>2.5</c:v>
                </c:pt>
                <c:pt idx="4" formatCode="0.0">
                  <c:v>2.5</c:v>
                </c:pt>
              </c:numCache>
            </c:numRef>
          </c:val>
        </c:ser>
        <c:overlap val="100"/>
        <c:axId val="96100352"/>
        <c:axId val="96101888"/>
      </c:barChart>
      <c:catAx>
        <c:axId val="96100352"/>
        <c:scaling>
          <c:orientation val="minMax"/>
        </c:scaling>
        <c:axPos val="b"/>
        <c:numFmt formatCode="General" sourceLinked="1"/>
        <c:tickLblPos val="nextTo"/>
        <c:crossAx val="96101888"/>
        <c:crosses val="autoZero"/>
        <c:auto val="1"/>
        <c:lblAlgn val="ctr"/>
        <c:lblOffset val="100"/>
      </c:catAx>
      <c:valAx>
        <c:axId val="96101888"/>
        <c:scaling>
          <c:orientation val="minMax"/>
        </c:scaling>
        <c:delete val="1"/>
        <c:axPos val="l"/>
        <c:numFmt formatCode="General" sourceLinked="1"/>
        <c:tickLblPos val="none"/>
        <c:crossAx val="9610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41806115328197"/>
          <c:y val="0.32291776162978059"/>
          <c:w val="0.29791727278091024"/>
          <c:h val="0.36111233558599037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1'!$B$40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1'!$E$40:$I$40</c:f>
              <c:numCache>
                <c:formatCode>General</c:formatCode>
                <c:ptCount val="5"/>
                <c:pt idx="0">
                  <c:v>1.3</c:v>
                </c:pt>
                <c:pt idx="1">
                  <c:v>7.2</c:v>
                </c:pt>
                <c:pt idx="2" formatCode="0.0">
                  <c:v>4.5</c:v>
                </c:pt>
                <c:pt idx="3" formatCode="0.0">
                  <c:v>4.5</c:v>
                </c:pt>
                <c:pt idx="4" formatCode="0.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'Таблица 1'!$B$41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4.6296296296296363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092592592592609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1'!$E$41:$I$41</c:f>
              <c:numCache>
                <c:formatCode>General</c:formatCode>
                <c:ptCount val="5"/>
                <c:pt idx="0">
                  <c:v>0.7000000000000004</c:v>
                </c:pt>
                <c:pt idx="1">
                  <c:v>3.5</c:v>
                </c:pt>
                <c:pt idx="2" formatCode="0.0">
                  <c:v>2.8</c:v>
                </c:pt>
                <c:pt idx="3" formatCode="0.0">
                  <c:v>1.7</c:v>
                </c:pt>
                <c:pt idx="4" formatCode="0.0">
                  <c:v>1.6</c:v>
                </c:pt>
              </c:numCache>
            </c:numRef>
          </c:val>
        </c:ser>
        <c:ser>
          <c:idx val="2"/>
          <c:order val="2"/>
          <c:tx>
            <c:strRef>
              <c:f>'Таблица 1'!$B$42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1'!$E$42:$I$42</c:f>
              <c:numCache>
                <c:formatCode>General</c:formatCode>
                <c:ptCount val="5"/>
                <c:pt idx="0">
                  <c:v>125.3</c:v>
                </c:pt>
                <c:pt idx="1">
                  <c:v>150.6</c:v>
                </c:pt>
                <c:pt idx="2" formatCode="0.0">
                  <c:v>154.19999999999999</c:v>
                </c:pt>
                <c:pt idx="3" formatCode="0.0">
                  <c:v>160.4</c:v>
                </c:pt>
                <c:pt idx="4" formatCode="0.0">
                  <c:v>161</c:v>
                </c:pt>
              </c:numCache>
            </c:numRef>
          </c:val>
        </c:ser>
        <c:ser>
          <c:idx val="3"/>
          <c:order val="3"/>
          <c:tx>
            <c:strRef>
              <c:f>'Таблица 1'!$B$43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1'!$E$43:$I$43</c:f>
              <c:numCache>
                <c:formatCode>General</c:formatCode>
                <c:ptCount val="5"/>
                <c:pt idx="0">
                  <c:v>5.5</c:v>
                </c:pt>
                <c:pt idx="1">
                  <c:v>6.3</c:v>
                </c:pt>
                <c:pt idx="2" formatCode="0.0">
                  <c:v>7.9</c:v>
                </c:pt>
                <c:pt idx="3" formatCode="0.0">
                  <c:v>8.4</c:v>
                </c:pt>
                <c:pt idx="4" formatCode="0.0">
                  <c:v>8.8000000000000007</c:v>
                </c:pt>
              </c:numCache>
            </c:numRef>
          </c:val>
        </c:ser>
        <c:overlap val="100"/>
        <c:axId val="96248960"/>
        <c:axId val="96250496"/>
      </c:barChart>
      <c:catAx>
        <c:axId val="96248960"/>
        <c:scaling>
          <c:orientation val="minMax"/>
        </c:scaling>
        <c:axPos val="b"/>
        <c:numFmt formatCode="General" sourceLinked="1"/>
        <c:tickLblPos val="nextTo"/>
        <c:crossAx val="96250496"/>
        <c:crosses val="autoZero"/>
        <c:auto val="1"/>
        <c:lblAlgn val="ctr"/>
        <c:lblOffset val="100"/>
      </c:catAx>
      <c:valAx>
        <c:axId val="96250496"/>
        <c:scaling>
          <c:orientation val="minMax"/>
        </c:scaling>
        <c:delete val="1"/>
        <c:axPos val="l"/>
        <c:numFmt formatCode="General" sourceLinked="1"/>
        <c:tickLblPos val="none"/>
        <c:crossAx val="9624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00132243107733"/>
          <c:y val="0.10763925387659341"/>
          <c:w val="0.33125067393122193"/>
          <c:h val="0.78125264910430559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1'!$B$20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1'!$E$20:$I$20</c:f>
              <c:numCache>
                <c:formatCode>General</c:formatCode>
                <c:ptCount val="5"/>
                <c:pt idx="0">
                  <c:v>1.7</c:v>
                </c:pt>
                <c:pt idx="1">
                  <c:v>0.60000000000000042</c:v>
                </c:pt>
              </c:numCache>
            </c:numRef>
          </c:val>
        </c:ser>
        <c:ser>
          <c:idx val="1"/>
          <c:order val="1"/>
          <c:tx>
            <c:strRef>
              <c:f>'Таблица 1'!$B$21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1'!$E$21:$I$21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 formatCode="0.0">
                  <c:v>8</c:v>
                </c:pt>
                <c:pt idx="3" formatCode="0.0">
                  <c:v>5.2</c:v>
                </c:pt>
              </c:numCache>
            </c:numRef>
          </c:val>
        </c:ser>
        <c:overlap val="100"/>
        <c:axId val="96276864"/>
        <c:axId val="96278400"/>
      </c:barChart>
      <c:catAx>
        <c:axId val="96276864"/>
        <c:scaling>
          <c:orientation val="minMax"/>
        </c:scaling>
        <c:axPos val="b"/>
        <c:numFmt formatCode="General" sourceLinked="1"/>
        <c:tickLblPos val="nextTo"/>
        <c:crossAx val="96278400"/>
        <c:crosses val="autoZero"/>
        <c:auto val="1"/>
        <c:lblAlgn val="ctr"/>
        <c:lblOffset val="100"/>
      </c:catAx>
      <c:valAx>
        <c:axId val="96278400"/>
        <c:scaling>
          <c:orientation val="minMax"/>
        </c:scaling>
        <c:delete val="1"/>
        <c:axPos val="l"/>
        <c:numFmt formatCode="General" sourceLinked="1"/>
        <c:tickLblPos val="none"/>
        <c:crossAx val="9627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75130971539263"/>
          <c:y val="0.42361254751433486"/>
          <c:w val="0.34166736179069412"/>
          <c:h val="0.15625052982086121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'Таблица 1'!$B$16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1'!$E$16:$I$16</c:f>
              <c:numCache>
                <c:formatCode>General</c:formatCode>
                <c:ptCount val="5"/>
                <c:pt idx="0">
                  <c:v>9.6</c:v>
                </c:pt>
                <c:pt idx="1">
                  <c:v>17.899999999999999</c:v>
                </c:pt>
                <c:pt idx="2" formatCode="0.0">
                  <c:v>13.3</c:v>
                </c:pt>
                <c:pt idx="3" formatCode="0.0">
                  <c:v>11.8</c:v>
                </c:pt>
                <c:pt idx="4" formatCode="0.0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'Таблица 1'!$B$17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1'!$E$17:$I$17</c:f>
              <c:numCache>
                <c:formatCode>General</c:formatCode>
                <c:ptCount val="5"/>
                <c:pt idx="1">
                  <c:v>2.6</c:v>
                </c:pt>
                <c:pt idx="2" formatCode="0.0">
                  <c:v>2.4</c:v>
                </c:pt>
                <c:pt idx="3" formatCode="0.0">
                  <c:v>0.4</c:v>
                </c:pt>
                <c:pt idx="4" formatCode="0.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'Таблица 1'!$B$18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1'!$E$18:$I$18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 formatCode="0.0">
                  <c:v>6.6</c:v>
                </c:pt>
                <c:pt idx="3" formatCode="0.0">
                  <c:v>4.5999999999999996</c:v>
                </c:pt>
                <c:pt idx="4" formatCode="0.0">
                  <c:v>4.0999999999999996</c:v>
                </c:pt>
              </c:numCache>
            </c:numRef>
          </c:val>
        </c:ser>
        <c:overlap val="100"/>
        <c:axId val="96342784"/>
        <c:axId val="96344320"/>
      </c:barChart>
      <c:catAx>
        <c:axId val="96342784"/>
        <c:scaling>
          <c:orientation val="minMax"/>
        </c:scaling>
        <c:axPos val="b"/>
        <c:numFmt formatCode="General" sourceLinked="1"/>
        <c:tickLblPos val="nextTo"/>
        <c:crossAx val="96344320"/>
        <c:crosses val="autoZero"/>
        <c:auto val="1"/>
        <c:lblAlgn val="ctr"/>
        <c:lblOffset val="100"/>
      </c:catAx>
      <c:valAx>
        <c:axId val="96344320"/>
        <c:scaling>
          <c:orientation val="minMax"/>
        </c:scaling>
        <c:delete val="1"/>
        <c:axPos val="l"/>
        <c:numFmt formatCode="General" sourceLinked="1"/>
        <c:tickLblPos val="none"/>
        <c:crossAx val="9634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75136057812756"/>
          <c:y val="0.22916744373726347"/>
          <c:w val="0.31458397335606636"/>
          <c:h val="0.54166850337898564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'Таблица 1'!$B$55</c:f>
              <c:strCache>
                <c:ptCount val="1"/>
                <c:pt idx="0">
                  <c:v>Программные расходы %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1'!$E$55:$I$55</c:f>
              <c:numCache>
                <c:formatCode>0.0</c:formatCode>
                <c:ptCount val="5"/>
                <c:pt idx="0">
                  <c:v>94.9</c:v>
                </c:pt>
                <c:pt idx="1">
                  <c:v>93.2</c:v>
                </c:pt>
                <c:pt idx="2">
                  <c:v>94.9</c:v>
                </c:pt>
                <c:pt idx="3">
                  <c:v>93.8</c:v>
                </c:pt>
                <c:pt idx="4">
                  <c:v>92.8</c:v>
                </c:pt>
              </c:numCache>
            </c:numRef>
          </c:val>
        </c:ser>
        <c:overlap val="100"/>
        <c:axId val="96385664"/>
        <c:axId val="96391552"/>
      </c:barChart>
      <c:catAx>
        <c:axId val="96385664"/>
        <c:scaling>
          <c:orientation val="minMax"/>
        </c:scaling>
        <c:axPos val="b"/>
        <c:numFmt formatCode="General" sourceLinked="1"/>
        <c:tickLblPos val="nextTo"/>
        <c:crossAx val="96391552"/>
        <c:crosses val="autoZero"/>
        <c:auto val="1"/>
        <c:lblAlgn val="ctr"/>
        <c:lblOffset val="100"/>
      </c:catAx>
      <c:valAx>
        <c:axId val="96391552"/>
        <c:scaling>
          <c:orientation val="minMax"/>
        </c:scaling>
        <c:delete val="1"/>
        <c:axPos val="l"/>
        <c:numFmt formatCode="0.0" sourceLinked="1"/>
        <c:tickLblPos val="none"/>
        <c:crossAx val="96385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'Таблица 1'!$B$56</c:f>
              <c:strCache>
                <c:ptCount val="1"/>
                <c:pt idx="0">
                  <c:v>Непрограммные расходы %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1'!$E$56:$I$56</c:f>
              <c:numCache>
                <c:formatCode>0.0</c:formatCode>
                <c:ptCount val="5"/>
                <c:pt idx="0">
                  <c:v>5.0999999999999996</c:v>
                </c:pt>
                <c:pt idx="1">
                  <c:v>6.8</c:v>
                </c:pt>
                <c:pt idx="2">
                  <c:v>5.0999999999999996</c:v>
                </c:pt>
                <c:pt idx="3">
                  <c:v>6.2</c:v>
                </c:pt>
                <c:pt idx="4">
                  <c:v>7.2</c:v>
                </c:pt>
              </c:numCache>
            </c:numRef>
          </c:val>
        </c:ser>
        <c:overlap val="100"/>
        <c:axId val="96424320"/>
        <c:axId val="96425856"/>
      </c:barChart>
      <c:catAx>
        <c:axId val="96424320"/>
        <c:scaling>
          <c:orientation val="minMax"/>
        </c:scaling>
        <c:axPos val="b"/>
        <c:numFmt formatCode="General" sourceLinked="1"/>
        <c:tickLblPos val="nextTo"/>
        <c:crossAx val="96425856"/>
        <c:crosses val="autoZero"/>
        <c:auto val="1"/>
        <c:lblAlgn val="ctr"/>
        <c:lblOffset val="100"/>
      </c:catAx>
      <c:valAx>
        <c:axId val="96425856"/>
        <c:scaling>
          <c:orientation val="minMax"/>
        </c:scaling>
        <c:delete val="1"/>
        <c:axPos val="l"/>
        <c:numFmt formatCode="0.0" sourceLinked="1"/>
        <c:tickLblPos val="none"/>
        <c:crossAx val="96424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'Таблица 1'!$E$48:$I$48</c:f>
              <c:numCache>
                <c:formatCode>General</c:formatCode>
                <c:ptCount val="5"/>
                <c:pt idx="0">
                  <c:v>1.5</c:v>
                </c:pt>
                <c:pt idx="1">
                  <c:v>1.9000000000000001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Val val="1"/>
        </c:dLbls>
        <c:axId val="96479872"/>
        <c:axId val="96481664"/>
      </c:barChart>
      <c:catAx>
        <c:axId val="96479872"/>
        <c:scaling>
          <c:orientation val="minMax"/>
        </c:scaling>
        <c:axPos val="b"/>
        <c:numFmt formatCode="General" sourceLinked="0"/>
        <c:tickLblPos val="nextTo"/>
        <c:crossAx val="96481664"/>
        <c:crosses val="autoZero"/>
        <c:auto val="1"/>
        <c:lblAlgn val="ctr"/>
        <c:lblOffset val="100"/>
      </c:catAx>
      <c:valAx>
        <c:axId val="96481664"/>
        <c:scaling>
          <c:orientation val="minMax"/>
        </c:scaling>
        <c:delete val="1"/>
        <c:axPos val="l"/>
        <c:numFmt formatCode="General" sourceLinked="1"/>
        <c:tickLblPos val="none"/>
        <c:crossAx val="96479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8803287196859263E-2"/>
                  <c:y val="-3.79256604794834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093897451690224E-2"/>
                  <c:y val="-4.50367218193868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350235922704448E-2"/>
                  <c:y val="-3.79256604794834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093897451690224E-2"/>
                  <c:y val="-3.55553066995158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384507706521201E-2"/>
                  <c:y val="-3.31849529195479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512676942028268E-2"/>
                  <c:y val="-3.081459913958022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мун.долг!$B$24:$G$24</c:f>
              <c:numCache>
                <c:formatCode>dd/mm/yyyy</c:formatCode>
                <c:ptCount val="6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</c:numCache>
            </c:numRef>
          </c:cat>
          <c:val>
            <c:numRef>
              <c:f>мун.долг!$B$25:$G$25</c:f>
              <c:numCache>
                <c:formatCode>General</c:formatCode>
                <c:ptCount val="6"/>
                <c:pt idx="0">
                  <c:v>99</c:v>
                </c:pt>
                <c:pt idx="1">
                  <c:v>95.4</c:v>
                </c:pt>
                <c:pt idx="2">
                  <c:v>66.3</c:v>
                </c:pt>
                <c:pt idx="3">
                  <c:v>71.2</c:v>
                </c:pt>
                <c:pt idx="4">
                  <c:v>97.3</c:v>
                </c:pt>
                <c:pt idx="5">
                  <c:v>137.69999999999999</c:v>
                </c:pt>
              </c:numCache>
            </c:numRef>
          </c:val>
        </c:ser>
        <c:dLbls>
          <c:showVal val="1"/>
        </c:dLbls>
        <c:gapWidth val="75"/>
        <c:shape val="box"/>
        <c:axId val="96604928"/>
        <c:axId val="96606464"/>
        <c:axId val="0"/>
      </c:bar3DChart>
      <c:dateAx>
        <c:axId val="96604928"/>
        <c:scaling>
          <c:orientation val="minMax"/>
        </c:scaling>
        <c:axPos val="b"/>
        <c:numFmt formatCode="dd/mm/yyyy" sourceLinked="1"/>
        <c:majorTickMark val="none"/>
        <c:tickLblPos val="nextTo"/>
        <c:crossAx val="96606464"/>
        <c:crosses val="autoZero"/>
        <c:auto val="1"/>
        <c:lblOffset val="100"/>
        <c:baseTimeUnit val="years"/>
      </c:dateAx>
      <c:valAx>
        <c:axId val="96606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6604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9444444444444445E-2"/>
                  <c:y val="-1.851851851851857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8954E-2"/>
                  <c:y val="-1.38888888888889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66666666725E-2"/>
                  <c:y val="-1.38888888888889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222222222222251E-2"/>
                  <c:y val="-1.38888888888889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701E-2"/>
                  <c:y val="-1.85185185185185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НДФЛ!$A$43:$E$43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НДФЛ!$A$44:$E$44</c:f>
              <c:numCache>
                <c:formatCode>#,##0.0</c:formatCode>
                <c:ptCount val="5"/>
                <c:pt idx="0">
                  <c:v>377.2</c:v>
                </c:pt>
                <c:pt idx="1">
                  <c:v>400.6</c:v>
                </c:pt>
                <c:pt idx="2">
                  <c:v>420.7</c:v>
                </c:pt>
                <c:pt idx="3">
                  <c:v>412.8</c:v>
                </c:pt>
                <c:pt idx="4">
                  <c:v>435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НДФЛ!$A$43:$E$43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НДФЛ!$A$45:$E$45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75"/>
        <c:shape val="box"/>
        <c:axId val="95081984"/>
        <c:axId val="95083520"/>
        <c:axId val="0"/>
      </c:bar3DChart>
      <c:catAx>
        <c:axId val="95081984"/>
        <c:scaling>
          <c:orientation val="minMax"/>
        </c:scaling>
        <c:axPos val="b"/>
        <c:numFmt formatCode="General" sourceLinked="0"/>
        <c:majorTickMark val="none"/>
        <c:tickLblPos val="nextTo"/>
        <c:crossAx val="95083520"/>
        <c:crosses val="autoZero"/>
        <c:auto val="1"/>
        <c:lblAlgn val="ctr"/>
        <c:lblOffset val="100"/>
      </c:catAx>
      <c:valAx>
        <c:axId val="9508352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081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9765803545510951E-2"/>
                  <c:y val="-5.555516671799321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765803545510986E-2"/>
                  <c:y val="-5.185148893679373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765803545510854E-2"/>
                  <c:y val="-4.814781115559412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069978973301841E-2"/>
                  <c:y val="-4.814781115559412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НДФЛ!$H$43:$K$43</c:f>
              <c:strCache>
                <c:ptCount val="4"/>
                <c:pt idx="0">
                  <c:v>2019 год (оценка)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НДФЛ!$H$44:$K$44</c:f>
              <c:numCache>
                <c:formatCode>General</c:formatCode>
                <c:ptCount val="4"/>
                <c:pt idx="0">
                  <c:v>106.2</c:v>
                </c:pt>
                <c:pt idx="1">
                  <c:v>105</c:v>
                </c:pt>
                <c:pt idx="2">
                  <c:v>98.1</c:v>
                </c:pt>
                <c:pt idx="3">
                  <c:v>105.4</c:v>
                </c:pt>
              </c:numCache>
            </c:numRef>
          </c:val>
        </c:ser>
        <c:dLbls>
          <c:showVal val="1"/>
        </c:dLbls>
        <c:marker val="1"/>
        <c:axId val="95125504"/>
        <c:axId val="95127040"/>
      </c:lineChart>
      <c:catAx>
        <c:axId val="9512550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127040"/>
        <c:crosses val="autoZero"/>
        <c:auto val="1"/>
        <c:lblAlgn val="ctr"/>
        <c:lblOffset val="100"/>
      </c:catAx>
      <c:valAx>
        <c:axId val="95127040"/>
        <c:scaling>
          <c:orientation val="minMax"/>
        </c:scaling>
        <c:delete val="1"/>
        <c:axPos val="l"/>
        <c:numFmt formatCode="General" sourceLinked="1"/>
        <c:tickLblPos val="none"/>
        <c:crossAx val="95125504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9444444444444445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-2.77777777777779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666684613015775E-2"/>
                  <c:y val="-2.99857864303481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282069228400352E-2"/>
                  <c:y val="-3.2122487948974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606708991336217E-2"/>
                  <c:y val="-2.99857864303481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'Ар.плат.за зем.'!$A$30:$E$30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'Ар.плат.за зем.'!$A$31:$E$31</c:f>
              <c:numCache>
                <c:formatCode>#,##0.0</c:formatCode>
                <c:ptCount val="5"/>
                <c:pt idx="0">
                  <c:v>41.7</c:v>
                </c:pt>
                <c:pt idx="1">
                  <c:v>44.3</c:v>
                </c:pt>
                <c:pt idx="2">
                  <c:v>43.8</c:v>
                </c:pt>
                <c:pt idx="3">
                  <c:v>43.7</c:v>
                </c:pt>
                <c:pt idx="4">
                  <c:v>44</c:v>
                </c:pt>
              </c:numCache>
            </c:numRef>
          </c:val>
        </c:ser>
        <c:dLbls>
          <c:showVal val="1"/>
        </c:dLbls>
        <c:gapWidth val="75"/>
        <c:shape val="box"/>
        <c:axId val="95356800"/>
        <c:axId val="95358336"/>
        <c:axId val="0"/>
      </c:bar3DChart>
      <c:catAx>
        <c:axId val="95356800"/>
        <c:scaling>
          <c:orientation val="minMax"/>
        </c:scaling>
        <c:axPos val="b"/>
        <c:numFmt formatCode="General" sourceLinked="0"/>
        <c:majorTickMark val="none"/>
        <c:tickLblPos val="nextTo"/>
        <c:crossAx val="95358336"/>
        <c:crosses val="autoZero"/>
        <c:auto val="1"/>
        <c:lblAlgn val="ctr"/>
        <c:lblOffset val="100"/>
      </c:catAx>
      <c:valAx>
        <c:axId val="953583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356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5.3102081434341857E-2"/>
                  <c:y val="-0.101851851851851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866936837064982E-2"/>
                  <c:y val="-6.48148148148150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63179223978799E-2"/>
                  <c:y val="-0.101851851851851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558150687745446E-2"/>
                  <c:y val="-7.870370370370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'Ар.плат.за зем.'!$I$30:$L$30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'Ар.плат.за зем.'!$I$31:$L$31</c:f>
              <c:numCache>
                <c:formatCode>General</c:formatCode>
                <c:ptCount val="4"/>
                <c:pt idx="0">
                  <c:v>102.3</c:v>
                </c:pt>
                <c:pt idx="1">
                  <c:v>108.1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marker val="1"/>
        <c:axId val="95386240"/>
        <c:axId val="95396224"/>
      </c:lineChart>
      <c:catAx>
        <c:axId val="9538624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396224"/>
        <c:crosses val="autoZero"/>
        <c:auto val="1"/>
        <c:lblAlgn val="ctr"/>
        <c:lblOffset val="100"/>
      </c:catAx>
      <c:valAx>
        <c:axId val="95396224"/>
        <c:scaling>
          <c:orientation val="minMax"/>
        </c:scaling>
        <c:delete val="1"/>
        <c:axPos val="l"/>
        <c:numFmt formatCode="General" sourceLinked="1"/>
        <c:tickLblPos val="none"/>
        <c:crossAx val="95386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6666666666666701E-2"/>
                  <c:y val="-3.24074074074075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670571632692632E-2"/>
                  <c:y val="-3.60458334992740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250801264603441E-2"/>
                  <c:y val="-3.35419386612799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501939521761038E-2"/>
                  <c:y val="-4.49269710482725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444444444545E-2"/>
                  <c:y val="-3.240740740740759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УСН!$B$29:$F$29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УСН!$B$30:$F$30</c:f>
              <c:numCache>
                <c:formatCode>#,##0.0</c:formatCode>
                <c:ptCount val="5"/>
                <c:pt idx="0">
                  <c:v>24.4</c:v>
                </c:pt>
                <c:pt idx="1">
                  <c:v>34.700000000000003</c:v>
                </c:pt>
                <c:pt idx="2">
                  <c:v>34.5</c:v>
                </c:pt>
                <c:pt idx="3">
                  <c:v>34.700000000000003</c:v>
                </c:pt>
                <c:pt idx="4">
                  <c:v>34.9</c:v>
                </c:pt>
              </c:numCache>
            </c:numRef>
          </c:val>
        </c:ser>
        <c:dLbls>
          <c:showVal val="1"/>
        </c:dLbls>
        <c:gapWidth val="75"/>
        <c:shape val="box"/>
        <c:axId val="95433472"/>
        <c:axId val="95435008"/>
        <c:axId val="0"/>
      </c:bar3DChart>
      <c:catAx>
        <c:axId val="95433472"/>
        <c:scaling>
          <c:orientation val="minMax"/>
        </c:scaling>
        <c:axPos val="b"/>
        <c:numFmt formatCode="General" sourceLinked="0"/>
        <c:majorTickMark val="none"/>
        <c:tickLblPos val="nextTo"/>
        <c:crossAx val="95435008"/>
        <c:crosses val="autoZero"/>
        <c:auto val="1"/>
        <c:lblAlgn val="ctr"/>
        <c:lblOffset val="100"/>
      </c:catAx>
      <c:valAx>
        <c:axId val="95435008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433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5730814058860012E-2"/>
                  <c:y val="-4.62962962962964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069978973301882E-2"/>
                  <c:y val="-7.87037037037037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69978973301792E-2"/>
                  <c:y val="-6.94444444444444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069978973301841E-2"/>
                  <c:y val="-6.94444444444444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УСН!$I$29:$L$29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УСН!$I$30:$L$30</c:f>
              <c:numCache>
                <c:formatCode>General</c:formatCode>
                <c:ptCount val="4"/>
                <c:pt idx="0">
                  <c:v>142.19999999999999</c:v>
                </c:pt>
                <c:pt idx="1">
                  <c:v>99.4</c:v>
                </c:pt>
                <c:pt idx="2">
                  <c:v>100.6</c:v>
                </c:pt>
                <c:pt idx="3">
                  <c:v>100.6</c:v>
                </c:pt>
              </c:numCache>
            </c:numRef>
          </c:val>
        </c:ser>
        <c:dLbls>
          <c:showVal val="1"/>
        </c:dLbls>
        <c:marker val="1"/>
        <c:axId val="95476736"/>
        <c:axId val="95564544"/>
      </c:lineChart>
      <c:catAx>
        <c:axId val="95476736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5564544"/>
        <c:crosses val="autoZero"/>
        <c:auto val="1"/>
        <c:lblAlgn val="ctr"/>
        <c:lblOffset val="100"/>
      </c:catAx>
      <c:valAx>
        <c:axId val="95564544"/>
        <c:scaling>
          <c:orientation val="minMax"/>
        </c:scaling>
        <c:delete val="1"/>
        <c:axPos val="l"/>
        <c:numFmt formatCode="General" sourceLinked="1"/>
        <c:tickLblPos val="none"/>
        <c:crossAx val="95476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3.1760883035137473E-2"/>
                  <c:y val="-2.7777894961700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375197492798875E-2"/>
                  <c:y val="-3.26482931650282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940244793349E-2"/>
                  <c:y val="-4.48247680621226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52334601266601E-2"/>
                  <c:y val="-3.31303665176470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781E-2"/>
                  <c:y val="-2.77777777777779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ЕНВД!$A$27:$E$27</c:f>
              <c:strCache>
                <c:ptCount val="5"/>
                <c:pt idx="0">
                  <c:v>2018 год (отчет)</c:v>
                </c:pt>
                <c:pt idx="1">
                  <c:v>2019 год (оценка)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ЕНВД!$A$28:$E$28</c:f>
              <c:numCache>
                <c:formatCode>#,##0.0</c:formatCode>
                <c:ptCount val="5"/>
                <c:pt idx="0">
                  <c:v>30.9</c:v>
                </c:pt>
                <c:pt idx="1">
                  <c:v>30.2</c:v>
                </c:pt>
                <c:pt idx="2">
                  <c:v>31.7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95593600"/>
        <c:axId val="95595136"/>
        <c:axId val="0"/>
      </c:bar3DChart>
      <c:catAx>
        <c:axId val="95593600"/>
        <c:scaling>
          <c:orientation val="minMax"/>
        </c:scaling>
        <c:axPos val="b"/>
        <c:numFmt formatCode="General" sourceLinked="0"/>
        <c:majorTickMark val="none"/>
        <c:tickLblPos val="nextTo"/>
        <c:crossAx val="95595136"/>
        <c:crosses val="autoZero"/>
        <c:auto val="1"/>
        <c:lblAlgn val="ctr"/>
        <c:lblOffset val="100"/>
      </c:catAx>
      <c:valAx>
        <c:axId val="9559513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559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F3CB7-FEF5-4572-8A6C-5DE0FF65A962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23DA4B-736D-4B07-80E7-0FD42E8A5821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9AF37AB-F1AE-4F54-A236-10E6A0C80182}" type="par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F51EE12-4C9D-4AF5-949D-8FFEEA184FD1}" type="sib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43B3B91-E6D7-405C-A3CB-5F781CCC67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966E18A-7CD3-4894-A740-97C0437767F3}" type="par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377AC34-4F4F-4E64-863E-490DAE894101}" type="sib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B6B352B-10F0-4D77-855A-A11D334A2EE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4F868E3-B2A9-4CB7-9764-927826E412E7}" type="par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95D189B-B052-4C19-9DD7-8C3125546758}" type="sib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9325211-058C-4183-A5C9-556EB50CE1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46A5E0B-8A42-47D7-B7FE-B3030AC01DF2}" type="par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5A6124B-E887-438A-96DE-CEC8AABA7BE5}" type="sib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DC40643-8610-4CCC-966E-A198734F504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Снижение дефицита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AA5DAD-7356-4DB1-9330-EBF7AEF68659}" type="par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1AEB1A6-0F9A-4D90-A874-9B7456B9730C}" type="sib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C9F0A1C-2CD8-4EAA-93A3-478AD98C83B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74527F2-BAB0-4BCA-9759-5A2C473D0DBE}" type="parTrans" cxnId="{E1A527B5-31D7-4336-BD81-23195A7E317D}">
      <dgm:prSet/>
      <dgm:spPr/>
      <dgm:t>
        <a:bodyPr/>
        <a:lstStyle/>
        <a:p>
          <a:endParaRPr lang="ru-RU"/>
        </a:p>
      </dgm:t>
    </dgm:pt>
    <dgm:pt modelId="{39618F00-82D1-481B-940D-9095864B0654}" type="sibTrans" cxnId="{E1A527B5-31D7-4336-BD81-23195A7E317D}">
      <dgm:prSet/>
      <dgm:spPr/>
      <dgm:t>
        <a:bodyPr/>
        <a:lstStyle/>
        <a:p>
          <a:endParaRPr lang="ru-RU"/>
        </a:p>
      </dgm:t>
    </dgm:pt>
    <dgm:pt modelId="{60472E10-5572-4EB6-BCD8-19D17F7E24A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403E0FA-8101-4872-A9E7-9FA74EB51896}" type="parTrans" cxnId="{029540A8-EDFD-445A-A3DD-E6D70FD406C3}">
      <dgm:prSet/>
      <dgm:spPr/>
      <dgm:t>
        <a:bodyPr/>
        <a:lstStyle/>
        <a:p>
          <a:endParaRPr lang="ru-RU"/>
        </a:p>
      </dgm:t>
    </dgm:pt>
    <dgm:pt modelId="{6DDF5991-4A4D-47F8-9E90-671F48C1633D}" type="sibTrans" cxnId="{029540A8-EDFD-445A-A3DD-E6D70FD406C3}">
      <dgm:prSet/>
      <dgm:spPr/>
      <dgm:t>
        <a:bodyPr/>
        <a:lstStyle/>
        <a:p>
          <a:endParaRPr lang="ru-RU"/>
        </a:p>
      </dgm:t>
    </dgm:pt>
    <dgm:pt modelId="{D6379FED-0459-494E-8147-49C25A0EF785}" type="pres">
      <dgm:prSet presAssocID="{E5AF3CB7-FEF5-4572-8A6C-5DE0FF65A9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788EB-C441-4A46-8C7D-71E96C81E448}" type="pres">
      <dgm:prSet presAssocID="{E5AF3CB7-FEF5-4572-8A6C-5DE0FF65A962}" presName="cycle" presStyleCnt="0"/>
      <dgm:spPr/>
    </dgm:pt>
    <dgm:pt modelId="{121129B1-A6B8-40EC-8AE2-9DB517F97A7B}" type="pres">
      <dgm:prSet presAssocID="{9723DA4B-736D-4B07-80E7-0FD42E8A582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9BD5-1EE3-4FC1-863B-BFEE0D05283F}" type="pres">
      <dgm:prSet presAssocID="{9F51EE12-4C9D-4AF5-949D-8FFEEA184FD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B3CB53-0139-40DD-AB3F-B9E0F5F126AA}" type="pres">
      <dgm:prSet presAssocID="{60472E10-5572-4EB6-BCD8-19D17F7E24AD}" presName="nodeFollowingNodes" presStyleLbl="node1" presStyleIdx="1" presStyleCnt="7" custRadScaleRad="96599" custRadScaleInc="11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A64F4-0A04-41AE-BD46-B9DFEE51655E}" type="pres">
      <dgm:prSet presAssocID="{B43B3B91-E6D7-405C-A3CB-5F781CCC67CC}" presName="nodeFollowingNodes" presStyleLbl="node1" presStyleIdx="2" presStyleCnt="7" custRadScaleRad="100679" custRadScaleInc="-10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4348-8EFF-4AD2-92FD-238EFF23CCAD}" type="pres">
      <dgm:prSet presAssocID="{6B6B352B-10F0-4D77-855A-A11D334A2EE0}" presName="nodeFollowingNodes" presStyleLbl="node1" presStyleIdx="3" presStyleCnt="7" custRadScaleRad="96616" custRadScaleInc="23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191-1D06-45AF-BA57-40271BF6ADA3}" type="pres">
      <dgm:prSet presAssocID="{99325211-058C-4183-A5C9-556EB50CE16E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102FF-7073-45E3-9111-BA5023EE5765}" type="pres">
      <dgm:prSet presAssocID="{BDC40643-8610-4CCC-966E-A198734F5044}" presName="nodeFollowingNodes" presStyleLbl="node1" presStyleIdx="5" presStyleCnt="7" custRadScaleRad="104783" custRadScaleInc="-23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A65E-5E74-4B50-9200-1AFF6F3D2C72}" type="pres">
      <dgm:prSet presAssocID="{5C9F0A1C-2CD8-4EAA-93A3-478AD98C83B1}" presName="nodeFollowingNodes" presStyleLbl="node1" presStyleIdx="6" presStyleCnt="7" custRadScaleRad="98435" custRadScaleInc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36F55D-2680-4D9E-A439-7F553827746B}" srcId="{E5AF3CB7-FEF5-4572-8A6C-5DE0FF65A962}" destId="{99325211-058C-4183-A5C9-556EB50CE16E}" srcOrd="4" destOrd="0" parTransId="{D46A5E0B-8A42-47D7-B7FE-B3030AC01DF2}" sibTransId="{B5A6124B-E887-438A-96DE-CEC8AABA7BE5}"/>
    <dgm:cxn modelId="{E1A527B5-31D7-4336-BD81-23195A7E317D}" srcId="{E5AF3CB7-FEF5-4572-8A6C-5DE0FF65A962}" destId="{5C9F0A1C-2CD8-4EAA-93A3-478AD98C83B1}" srcOrd="6" destOrd="0" parTransId="{A74527F2-BAB0-4BCA-9759-5A2C473D0DBE}" sibTransId="{39618F00-82D1-481B-940D-9095864B0654}"/>
    <dgm:cxn modelId="{1323BA7E-2F1E-461B-B8AF-B0AA2A8E8B88}" type="presOf" srcId="{BDC40643-8610-4CCC-966E-A198734F5044}" destId="{C10102FF-7073-45E3-9111-BA5023EE5765}" srcOrd="0" destOrd="0" presId="urn:microsoft.com/office/officeart/2005/8/layout/cycle3"/>
    <dgm:cxn modelId="{B38F2ADD-EF4B-4DD3-BAA9-629CBF7E96C0}" srcId="{E5AF3CB7-FEF5-4572-8A6C-5DE0FF65A962}" destId="{B43B3B91-E6D7-405C-A3CB-5F781CCC67CC}" srcOrd="2" destOrd="0" parTransId="{0966E18A-7CD3-4894-A740-97C0437767F3}" sibTransId="{B377AC34-4F4F-4E64-863E-490DAE894101}"/>
    <dgm:cxn modelId="{7AF3CA23-05A5-47DA-8F74-D0338EDCD6B4}" type="presOf" srcId="{E5AF3CB7-FEF5-4572-8A6C-5DE0FF65A962}" destId="{D6379FED-0459-494E-8147-49C25A0EF785}" srcOrd="0" destOrd="0" presId="urn:microsoft.com/office/officeart/2005/8/layout/cycle3"/>
    <dgm:cxn modelId="{A065BE35-408B-4F16-ADA5-7F72F2D33C9F}" type="presOf" srcId="{6B6B352B-10F0-4D77-855A-A11D334A2EE0}" destId="{F7314348-8EFF-4AD2-92FD-238EFF23CCAD}" srcOrd="0" destOrd="0" presId="urn:microsoft.com/office/officeart/2005/8/layout/cycle3"/>
    <dgm:cxn modelId="{2C1707B7-BBD2-4E87-8992-3B85616213A2}" type="presOf" srcId="{99325211-058C-4183-A5C9-556EB50CE16E}" destId="{9E994191-1D06-45AF-BA57-40271BF6ADA3}" srcOrd="0" destOrd="0" presId="urn:microsoft.com/office/officeart/2005/8/layout/cycle3"/>
    <dgm:cxn modelId="{85B4F452-4FA0-4A5F-B2AF-77F2AFED4DC0}" srcId="{E5AF3CB7-FEF5-4572-8A6C-5DE0FF65A962}" destId="{BDC40643-8610-4CCC-966E-A198734F5044}" srcOrd="5" destOrd="0" parTransId="{DFAA5DAD-7356-4DB1-9330-EBF7AEF68659}" sibTransId="{F1AEB1A6-0F9A-4D90-A874-9B7456B9730C}"/>
    <dgm:cxn modelId="{345310C8-FD6E-4232-AF86-F0B8DCDFE9F5}" type="presOf" srcId="{60472E10-5572-4EB6-BCD8-19D17F7E24AD}" destId="{9DB3CB53-0139-40DD-AB3F-B9E0F5F126AA}" srcOrd="0" destOrd="0" presId="urn:microsoft.com/office/officeart/2005/8/layout/cycle3"/>
    <dgm:cxn modelId="{C82A6DE1-ECE2-4211-952E-BCF5712316C9}" type="presOf" srcId="{9723DA4B-736D-4B07-80E7-0FD42E8A5821}" destId="{121129B1-A6B8-40EC-8AE2-9DB517F97A7B}" srcOrd="0" destOrd="0" presId="urn:microsoft.com/office/officeart/2005/8/layout/cycle3"/>
    <dgm:cxn modelId="{DC1615A2-EDB4-492E-8E78-66E8FDD77226}" srcId="{E5AF3CB7-FEF5-4572-8A6C-5DE0FF65A962}" destId="{9723DA4B-736D-4B07-80E7-0FD42E8A5821}" srcOrd="0" destOrd="0" parTransId="{A9AF37AB-F1AE-4F54-A236-10E6A0C80182}" sibTransId="{9F51EE12-4C9D-4AF5-949D-8FFEEA184FD1}"/>
    <dgm:cxn modelId="{8BEE1E41-8B60-4AAD-A606-B9DF72A92552}" srcId="{E5AF3CB7-FEF5-4572-8A6C-5DE0FF65A962}" destId="{6B6B352B-10F0-4D77-855A-A11D334A2EE0}" srcOrd="3" destOrd="0" parTransId="{64F868E3-B2A9-4CB7-9764-927826E412E7}" sibTransId="{B95D189B-B052-4C19-9DD7-8C3125546758}"/>
    <dgm:cxn modelId="{1A3383FE-69A6-48B5-A0E9-BBB441E045D1}" type="presOf" srcId="{9F51EE12-4C9D-4AF5-949D-8FFEEA184FD1}" destId="{29BF9BD5-1EE3-4FC1-863B-BFEE0D05283F}" srcOrd="0" destOrd="0" presId="urn:microsoft.com/office/officeart/2005/8/layout/cycle3"/>
    <dgm:cxn modelId="{37C25AD2-A37C-4405-BFC0-5149B47948FB}" type="presOf" srcId="{5C9F0A1C-2CD8-4EAA-93A3-478AD98C83B1}" destId="{B11CA65E-5E74-4B50-9200-1AFF6F3D2C72}" srcOrd="0" destOrd="0" presId="urn:microsoft.com/office/officeart/2005/8/layout/cycle3"/>
    <dgm:cxn modelId="{389D9EB5-6D82-4D2F-96CC-59E0C42E9E66}" type="presOf" srcId="{B43B3B91-E6D7-405C-A3CB-5F781CCC67CC}" destId="{093A64F4-0A04-41AE-BD46-B9DFEE51655E}" srcOrd="0" destOrd="0" presId="urn:microsoft.com/office/officeart/2005/8/layout/cycle3"/>
    <dgm:cxn modelId="{029540A8-EDFD-445A-A3DD-E6D70FD406C3}" srcId="{E5AF3CB7-FEF5-4572-8A6C-5DE0FF65A962}" destId="{60472E10-5572-4EB6-BCD8-19D17F7E24AD}" srcOrd="1" destOrd="0" parTransId="{0403E0FA-8101-4872-A9E7-9FA74EB51896}" sibTransId="{6DDF5991-4A4D-47F8-9E90-671F48C1633D}"/>
    <dgm:cxn modelId="{B574342B-34B1-4901-BF9D-1F84B5D8DD26}" type="presParOf" srcId="{D6379FED-0459-494E-8147-49C25A0EF785}" destId="{0B1788EB-C441-4A46-8C7D-71E96C81E448}" srcOrd="0" destOrd="0" presId="urn:microsoft.com/office/officeart/2005/8/layout/cycle3"/>
    <dgm:cxn modelId="{16DC3E7C-3F6A-4039-BCC4-50C2A3979171}" type="presParOf" srcId="{0B1788EB-C441-4A46-8C7D-71E96C81E448}" destId="{121129B1-A6B8-40EC-8AE2-9DB517F97A7B}" srcOrd="0" destOrd="0" presId="urn:microsoft.com/office/officeart/2005/8/layout/cycle3"/>
    <dgm:cxn modelId="{8348E55A-C299-4A53-9230-EAEA29F333F5}" type="presParOf" srcId="{0B1788EB-C441-4A46-8C7D-71E96C81E448}" destId="{29BF9BD5-1EE3-4FC1-863B-BFEE0D05283F}" srcOrd="1" destOrd="0" presId="urn:microsoft.com/office/officeart/2005/8/layout/cycle3"/>
    <dgm:cxn modelId="{6C0CD0DC-D1A8-48C3-A9CC-91A013777CEE}" type="presParOf" srcId="{0B1788EB-C441-4A46-8C7D-71E96C81E448}" destId="{9DB3CB53-0139-40DD-AB3F-B9E0F5F126AA}" srcOrd="2" destOrd="0" presId="urn:microsoft.com/office/officeart/2005/8/layout/cycle3"/>
    <dgm:cxn modelId="{083348D2-0443-458A-9F8B-1684EBE273BF}" type="presParOf" srcId="{0B1788EB-C441-4A46-8C7D-71E96C81E448}" destId="{093A64F4-0A04-41AE-BD46-B9DFEE51655E}" srcOrd="3" destOrd="0" presId="urn:microsoft.com/office/officeart/2005/8/layout/cycle3"/>
    <dgm:cxn modelId="{35C11F06-D7DC-4B36-BB44-8A3E00982DE3}" type="presParOf" srcId="{0B1788EB-C441-4A46-8C7D-71E96C81E448}" destId="{F7314348-8EFF-4AD2-92FD-238EFF23CCAD}" srcOrd="4" destOrd="0" presId="urn:microsoft.com/office/officeart/2005/8/layout/cycle3"/>
    <dgm:cxn modelId="{F43A3E4F-30DA-4F88-9D34-8A3569361B7D}" type="presParOf" srcId="{0B1788EB-C441-4A46-8C7D-71E96C81E448}" destId="{9E994191-1D06-45AF-BA57-40271BF6ADA3}" srcOrd="5" destOrd="0" presId="urn:microsoft.com/office/officeart/2005/8/layout/cycle3"/>
    <dgm:cxn modelId="{8413759A-B95F-4BA8-B195-CD1BE997C6AA}" type="presParOf" srcId="{0B1788EB-C441-4A46-8C7D-71E96C81E448}" destId="{C10102FF-7073-45E3-9111-BA5023EE5765}" srcOrd="6" destOrd="0" presId="urn:microsoft.com/office/officeart/2005/8/layout/cycle3"/>
    <dgm:cxn modelId="{5A3CDA99-9471-428B-85FA-D4828AAF116E}" type="presParOf" srcId="{0B1788EB-C441-4A46-8C7D-71E96C81E448}" destId="{B11CA65E-5E74-4B50-9200-1AFF6F3D2C72}" srcOrd="7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97672-AE9D-4847-9E8F-58CD28B0932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3655F-0C95-4097-BAD4-D3DA0838AC1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0A8F696-3568-4515-B0BA-F0693F580EF0}" type="par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11713E7-6474-4CAD-96F4-C9EACE404E5E}" type="sib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8482C38-7A13-42FF-B472-5D7B59D749C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собираемости налогов и сборов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B92DA4-3C62-4938-8A6F-8B3D61353447}" type="par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236FD93-A3F9-4954-8D28-E649CD5D2BC0}" type="sib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297171C-BDEA-4893-B41A-BA9B984983F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Повышение качества администрирования доходов бюджета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D053ABA-098B-493B-BC2E-118CDF22A2DE}" type="par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E077FEC-368F-40A7-AD63-8EA4A3056D6F}" type="sib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A802C38-DD55-47BD-93DB-43E5D1E1BBC3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6D9BDEF-8FCC-43F5-92C5-C6302B8DCB5E}" type="par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2C16D1B-B978-4E61-B14C-5393A8B335B1}" type="sib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52843BA-9FE4-4B23-A8B1-E6EDA1E5C255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233268-30C8-4F4C-8DE3-5FA537B8774F}" type="par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8E857B2-68D2-4F4E-A300-1F62D24BE9FE}" type="sib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3CC3C17-0E65-48BC-A38C-F4307D6AE8C0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7B4BA29-647D-4745-9F18-C843D58C4E9B}" type="par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4FB720E-6845-4E36-A9C0-B66674767E24}" type="sib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071552A3-730F-472C-B5A7-FEF1C852EBB5}" type="pres">
      <dgm:prSet presAssocID="{14997672-AE9D-4847-9E8F-58CD28B0932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5DD70-24C4-4D9E-B702-D2011C2CFCD7}" type="pres">
      <dgm:prSet presAssocID="{DEA3655F-0C95-4097-BAD4-D3DA0838AC13}" presName="composite" presStyleCnt="0"/>
      <dgm:spPr/>
    </dgm:pt>
    <dgm:pt modelId="{AB3F3D4B-0888-4461-B340-611F68309627}" type="pres">
      <dgm:prSet presAssocID="{DEA3655F-0C95-4097-BAD4-D3DA0838AC13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2DAD08-5BBC-47D4-A838-A1BD718951EF}" type="pres">
      <dgm:prSet presAssocID="{DEA3655F-0C95-4097-BAD4-D3DA0838AC1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6CDF9-BEAB-4ACE-BD3D-0C97ED0C4CD5}" type="pres">
      <dgm:prSet presAssocID="{C11713E7-6474-4CAD-96F4-C9EACE404E5E}" presName="spacing" presStyleCnt="0"/>
      <dgm:spPr/>
    </dgm:pt>
    <dgm:pt modelId="{1B8F03B0-F0B9-47C1-8160-02C0DA6E6562}" type="pres">
      <dgm:prSet presAssocID="{E8482C38-7A13-42FF-B472-5D7B59D749C5}" presName="composite" presStyleCnt="0"/>
      <dgm:spPr/>
    </dgm:pt>
    <dgm:pt modelId="{07824C0D-492B-4E2C-A290-AAD9EFC45DCE}" type="pres">
      <dgm:prSet presAssocID="{E8482C38-7A13-42FF-B472-5D7B59D749C5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022637-12E1-44CA-9522-070F5FAABCBF}" type="pres">
      <dgm:prSet presAssocID="{E8482C38-7A13-42FF-B472-5D7B59D749C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CDFA-FFC2-4C40-B95B-2572D7643A7C}" type="pres">
      <dgm:prSet presAssocID="{3236FD93-A3F9-4954-8D28-E649CD5D2BC0}" presName="spacing" presStyleCnt="0"/>
      <dgm:spPr/>
    </dgm:pt>
    <dgm:pt modelId="{955EAB4D-5EFC-436E-9E7F-C5B277DBB84E}" type="pres">
      <dgm:prSet presAssocID="{7297171C-BDEA-4893-B41A-BA9B984983F0}" presName="composite" presStyleCnt="0"/>
      <dgm:spPr/>
    </dgm:pt>
    <dgm:pt modelId="{697ACA3E-534D-4A38-8E4B-1B99112564A1}" type="pres">
      <dgm:prSet presAssocID="{7297171C-BDEA-4893-B41A-BA9B984983F0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87C9A9-F6C0-4CBF-ACC7-71C2A023FA04}" type="pres">
      <dgm:prSet presAssocID="{7297171C-BDEA-4893-B41A-BA9B984983F0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EA836-2703-4263-9DBD-E6B210A37551}" type="pres">
      <dgm:prSet presAssocID="{6E077FEC-368F-40A7-AD63-8EA4A3056D6F}" presName="spacing" presStyleCnt="0"/>
      <dgm:spPr/>
    </dgm:pt>
    <dgm:pt modelId="{82FC6D85-7FD9-43DA-8541-1DE7B7FB90C4}" type="pres">
      <dgm:prSet presAssocID="{4A802C38-DD55-47BD-93DB-43E5D1E1BBC3}" presName="composite" presStyleCnt="0"/>
      <dgm:spPr/>
    </dgm:pt>
    <dgm:pt modelId="{F283F103-0323-4515-8149-D2751AC87C24}" type="pres">
      <dgm:prSet presAssocID="{4A802C38-DD55-47BD-93DB-43E5D1E1BBC3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100971-7739-4FC1-BAE5-BA25039E7C8E}" type="pres">
      <dgm:prSet presAssocID="{4A802C38-DD55-47BD-93DB-43E5D1E1BBC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D7DA4-A8C6-4ADA-BC58-F4C32CAD6234}" type="pres">
      <dgm:prSet presAssocID="{A2C16D1B-B978-4E61-B14C-5393A8B335B1}" presName="spacing" presStyleCnt="0"/>
      <dgm:spPr/>
    </dgm:pt>
    <dgm:pt modelId="{7F07FC7F-0C3B-4773-A61E-8F4C383080B4}" type="pres">
      <dgm:prSet presAssocID="{252843BA-9FE4-4B23-A8B1-E6EDA1E5C255}" presName="composite" presStyleCnt="0"/>
      <dgm:spPr/>
    </dgm:pt>
    <dgm:pt modelId="{5399019C-1E97-4520-BA8D-48EA19E9637C}" type="pres">
      <dgm:prSet presAssocID="{252843BA-9FE4-4B23-A8B1-E6EDA1E5C255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A96390-127E-4DFE-8843-AE2EF6804F4B}" type="pres">
      <dgm:prSet presAssocID="{252843BA-9FE4-4B23-A8B1-E6EDA1E5C25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C4666-D30D-4BA1-BAAE-2CDC0566E95D}" type="pres">
      <dgm:prSet presAssocID="{18E857B2-68D2-4F4E-A300-1F62D24BE9FE}" presName="spacing" presStyleCnt="0"/>
      <dgm:spPr/>
    </dgm:pt>
    <dgm:pt modelId="{16D48E46-2637-4B53-A5BD-9837E7551621}" type="pres">
      <dgm:prSet presAssocID="{33CC3C17-0E65-48BC-A38C-F4307D6AE8C0}" presName="composite" presStyleCnt="0"/>
      <dgm:spPr/>
    </dgm:pt>
    <dgm:pt modelId="{056CEBFC-69A7-48AB-A6CF-48A69ACE0318}" type="pres">
      <dgm:prSet presAssocID="{33CC3C17-0E65-48BC-A38C-F4307D6AE8C0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FCA9BA-27F9-4DBD-A50A-0C7863BFF347}" type="pres">
      <dgm:prSet presAssocID="{33CC3C17-0E65-48BC-A38C-F4307D6AE8C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E6932-8521-4E16-ABAD-275EC74B3DB3}" type="presOf" srcId="{4A802C38-DD55-47BD-93DB-43E5D1E1BBC3}" destId="{F6100971-7739-4FC1-BAE5-BA25039E7C8E}" srcOrd="0" destOrd="0" presId="urn:microsoft.com/office/officeart/2005/8/layout/vList3#1"/>
    <dgm:cxn modelId="{917D1AD6-EE70-43BA-B708-AECB6F3F4A26}" srcId="{14997672-AE9D-4847-9E8F-58CD28B0932F}" destId="{33CC3C17-0E65-48BC-A38C-F4307D6AE8C0}" srcOrd="5" destOrd="0" parTransId="{57B4BA29-647D-4745-9F18-C843D58C4E9B}" sibTransId="{84FB720E-6845-4E36-A9C0-B66674767E24}"/>
    <dgm:cxn modelId="{AF1343A8-A67D-4613-BCC8-ABDED0CB8015}" srcId="{14997672-AE9D-4847-9E8F-58CD28B0932F}" destId="{7297171C-BDEA-4893-B41A-BA9B984983F0}" srcOrd="2" destOrd="0" parTransId="{CD053ABA-098B-493B-BC2E-118CDF22A2DE}" sibTransId="{6E077FEC-368F-40A7-AD63-8EA4A3056D6F}"/>
    <dgm:cxn modelId="{680E38C7-8B21-4C23-88FF-2BC503EEF86E}" type="presOf" srcId="{DEA3655F-0C95-4097-BAD4-D3DA0838AC13}" destId="{132DAD08-5BBC-47D4-A838-A1BD718951EF}" srcOrd="0" destOrd="0" presId="urn:microsoft.com/office/officeart/2005/8/layout/vList3#1"/>
    <dgm:cxn modelId="{016D369D-FFCB-4D88-B9B9-EEAFC95E4A66}" type="presOf" srcId="{14997672-AE9D-4847-9E8F-58CD28B0932F}" destId="{071552A3-730F-472C-B5A7-FEF1C852EBB5}" srcOrd="0" destOrd="0" presId="urn:microsoft.com/office/officeart/2005/8/layout/vList3#1"/>
    <dgm:cxn modelId="{F497E5CF-E5EE-42B5-AF8B-2B8D7B9E0C41}" type="presOf" srcId="{E8482C38-7A13-42FF-B472-5D7B59D749C5}" destId="{08022637-12E1-44CA-9522-070F5FAABCBF}" srcOrd="0" destOrd="0" presId="urn:microsoft.com/office/officeart/2005/8/layout/vList3#1"/>
    <dgm:cxn modelId="{1069F3CD-C69E-44BE-9077-D6E0E948F2D7}" srcId="{14997672-AE9D-4847-9E8F-58CD28B0932F}" destId="{4A802C38-DD55-47BD-93DB-43E5D1E1BBC3}" srcOrd="3" destOrd="0" parTransId="{46D9BDEF-8FCC-43F5-92C5-C6302B8DCB5E}" sibTransId="{A2C16D1B-B978-4E61-B14C-5393A8B335B1}"/>
    <dgm:cxn modelId="{F262A57B-677F-472D-9DD0-A40C37BAF028}" type="presOf" srcId="{252843BA-9FE4-4B23-A8B1-E6EDA1E5C255}" destId="{49A96390-127E-4DFE-8843-AE2EF6804F4B}" srcOrd="0" destOrd="0" presId="urn:microsoft.com/office/officeart/2005/8/layout/vList3#1"/>
    <dgm:cxn modelId="{C08BCDEC-2B9B-4D52-AAAA-E7FFB576385D}" type="presOf" srcId="{33CC3C17-0E65-48BC-A38C-F4307D6AE8C0}" destId="{13FCA9BA-27F9-4DBD-A50A-0C7863BFF347}" srcOrd="0" destOrd="0" presId="urn:microsoft.com/office/officeart/2005/8/layout/vList3#1"/>
    <dgm:cxn modelId="{254978CC-2A9C-44C9-A2A8-4F81B05A5C5F}" type="presOf" srcId="{7297171C-BDEA-4893-B41A-BA9B984983F0}" destId="{D287C9A9-F6C0-4CBF-ACC7-71C2A023FA04}" srcOrd="0" destOrd="0" presId="urn:microsoft.com/office/officeart/2005/8/layout/vList3#1"/>
    <dgm:cxn modelId="{ECAFA63C-5934-4092-9676-ED57DAC3805A}" srcId="{14997672-AE9D-4847-9E8F-58CD28B0932F}" destId="{252843BA-9FE4-4B23-A8B1-E6EDA1E5C255}" srcOrd="4" destOrd="0" parTransId="{58233268-30C8-4F4C-8DE3-5FA537B8774F}" sibTransId="{18E857B2-68D2-4F4E-A300-1F62D24BE9FE}"/>
    <dgm:cxn modelId="{881E8131-B8A1-4756-AF8C-F5CA39B6ABB2}" srcId="{14997672-AE9D-4847-9E8F-58CD28B0932F}" destId="{DEA3655F-0C95-4097-BAD4-D3DA0838AC13}" srcOrd="0" destOrd="0" parTransId="{60A8F696-3568-4515-B0BA-F0693F580EF0}" sibTransId="{C11713E7-6474-4CAD-96F4-C9EACE404E5E}"/>
    <dgm:cxn modelId="{1FCD5795-BF25-4862-AD22-F9F47D378BFE}" srcId="{14997672-AE9D-4847-9E8F-58CD28B0932F}" destId="{E8482C38-7A13-42FF-B472-5D7B59D749C5}" srcOrd="1" destOrd="0" parTransId="{64B92DA4-3C62-4938-8A6F-8B3D61353447}" sibTransId="{3236FD93-A3F9-4954-8D28-E649CD5D2BC0}"/>
    <dgm:cxn modelId="{2B20EB28-6BDE-4E01-A29D-2EDFB0910E43}" type="presParOf" srcId="{071552A3-730F-472C-B5A7-FEF1C852EBB5}" destId="{0D45DD70-24C4-4D9E-B702-D2011C2CFCD7}" srcOrd="0" destOrd="0" presId="urn:microsoft.com/office/officeart/2005/8/layout/vList3#1"/>
    <dgm:cxn modelId="{5B255B2A-8E69-4C15-9F5B-2ACDCE91FD93}" type="presParOf" srcId="{0D45DD70-24C4-4D9E-B702-D2011C2CFCD7}" destId="{AB3F3D4B-0888-4461-B340-611F68309627}" srcOrd="0" destOrd="0" presId="urn:microsoft.com/office/officeart/2005/8/layout/vList3#1"/>
    <dgm:cxn modelId="{BF6C6F17-532E-4FA1-B421-10CF3BB13A1D}" type="presParOf" srcId="{0D45DD70-24C4-4D9E-B702-D2011C2CFCD7}" destId="{132DAD08-5BBC-47D4-A838-A1BD718951EF}" srcOrd="1" destOrd="0" presId="urn:microsoft.com/office/officeart/2005/8/layout/vList3#1"/>
    <dgm:cxn modelId="{7A6340AD-F90F-43A5-B899-82C81A282D93}" type="presParOf" srcId="{071552A3-730F-472C-B5A7-FEF1C852EBB5}" destId="{C4E6CDF9-BEAB-4ACE-BD3D-0C97ED0C4CD5}" srcOrd="1" destOrd="0" presId="urn:microsoft.com/office/officeart/2005/8/layout/vList3#1"/>
    <dgm:cxn modelId="{0E37306E-36D1-4B3A-ADC3-ED2432046C7E}" type="presParOf" srcId="{071552A3-730F-472C-B5A7-FEF1C852EBB5}" destId="{1B8F03B0-F0B9-47C1-8160-02C0DA6E6562}" srcOrd="2" destOrd="0" presId="urn:microsoft.com/office/officeart/2005/8/layout/vList3#1"/>
    <dgm:cxn modelId="{1537FF57-933C-4AB8-A027-7FA9F70D35BE}" type="presParOf" srcId="{1B8F03B0-F0B9-47C1-8160-02C0DA6E6562}" destId="{07824C0D-492B-4E2C-A290-AAD9EFC45DCE}" srcOrd="0" destOrd="0" presId="urn:microsoft.com/office/officeart/2005/8/layout/vList3#1"/>
    <dgm:cxn modelId="{176C2265-D983-43FB-9F83-66325AA40E55}" type="presParOf" srcId="{1B8F03B0-F0B9-47C1-8160-02C0DA6E6562}" destId="{08022637-12E1-44CA-9522-070F5FAABCBF}" srcOrd="1" destOrd="0" presId="urn:microsoft.com/office/officeart/2005/8/layout/vList3#1"/>
    <dgm:cxn modelId="{02AA2FF7-1D9A-4E6A-8743-679A178A558E}" type="presParOf" srcId="{071552A3-730F-472C-B5A7-FEF1C852EBB5}" destId="{2648CDFA-FFC2-4C40-B95B-2572D7643A7C}" srcOrd="3" destOrd="0" presId="urn:microsoft.com/office/officeart/2005/8/layout/vList3#1"/>
    <dgm:cxn modelId="{553CC6B1-DBBA-4F42-AEFE-86FDAD3D7093}" type="presParOf" srcId="{071552A3-730F-472C-B5A7-FEF1C852EBB5}" destId="{955EAB4D-5EFC-436E-9E7F-C5B277DBB84E}" srcOrd="4" destOrd="0" presId="urn:microsoft.com/office/officeart/2005/8/layout/vList3#1"/>
    <dgm:cxn modelId="{8F5773C3-1CCA-42BA-BA80-72BD67AB333F}" type="presParOf" srcId="{955EAB4D-5EFC-436E-9E7F-C5B277DBB84E}" destId="{697ACA3E-534D-4A38-8E4B-1B99112564A1}" srcOrd="0" destOrd="0" presId="urn:microsoft.com/office/officeart/2005/8/layout/vList3#1"/>
    <dgm:cxn modelId="{A6CBB4D2-0545-4CB0-B393-CA1702990C3E}" type="presParOf" srcId="{955EAB4D-5EFC-436E-9E7F-C5B277DBB84E}" destId="{D287C9A9-F6C0-4CBF-ACC7-71C2A023FA04}" srcOrd="1" destOrd="0" presId="urn:microsoft.com/office/officeart/2005/8/layout/vList3#1"/>
    <dgm:cxn modelId="{475435CB-2868-434C-9CE8-9FBA68943B75}" type="presParOf" srcId="{071552A3-730F-472C-B5A7-FEF1C852EBB5}" destId="{E39EA836-2703-4263-9DBD-E6B210A37551}" srcOrd="5" destOrd="0" presId="urn:microsoft.com/office/officeart/2005/8/layout/vList3#1"/>
    <dgm:cxn modelId="{878571FF-692F-4D9D-8B23-0BAFA9342D70}" type="presParOf" srcId="{071552A3-730F-472C-B5A7-FEF1C852EBB5}" destId="{82FC6D85-7FD9-43DA-8541-1DE7B7FB90C4}" srcOrd="6" destOrd="0" presId="urn:microsoft.com/office/officeart/2005/8/layout/vList3#1"/>
    <dgm:cxn modelId="{22B42227-8F03-400C-B178-81212108B2BE}" type="presParOf" srcId="{82FC6D85-7FD9-43DA-8541-1DE7B7FB90C4}" destId="{F283F103-0323-4515-8149-D2751AC87C24}" srcOrd="0" destOrd="0" presId="urn:microsoft.com/office/officeart/2005/8/layout/vList3#1"/>
    <dgm:cxn modelId="{C2F6AE27-E375-4A9A-BCF0-6708365956AF}" type="presParOf" srcId="{82FC6D85-7FD9-43DA-8541-1DE7B7FB90C4}" destId="{F6100971-7739-4FC1-BAE5-BA25039E7C8E}" srcOrd="1" destOrd="0" presId="urn:microsoft.com/office/officeart/2005/8/layout/vList3#1"/>
    <dgm:cxn modelId="{7CE4525D-91A0-4643-89BD-FBD5DAD5DE9F}" type="presParOf" srcId="{071552A3-730F-472C-B5A7-FEF1C852EBB5}" destId="{F5FD7DA4-A8C6-4ADA-BC58-F4C32CAD6234}" srcOrd="7" destOrd="0" presId="urn:microsoft.com/office/officeart/2005/8/layout/vList3#1"/>
    <dgm:cxn modelId="{A16E2D3A-DC53-4313-8848-621FFA2B1BE0}" type="presParOf" srcId="{071552A3-730F-472C-B5A7-FEF1C852EBB5}" destId="{7F07FC7F-0C3B-4773-A61E-8F4C383080B4}" srcOrd="8" destOrd="0" presId="urn:microsoft.com/office/officeart/2005/8/layout/vList3#1"/>
    <dgm:cxn modelId="{9B3D6594-2C17-498E-A347-3A996D2BA759}" type="presParOf" srcId="{7F07FC7F-0C3B-4773-A61E-8F4C383080B4}" destId="{5399019C-1E97-4520-BA8D-48EA19E9637C}" srcOrd="0" destOrd="0" presId="urn:microsoft.com/office/officeart/2005/8/layout/vList3#1"/>
    <dgm:cxn modelId="{8954CCB6-11B6-4792-B138-C475B788894C}" type="presParOf" srcId="{7F07FC7F-0C3B-4773-A61E-8F4C383080B4}" destId="{49A96390-127E-4DFE-8843-AE2EF6804F4B}" srcOrd="1" destOrd="0" presId="urn:microsoft.com/office/officeart/2005/8/layout/vList3#1"/>
    <dgm:cxn modelId="{7388EA3D-06FF-4D93-9DE5-837EFAFD35A4}" type="presParOf" srcId="{071552A3-730F-472C-B5A7-FEF1C852EBB5}" destId="{659C4666-D30D-4BA1-BAAE-2CDC0566E95D}" srcOrd="9" destOrd="0" presId="urn:microsoft.com/office/officeart/2005/8/layout/vList3#1"/>
    <dgm:cxn modelId="{A7225692-B86E-436F-BCFF-CE7662F06417}" type="presParOf" srcId="{071552A3-730F-472C-B5A7-FEF1C852EBB5}" destId="{16D48E46-2637-4B53-A5BD-9837E7551621}" srcOrd="10" destOrd="0" presId="urn:microsoft.com/office/officeart/2005/8/layout/vList3#1"/>
    <dgm:cxn modelId="{854999F0-9274-4183-984C-1E26F024579B}" type="presParOf" srcId="{16D48E46-2637-4B53-A5BD-9837E7551621}" destId="{056CEBFC-69A7-48AB-A6CF-48A69ACE0318}" srcOrd="0" destOrd="0" presId="urn:microsoft.com/office/officeart/2005/8/layout/vList3#1"/>
    <dgm:cxn modelId="{D19DE43C-9166-46CF-AEFC-19CE331C7FB2}" type="presParOf" srcId="{16D48E46-2637-4B53-A5BD-9837E7551621}" destId="{13FCA9BA-27F9-4DBD-A50A-0C7863BFF34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F9BD5-1EE3-4FC1-863B-BFEE0D05283F}">
      <dsp:nvSpPr>
        <dsp:cNvPr id="0" name=""/>
        <dsp:cNvSpPr/>
      </dsp:nvSpPr>
      <dsp:spPr>
        <a:xfrm>
          <a:off x="844815" y="-38102"/>
          <a:ext cx="6122729" cy="6122729"/>
        </a:xfrm>
        <a:prstGeom prst="circularArrow">
          <a:avLst>
            <a:gd name="adj1" fmla="val 5544"/>
            <a:gd name="adj2" fmla="val 330680"/>
            <a:gd name="adj3" fmla="val 14506471"/>
            <a:gd name="adj4" fmla="val 16955556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29B1-A6B8-40EC-8AE2-9DB517F97A7B}">
      <dsp:nvSpPr>
        <dsp:cNvPr id="0" name=""/>
        <dsp:cNvSpPr/>
      </dsp:nvSpPr>
      <dsp:spPr>
        <a:xfrm>
          <a:off x="2946800" y="3287"/>
          <a:ext cx="1918758" cy="9593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6800" y="3287"/>
        <a:ext cx="1918758" cy="959379"/>
      </dsp:txXfrm>
    </dsp:sp>
    <dsp:sp modelId="{9DB3CB53-0139-40DD-AB3F-B9E0F5F126AA}">
      <dsp:nvSpPr>
        <dsp:cNvPr id="0" name=""/>
        <dsp:cNvSpPr/>
      </dsp:nvSpPr>
      <dsp:spPr>
        <a:xfrm>
          <a:off x="5412290" y="3145971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2290" y="3145971"/>
        <a:ext cx="1918758" cy="959379"/>
      </dsp:txXfrm>
    </dsp:sp>
    <dsp:sp modelId="{093A64F4-0A04-41AE-BD46-B9DFEE51655E}">
      <dsp:nvSpPr>
        <dsp:cNvPr id="0" name=""/>
        <dsp:cNvSpPr/>
      </dsp:nvSpPr>
      <dsp:spPr>
        <a:xfrm>
          <a:off x="5126426" y="1144804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6426" y="1144804"/>
        <a:ext cx="1918758" cy="959379"/>
      </dsp:txXfrm>
    </dsp:sp>
    <dsp:sp modelId="{F7314348-8EFF-4AD2-92FD-238EFF23CCAD}">
      <dsp:nvSpPr>
        <dsp:cNvPr id="0" name=""/>
        <dsp:cNvSpPr/>
      </dsp:nvSpPr>
      <dsp:spPr>
        <a:xfrm>
          <a:off x="480857" y="3145970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857" y="3145970"/>
        <a:ext cx="1918758" cy="959379"/>
      </dsp:txXfrm>
    </dsp:sp>
    <dsp:sp modelId="{9E994191-1D06-45AF-BA57-40271BF6ADA3}">
      <dsp:nvSpPr>
        <dsp:cNvPr id="0" name=""/>
        <dsp:cNvSpPr/>
      </dsp:nvSpPr>
      <dsp:spPr>
        <a:xfrm>
          <a:off x="1813942" y="4966663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3942" y="4966663"/>
        <a:ext cx="1918758" cy="959379"/>
      </dsp:txXfrm>
    </dsp:sp>
    <dsp:sp modelId="{C10102FF-7073-45E3-9111-BA5023EE5765}">
      <dsp:nvSpPr>
        <dsp:cNvPr id="0" name=""/>
        <dsp:cNvSpPr/>
      </dsp:nvSpPr>
      <dsp:spPr>
        <a:xfrm>
          <a:off x="4340248" y="4968660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Снижение дефицита бюджета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0248" y="4968660"/>
        <a:ext cx="1918758" cy="959379"/>
      </dsp:txXfrm>
    </dsp:sp>
    <dsp:sp modelId="{B11CA65E-5E74-4B50-9200-1AFF6F3D2C72}">
      <dsp:nvSpPr>
        <dsp:cNvPr id="0" name=""/>
        <dsp:cNvSpPr/>
      </dsp:nvSpPr>
      <dsp:spPr>
        <a:xfrm>
          <a:off x="838201" y="1144812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201" y="1144812"/>
        <a:ext cx="1918758" cy="959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DAD08-5BBC-47D4-A838-A1BD718951EF}">
      <dsp:nvSpPr>
        <dsp:cNvPr id="0" name=""/>
        <dsp:cNvSpPr/>
      </dsp:nvSpPr>
      <dsp:spPr>
        <a:xfrm rot="10800000">
          <a:off x="1576368" y="320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320"/>
        <a:ext cx="5558212" cy="705469"/>
      </dsp:txXfrm>
    </dsp:sp>
    <dsp:sp modelId="{AB3F3D4B-0888-4461-B340-611F68309627}">
      <dsp:nvSpPr>
        <dsp:cNvPr id="0" name=""/>
        <dsp:cNvSpPr/>
      </dsp:nvSpPr>
      <dsp:spPr>
        <a:xfrm>
          <a:off x="1223633" y="320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22637-12E1-44CA-9522-070F5FAABCBF}">
      <dsp:nvSpPr>
        <dsp:cNvPr id="0" name=""/>
        <dsp:cNvSpPr/>
      </dsp:nvSpPr>
      <dsp:spPr>
        <a:xfrm rot="10800000">
          <a:off x="1576368" y="916377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собираемости налогов и сборов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916377"/>
        <a:ext cx="5558212" cy="705469"/>
      </dsp:txXfrm>
    </dsp:sp>
    <dsp:sp modelId="{07824C0D-492B-4E2C-A290-AAD9EFC45DCE}">
      <dsp:nvSpPr>
        <dsp:cNvPr id="0" name=""/>
        <dsp:cNvSpPr/>
      </dsp:nvSpPr>
      <dsp:spPr>
        <a:xfrm>
          <a:off x="1223633" y="916377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7C9A9-F6C0-4CBF-ACC7-71C2A023FA04}">
      <dsp:nvSpPr>
        <dsp:cNvPr id="0" name=""/>
        <dsp:cNvSpPr/>
      </dsp:nvSpPr>
      <dsp:spPr>
        <a:xfrm rot="10800000">
          <a:off x="1576368" y="1832434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Повышение качества администрирования доходов бюджета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1832434"/>
        <a:ext cx="5558212" cy="705469"/>
      </dsp:txXfrm>
    </dsp:sp>
    <dsp:sp modelId="{697ACA3E-534D-4A38-8E4B-1B99112564A1}">
      <dsp:nvSpPr>
        <dsp:cNvPr id="0" name=""/>
        <dsp:cNvSpPr/>
      </dsp:nvSpPr>
      <dsp:spPr>
        <a:xfrm>
          <a:off x="1223633" y="1832434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0971-7739-4FC1-BAE5-BA25039E7C8E}">
      <dsp:nvSpPr>
        <dsp:cNvPr id="0" name=""/>
        <dsp:cNvSpPr/>
      </dsp:nvSpPr>
      <dsp:spPr>
        <a:xfrm rot="10800000">
          <a:off x="1576368" y="2748491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2748491"/>
        <a:ext cx="5558212" cy="705469"/>
      </dsp:txXfrm>
    </dsp:sp>
    <dsp:sp modelId="{F283F103-0323-4515-8149-D2751AC87C24}">
      <dsp:nvSpPr>
        <dsp:cNvPr id="0" name=""/>
        <dsp:cNvSpPr/>
      </dsp:nvSpPr>
      <dsp:spPr>
        <a:xfrm>
          <a:off x="1223633" y="2748491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96390-127E-4DFE-8843-AE2EF6804F4B}">
      <dsp:nvSpPr>
        <dsp:cNvPr id="0" name=""/>
        <dsp:cNvSpPr/>
      </dsp:nvSpPr>
      <dsp:spPr>
        <a:xfrm rot="10800000">
          <a:off x="1576368" y="3664548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3664548"/>
        <a:ext cx="5558212" cy="705469"/>
      </dsp:txXfrm>
    </dsp:sp>
    <dsp:sp modelId="{5399019C-1E97-4520-BA8D-48EA19E9637C}">
      <dsp:nvSpPr>
        <dsp:cNvPr id="0" name=""/>
        <dsp:cNvSpPr/>
      </dsp:nvSpPr>
      <dsp:spPr>
        <a:xfrm>
          <a:off x="1223633" y="3664548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CA9BA-27F9-4DBD-A50A-0C7863BFF347}">
      <dsp:nvSpPr>
        <dsp:cNvPr id="0" name=""/>
        <dsp:cNvSpPr/>
      </dsp:nvSpPr>
      <dsp:spPr>
        <a:xfrm rot="10800000">
          <a:off x="1576368" y="4580605"/>
          <a:ext cx="5558212" cy="7054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09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576368" y="4580605"/>
        <a:ext cx="5558212" cy="705469"/>
      </dsp:txXfrm>
    </dsp:sp>
    <dsp:sp modelId="{056CEBFC-69A7-48AB-A6CF-48A69ACE0318}">
      <dsp:nvSpPr>
        <dsp:cNvPr id="0" name=""/>
        <dsp:cNvSpPr/>
      </dsp:nvSpPr>
      <dsp:spPr>
        <a:xfrm>
          <a:off x="1223633" y="4580605"/>
          <a:ext cx="705469" cy="7054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CD0C-250F-4DF0-81F9-5A413C7C60EA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B6FA-0ED8-4955-9408-AE30D1A6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ED93-7A99-430B-A1FF-B858F9C0548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E8C6-4C7E-41DF-8196-B03FAE939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F400-081A-4A62-A183-6989923A4E86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B6B8-F8BC-4428-BA5C-7E93B3EB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8D54-96A0-425A-88C3-35C374FF574C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F29F-BA0E-46D4-A319-3861C823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1105-5453-4B1D-BA55-F6485ACEAFD5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7BA-78C1-4E24-B2A6-1E28719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2AE7-3243-4219-BD44-540A397C5076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D212-DAB4-4232-966C-5B93FA5A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51F-DD8E-403B-A583-9018CDE47B2F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4FD5-D598-4014-A3FA-7FD5DBB4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3C1C-CFC3-4ECB-AA5D-9F3BE08C7690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D2C0-0FD5-44B0-BA59-2B509C5C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FC7E-9674-488E-BEE3-2070D245CCDD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9AB7-662F-4484-82C5-C5C41302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C875-0229-499C-AAEB-8658E4333FFB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F2-EAB4-4F8E-AD6F-820EB9C3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0A2A-0212-4029-949E-772E181DEA00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120D-46A5-4CCF-9ADC-890E429FA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0296-098C-4E00-BCE8-E509500537D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0D7B-1A0D-4D38-9128-A57D2797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98CD-6589-4CD5-9766-CA96D062B9DE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678-26EC-447D-8A2C-50C0E687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DBC6-5EB4-465E-BED3-114B208ACBF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2EB6-C84B-4F49-AC59-02122C3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501-070C-4058-B2B5-65269C46FFE2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9D43-3D09-45AE-A8B3-4021FD21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43A8-2C98-4818-ADAA-6417C9CDF674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33F-C51E-4E48-8A13-956CA7A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019C-C5DB-4ABC-8643-F4EFD5A23663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E202-0FEF-4F67-9363-0DA5E964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E972-1143-4AA1-8B56-126019B611DA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3378-C5D0-43CC-8378-9D7EC3118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B1AB-C499-4D7C-841E-E46D6FA1487D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3C16-7DA4-47B1-9E38-15EA329C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8471-B62F-46DB-BAD6-728C291AD568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93AD-22A4-4729-A6C2-D66737BD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882D-3430-4771-9934-6ADFCAE00AE1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43BE-E7B1-4BCC-B536-3CC3A3CE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DF29-FBC1-41E9-AE3A-66D7220B267D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FB63-FD0E-4C6B-9209-75854406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ADE6-29E0-46ED-8273-D83407651050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CBA7-7ECB-41D8-BF67-7FD9CEAC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BAE8-1838-47EE-86FD-3ACA0D805241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15DE-1373-41CA-BB45-84101FB7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4FB4C-4EC7-4ADC-9EDF-F90D91921CDE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A76C1-9648-4A21-A594-5D1F470C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DCB578-ED41-4C23-B94D-F03BF4961165}" type="datetimeFigureOut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BF56C-905D-4D13-9C5E-B69DFE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6" name="Picture 2" descr="https://sun9-69.userapi.com/c854420/v854420731/195a69/bn92JaTTD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631" y="620687"/>
            <a:ext cx="7654861" cy="3096345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835696" y="4077072"/>
            <a:ext cx="70567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Проект бюджета муниципального</a:t>
            </a:r>
            <a:r>
              <a:rPr lang="ru-RU" altLang="ko-KR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образования Усть-Лабинский район 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2020 год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плановый период 2021 и 20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годов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бюджетной политики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714356"/>
          <a:ext cx="781236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налоговой политики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1214438"/>
          <a:ext cx="8358214" cy="528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45"/>
          <p:cNvSpPr>
            <a:spLocks noChangeArrowheads="1"/>
          </p:cNvSpPr>
          <p:nvPr/>
        </p:nvSpPr>
        <p:spPr bwMode="auto">
          <a:xfrm>
            <a:off x="1571604" y="214290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Особенности планирования отдельных направлений расходов с 1 января 2020 года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1071546"/>
            <a:ext cx="7500990" cy="19974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Изменится механизм  финансирования расходов, в настоящее время осуществляемых за счет субсидии на финансирование муниципальных организаций отрасли "Физическая культура и спорт", осуществляющих спортивную подготовку (углубленные медицинские осмотры). Данные расходы будут осуществляться за счет средств бюджетов муниципальных районов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3284984"/>
            <a:ext cx="750099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уровня оплаты труда с учетом положений Федерального закона от 19 июня 2000 года № 82-ФЗ «О минимальном размере оплаты труда» (в редакции Федерального закона от 7 марта 2018 года № 41-ФЗ «О внесении изменения в статью 1 Федерального закона «О минимальном размере оплаты труда»)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941168"/>
            <a:ext cx="2520280" cy="1848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45"/>
          <p:cNvSpPr>
            <a:spLocks noChangeArrowheads="1"/>
          </p:cNvSpPr>
          <p:nvPr/>
        </p:nvSpPr>
        <p:spPr bwMode="auto">
          <a:xfrm>
            <a:off x="1571604" y="214290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Отдельные изменения  налогового законодательства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1 января 2020 года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980728"/>
            <a:ext cx="75724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Освобождение от налогообложения единовременных компенсационных выплат в размере, не превышающем 1 млн. рублей медицинским работникам в рамках Государственной программы «Земский доктор», произведенных с 1 января 2018 года по 31 декабря 2022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03648" y="2348880"/>
            <a:ext cx="750099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Отмена представления налоговых деклараций индивидуальными предпринимателями, применяющими упрощенную систему налогообложения с объектом налогообложения в виде доходов и использующих контрольно-кассовую технику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3717032"/>
            <a:ext cx="750099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перечня видов предпринимательской деятельности, в отношении которых применяется патентная система налогообложения,  за счет включения в него видов деятельности, связанных с растениеводством и животноводством, а также услуг, связанных с этими видами деятельностями. </a:t>
            </a:r>
          </a:p>
        </p:txBody>
      </p:sp>
      <p:pic>
        <p:nvPicPr>
          <p:cNvPr id="18434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297562"/>
            <a:ext cx="2678466" cy="156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45"/>
          <p:cNvSpPr>
            <a:spLocks noChangeArrowheads="1"/>
          </p:cNvSpPr>
          <p:nvPr/>
        </p:nvSpPr>
        <p:spPr bwMode="auto">
          <a:xfrm>
            <a:off x="2771800" y="428625"/>
            <a:ext cx="608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30723" name="TextBox 36"/>
          <p:cNvSpPr txBox="1">
            <a:spLocks noChangeArrowheads="1"/>
          </p:cNvSpPr>
          <p:nvPr/>
        </p:nvSpPr>
        <p:spPr bwMode="auto">
          <a:xfrm>
            <a:off x="7308304" y="1052736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1538" y="1071546"/>
          <a:ext cx="828680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034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6632"/>
            <a:ext cx="2146449" cy="133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45"/>
          <p:cNvSpPr>
            <a:spLocks noChangeArrowheads="1"/>
          </p:cNvSpPr>
          <p:nvPr/>
        </p:nvSpPr>
        <p:spPr bwMode="auto">
          <a:xfrm>
            <a:off x="3059832" y="332656"/>
            <a:ext cx="579841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</p:txBody>
      </p:sp>
      <p:sp>
        <p:nvSpPr>
          <p:cNvPr id="31747" name="TextBox 36"/>
          <p:cNvSpPr txBox="1">
            <a:spLocks noChangeArrowheads="1"/>
          </p:cNvSpPr>
          <p:nvPr/>
        </p:nvSpPr>
        <p:spPr bwMode="auto">
          <a:xfrm>
            <a:off x="7286625" y="857250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 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57290" y="928670"/>
          <a:ext cx="7572428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010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88640"/>
            <a:ext cx="1929108" cy="96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5"/>
          <p:cNvSpPr>
            <a:spLocks noChangeArrowheads="1"/>
          </p:cNvSpPr>
          <p:nvPr/>
        </p:nvSpPr>
        <p:spPr bwMode="auto">
          <a:xfrm>
            <a:off x="3419872" y="404664"/>
            <a:ext cx="5112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Удельный вес поступлений доходов в общем объеме налоговых и неналоговых поступлений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1844824"/>
          <a:ext cx="7119966" cy="4596023"/>
        </p:xfrm>
        <a:graphic>
          <a:graphicData uri="http://schemas.openxmlformats.org/drawingml/2006/table">
            <a:tbl>
              <a:tblPr/>
              <a:tblGrid>
                <a:gridCol w="3110323"/>
                <a:gridCol w="1468476"/>
                <a:gridCol w="1370393"/>
                <a:gridCol w="1170774"/>
              </a:tblGrid>
              <a:tr h="4875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доходов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Удельный вес поступлений доходов в общем объеме налоговых и неналоговых доходов, %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70,7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71,4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72,2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7,6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Прочие доходы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 налоговых и неналоговых  доходов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1975592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7215188" y="1000125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00166" y="1357298"/>
          <a:ext cx="78581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488" y="3428976"/>
          <a:ext cx="5929354" cy="285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1986" name="Picture 2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2231589" cy="1679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7"/>
          <p:cNvSpPr>
            <a:spLocks noChangeArrowheads="1"/>
          </p:cNvSpPr>
          <p:nvPr/>
        </p:nvSpPr>
        <p:spPr bwMode="auto">
          <a:xfrm>
            <a:off x="3923928" y="404664"/>
            <a:ext cx="443140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Арендная плата за землю 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358063" y="1071563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728" y="1285860"/>
          <a:ext cx="7429552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28926" y="3643314"/>
          <a:ext cx="5500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62" name="Picture 2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2368702" cy="1540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5"/>
          <p:cNvSpPr>
            <a:spLocks noChangeArrowheads="1"/>
          </p:cNvSpPr>
          <p:nvPr/>
        </p:nvSpPr>
        <p:spPr bwMode="auto">
          <a:xfrm>
            <a:off x="3129558" y="404664"/>
            <a:ext cx="601444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7215188" y="1357313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85852" y="1500174"/>
          <a:ext cx="771530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928926" y="3071810"/>
          <a:ext cx="5429288" cy="378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938" name="Picture 2" descr="https://474ric.ru/wp-content/uploads/sites/18/2019/10/US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32656"/>
            <a:ext cx="1677622" cy="1461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051720" y="1"/>
            <a:ext cx="67642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такое Бюджет для граждан?</a:t>
            </a:r>
            <a:endParaRPr kumimoji="0" lang="ru-RU" sz="32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1619672" y="1340768"/>
            <a:ext cx="734481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 - </a:t>
            </a:r>
            <a:r>
              <a:rPr kumimoji="0" lang="ru-RU" sz="2800" b="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kumimoji="0" lang="ru-RU" sz="28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509120"/>
            <a:ext cx="3106145" cy="210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45"/>
          <p:cNvSpPr>
            <a:spLocks noChangeArrowheads="1"/>
          </p:cNvSpPr>
          <p:nvPr/>
        </p:nvSpPr>
        <p:spPr bwMode="auto">
          <a:xfrm>
            <a:off x="1571625" y="428625"/>
            <a:ext cx="728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7072313" y="928688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728" y="1428736"/>
          <a:ext cx="757242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786050" y="2928934"/>
          <a:ext cx="5857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8914" name="Picture 2" descr="https://sun9-48.userapi.com/c855024/v855024787/1f9849/ExzgPo5ou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772816"/>
            <a:ext cx="2700196" cy="2136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7"/>
          <p:cNvSpPr>
            <a:spLocks noChangeArrowheads="1"/>
          </p:cNvSpPr>
          <p:nvPr/>
        </p:nvSpPr>
        <p:spPr bwMode="auto">
          <a:xfrm>
            <a:off x="4644008" y="188640"/>
            <a:ext cx="43593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</a:p>
        </p:txBody>
      </p:sp>
      <p:sp>
        <p:nvSpPr>
          <p:cNvPr id="38915" name="TextBox 36"/>
          <p:cNvSpPr txBox="1">
            <a:spLocks noChangeArrowheads="1"/>
          </p:cNvSpPr>
          <p:nvPr/>
        </p:nvSpPr>
        <p:spPr bwMode="auto">
          <a:xfrm>
            <a:off x="7286625" y="1143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000875" y="1285875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728" y="1500174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071802" y="3429000"/>
          <a:ext cx="5357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7890" name="Picture 2" descr="https://orenburzhie.ru/wp-content/uploads/2020/01/y6VCrUaDW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0"/>
            <a:ext cx="2836101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37"/>
          <p:cNvSpPr>
            <a:spLocks noChangeArrowheads="1"/>
          </p:cNvSpPr>
          <p:nvPr/>
        </p:nvSpPr>
        <p:spPr bwMode="auto">
          <a:xfrm>
            <a:off x="2843808" y="116632"/>
            <a:ext cx="6494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7380312" y="54868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87624" y="980728"/>
          <a:ext cx="757242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928926" y="3500438"/>
          <a:ext cx="54292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6866" name="Picture 2" descr="https://gazetaingush.ru/sites/default/files/gospo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60648"/>
            <a:ext cx="2346907" cy="1320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7"/>
          <p:cNvSpPr>
            <a:spLocks noChangeArrowheads="1"/>
          </p:cNvSpPr>
          <p:nvPr/>
        </p:nvSpPr>
        <p:spPr bwMode="auto">
          <a:xfrm>
            <a:off x="1571604" y="214290"/>
            <a:ext cx="728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 краевого бюджета)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Box 36"/>
          <p:cNvSpPr txBox="1">
            <a:spLocks noChangeArrowheads="1"/>
          </p:cNvSpPr>
          <p:nvPr/>
        </p:nvSpPr>
        <p:spPr bwMode="auto">
          <a:xfrm>
            <a:off x="7286625" y="1143000"/>
            <a:ext cx="1714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млн.рублей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85852" y="1428736"/>
          <a:ext cx="750099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357188"/>
            <a:ext cx="7740352" cy="571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 годам                                                                                                      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358063" y="928688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59632" y="908720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818" name="Picture 2" descr="https://static.zakon.kz/uploads/posts/2019-09/pic_690/2019091210270625218_ec4d9d837f28135ae3e9ecb43a2b1e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095" y="1412776"/>
            <a:ext cx="3608401" cy="202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357188"/>
            <a:ext cx="7524750" cy="5715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 классификации расходов                                                                                                     </a:t>
            </a:r>
            <a:r>
              <a:rPr lang="ru-RU" sz="27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268760"/>
          <a:ext cx="7368479" cy="5112563"/>
        </p:xfrm>
        <a:graphic>
          <a:graphicData uri="http://schemas.openxmlformats.org/drawingml/2006/table">
            <a:tbl>
              <a:tblPr/>
              <a:tblGrid>
                <a:gridCol w="3105674"/>
                <a:gridCol w="383712"/>
                <a:gridCol w="314764"/>
                <a:gridCol w="827380"/>
                <a:gridCol w="899327"/>
                <a:gridCol w="566575"/>
                <a:gridCol w="599551"/>
                <a:gridCol w="671496"/>
              </a:tblGrid>
              <a:tr h="490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Рз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Исполнено за 2018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Утверждено на 2019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2021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2022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1826,6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2006,7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1972,6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1823,7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1840,0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158,2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213,1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173,3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167,4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167,4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21,0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20,7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20,7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25,5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22,3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8,6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8,0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1238,2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1371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1434,1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1286,2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1292,4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70,2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93,1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50,5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47,6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47,5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88,2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132,8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167,6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169,4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175,0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175,9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75,7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69,5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74,9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62,2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23,6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26,7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18,5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37,2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619250" y="0"/>
            <a:ext cx="7524750" cy="5000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Социальная сфера</a:t>
            </a:r>
            <a:endParaRPr lang="ko-KR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Box 17"/>
          <p:cNvSpPr txBox="1">
            <a:spLocks noChangeArrowheads="1"/>
          </p:cNvSpPr>
          <p:nvPr/>
        </p:nvSpPr>
        <p:spPr bwMode="auto">
          <a:xfrm>
            <a:off x="7429500" y="500063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млн.рублей</a:t>
            </a:r>
          </a:p>
        </p:txBody>
      </p:sp>
      <p:pic>
        <p:nvPicPr>
          <p:cNvPr id="47108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500313"/>
            <a:ext cx="8175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ьная выноска 16"/>
          <p:cNvSpPr/>
          <p:nvPr/>
        </p:nvSpPr>
        <p:spPr>
          <a:xfrm>
            <a:off x="6143625" y="857250"/>
            <a:ext cx="2571750" cy="1428750"/>
          </a:xfrm>
          <a:prstGeom prst="wedgeEllipseCallout">
            <a:avLst>
              <a:gd name="adj1" fmla="val 28388"/>
              <a:gd name="adj2" fmla="val 769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сохраняет социальную направленность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259632" y="692696"/>
          <a:ext cx="6840760" cy="583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81875" cy="428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ko-K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Образование</a:t>
            </a:r>
            <a:endParaRPr lang="ko-KR" alt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extBox 26"/>
          <p:cNvSpPr txBox="1">
            <a:spLocks noChangeArrowheads="1"/>
          </p:cNvSpPr>
          <p:nvPr/>
        </p:nvSpPr>
        <p:spPr bwMode="auto">
          <a:xfrm>
            <a:off x="7358063" y="5715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pSp>
        <p:nvGrpSpPr>
          <p:cNvPr id="48132" name="Группа 40"/>
          <p:cNvGrpSpPr>
            <a:grpSpLocks/>
          </p:cNvGrpSpPr>
          <p:nvPr/>
        </p:nvGrpSpPr>
        <p:grpSpPr bwMode="auto">
          <a:xfrm>
            <a:off x="2000250" y="1357313"/>
            <a:ext cx="6842125" cy="4475162"/>
            <a:chOff x="1109663" y="1773244"/>
            <a:chExt cx="6842138" cy="4475156"/>
          </a:xfrm>
        </p:grpSpPr>
        <p:sp>
          <p:nvSpPr>
            <p:cNvPr id="48133" name="Freeform 4"/>
            <p:cNvSpPr>
              <a:spLocks noEditPoints="1"/>
            </p:cNvSpPr>
            <p:nvPr/>
          </p:nvSpPr>
          <p:spPr bwMode="gray">
            <a:xfrm rot="-1358056">
              <a:off x="1109663" y="2600325"/>
              <a:ext cx="6615112" cy="2919413"/>
            </a:xfrm>
            <a:custGeom>
              <a:avLst/>
              <a:gdLst>
                <a:gd name="T0" fmla="*/ 2147483647 w 4040"/>
                <a:gd name="T1" fmla="*/ 2147483647 h 1888"/>
                <a:gd name="T2" fmla="*/ 2147483647 w 4040"/>
                <a:gd name="T3" fmla="*/ 2147483647 h 1888"/>
                <a:gd name="T4" fmla="*/ 2147483647 w 4040"/>
                <a:gd name="T5" fmla="*/ 2147483647 h 1888"/>
                <a:gd name="T6" fmla="*/ 2147483647 w 4040"/>
                <a:gd name="T7" fmla="*/ 2147483647 h 1888"/>
                <a:gd name="T8" fmla="*/ 2147483647 w 4040"/>
                <a:gd name="T9" fmla="*/ 2147483647 h 1888"/>
                <a:gd name="T10" fmla="*/ 2147483647 w 4040"/>
                <a:gd name="T11" fmla="*/ 2147483647 h 1888"/>
                <a:gd name="T12" fmla="*/ 0 w 4040"/>
                <a:gd name="T13" fmla="*/ 2147483647 h 1888"/>
                <a:gd name="T14" fmla="*/ 2147483647 w 4040"/>
                <a:gd name="T15" fmla="*/ 2147483647 h 1888"/>
                <a:gd name="T16" fmla="*/ 2147483647 w 4040"/>
                <a:gd name="T17" fmla="*/ 2147483647 h 1888"/>
                <a:gd name="T18" fmla="*/ 2147483647 w 4040"/>
                <a:gd name="T19" fmla="*/ 2147483647 h 1888"/>
                <a:gd name="T20" fmla="*/ 2147483647 w 4040"/>
                <a:gd name="T21" fmla="*/ 2147483647 h 1888"/>
                <a:gd name="T22" fmla="*/ 2147483647 w 4040"/>
                <a:gd name="T23" fmla="*/ 2147483647 h 1888"/>
                <a:gd name="T24" fmla="*/ 2147483647 w 4040"/>
                <a:gd name="T25" fmla="*/ 2147483647 h 1888"/>
                <a:gd name="T26" fmla="*/ 2147483647 w 4040"/>
                <a:gd name="T27" fmla="*/ 2147483647 h 1888"/>
                <a:gd name="T28" fmla="*/ 2147483647 w 4040"/>
                <a:gd name="T29" fmla="*/ 2147483647 h 1888"/>
                <a:gd name="T30" fmla="*/ 2147483647 w 4040"/>
                <a:gd name="T31" fmla="*/ 2147483647 h 1888"/>
                <a:gd name="T32" fmla="*/ 2147483647 w 4040"/>
                <a:gd name="T33" fmla="*/ 2147483647 h 1888"/>
                <a:gd name="T34" fmla="*/ 2147483647 w 4040"/>
                <a:gd name="T35" fmla="*/ 2147483647 h 1888"/>
                <a:gd name="T36" fmla="*/ 2147483647 w 4040"/>
                <a:gd name="T37" fmla="*/ 2147483647 h 1888"/>
                <a:gd name="T38" fmla="*/ 2147483647 w 4040"/>
                <a:gd name="T39" fmla="*/ 2147483647 h 1888"/>
                <a:gd name="T40" fmla="*/ 2147483647 w 4040"/>
                <a:gd name="T41" fmla="*/ 2147483647 h 1888"/>
                <a:gd name="T42" fmla="*/ 2147483647 w 4040"/>
                <a:gd name="T43" fmla="*/ 2147483647 h 1888"/>
                <a:gd name="T44" fmla="*/ 2147483647 w 4040"/>
                <a:gd name="T45" fmla="*/ 2147483647 h 1888"/>
                <a:gd name="T46" fmla="*/ 2147483647 w 4040"/>
                <a:gd name="T47" fmla="*/ 2147483647 h 1888"/>
                <a:gd name="T48" fmla="*/ 2147483647 w 4040"/>
                <a:gd name="T49" fmla="*/ 2147483647 h 1888"/>
                <a:gd name="T50" fmla="*/ 2147483647 w 4040"/>
                <a:gd name="T51" fmla="*/ 2147483647 h 1888"/>
                <a:gd name="T52" fmla="*/ 2147483647 w 4040"/>
                <a:gd name="T53" fmla="*/ 0 h 1888"/>
                <a:gd name="T54" fmla="*/ 2147483647 w 4040"/>
                <a:gd name="T55" fmla="*/ 2147483647 h 1888"/>
                <a:gd name="T56" fmla="*/ 2147483647 w 4040"/>
                <a:gd name="T57" fmla="*/ 2147483647 h 1888"/>
                <a:gd name="T58" fmla="*/ 2147483647 w 4040"/>
                <a:gd name="T59" fmla="*/ 2147483647 h 1888"/>
                <a:gd name="T60" fmla="*/ 2147483647 w 4040"/>
                <a:gd name="T61" fmla="*/ 2147483647 h 1888"/>
                <a:gd name="T62" fmla="*/ 2147483647 w 4040"/>
                <a:gd name="T63" fmla="*/ 2147483647 h 1888"/>
                <a:gd name="T64" fmla="*/ 2147483647 w 4040"/>
                <a:gd name="T65" fmla="*/ 2147483647 h 1888"/>
                <a:gd name="T66" fmla="*/ 2147483647 w 4040"/>
                <a:gd name="T67" fmla="*/ 2147483647 h 1888"/>
                <a:gd name="T68" fmla="*/ 2147483647 w 4040"/>
                <a:gd name="T69" fmla="*/ 2147483647 h 1888"/>
                <a:gd name="T70" fmla="*/ 2147483647 w 4040"/>
                <a:gd name="T71" fmla="*/ 2147483647 h 1888"/>
                <a:gd name="T72" fmla="*/ 2147483647 w 4040"/>
                <a:gd name="T73" fmla="*/ 2147483647 h 1888"/>
                <a:gd name="T74" fmla="*/ 2147483647 w 4040"/>
                <a:gd name="T75" fmla="*/ 2147483647 h 1888"/>
                <a:gd name="T76" fmla="*/ 2147483647 w 4040"/>
                <a:gd name="T77" fmla="*/ 2147483647 h 1888"/>
                <a:gd name="T78" fmla="*/ 2147483647 w 4040"/>
                <a:gd name="T79" fmla="*/ 2147483647 h 1888"/>
                <a:gd name="T80" fmla="*/ 2147483647 w 4040"/>
                <a:gd name="T81" fmla="*/ 2147483647 h 1888"/>
                <a:gd name="T82" fmla="*/ 2147483647 w 4040"/>
                <a:gd name="T83" fmla="*/ 2147483647 h 1888"/>
                <a:gd name="T84" fmla="*/ 2147483647 w 4040"/>
                <a:gd name="T85" fmla="*/ 2147483647 h 1888"/>
                <a:gd name="T86" fmla="*/ 2147483647 w 4040"/>
                <a:gd name="T87" fmla="*/ 2147483647 h 1888"/>
                <a:gd name="T88" fmla="*/ 2147483647 w 4040"/>
                <a:gd name="T89" fmla="*/ 2147483647 h 1888"/>
                <a:gd name="T90" fmla="*/ 2147483647 w 4040"/>
                <a:gd name="T91" fmla="*/ 2147483647 h 1888"/>
                <a:gd name="T92" fmla="*/ 2147483647 w 4040"/>
                <a:gd name="T93" fmla="*/ 2147483647 h 1888"/>
                <a:gd name="T94" fmla="*/ 2147483647 w 4040"/>
                <a:gd name="T95" fmla="*/ 2147483647 h 1888"/>
                <a:gd name="T96" fmla="*/ 2147483647 w 4040"/>
                <a:gd name="T97" fmla="*/ 2147483647 h 1888"/>
                <a:gd name="T98" fmla="*/ 2147483647 w 4040"/>
                <a:gd name="T99" fmla="*/ 2147483647 h 1888"/>
                <a:gd name="T100" fmla="*/ 2147483647 w 4040"/>
                <a:gd name="T101" fmla="*/ 2147483647 h 1888"/>
                <a:gd name="T102" fmla="*/ 2147483647 w 4040"/>
                <a:gd name="T103" fmla="*/ 2147483647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rgbClr val="218F2E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grpSp>
          <p:nvGrpSpPr>
            <p:cNvPr id="48134" name="Group 81"/>
            <p:cNvGrpSpPr>
              <a:grpSpLocks/>
            </p:cNvGrpSpPr>
            <p:nvPr/>
          </p:nvGrpSpPr>
          <p:grpSpPr bwMode="auto">
            <a:xfrm>
              <a:off x="1816099" y="4953000"/>
              <a:ext cx="1446214" cy="1295400"/>
              <a:chOff x="1144" y="3120"/>
              <a:chExt cx="911" cy="816"/>
            </a:xfrm>
          </p:grpSpPr>
          <p:sp>
            <p:nvSpPr>
              <p:cNvPr id="48151" name="Oval 61"/>
              <p:cNvSpPr>
                <a:spLocks noChangeArrowheads="1"/>
              </p:cNvSpPr>
              <p:nvPr/>
            </p:nvSpPr>
            <p:spPr bwMode="gray">
              <a:xfrm>
                <a:off x="1152" y="3120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C457D3"/>
                  </a:gs>
                  <a:gs pos="100000">
                    <a:srgbClr val="461F4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52" name="Picture 69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4" y="3120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3" name="Text Box 63"/>
              <p:cNvSpPr txBox="1">
                <a:spLocks noChangeArrowheads="1"/>
              </p:cNvSpPr>
              <p:nvPr/>
            </p:nvSpPr>
            <p:spPr bwMode="auto">
              <a:xfrm>
                <a:off x="1149" y="3322"/>
                <a:ext cx="90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0000"/>
                    </a:solidFill>
                    <a:latin typeface="Verdana" pitchFamily="34" charset="0"/>
                  </a:rPr>
                  <a:t>2020 год </a:t>
                </a:r>
              </a:p>
              <a:p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1434,1</a:t>
                </a:r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5" name="Group 77"/>
            <p:cNvGrpSpPr>
              <a:grpSpLocks/>
            </p:cNvGrpSpPr>
            <p:nvPr/>
          </p:nvGrpSpPr>
          <p:grpSpPr bwMode="auto">
            <a:xfrm>
              <a:off x="1447800" y="3048000"/>
              <a:ext cx="1485900" cy="1301750"/>
              <a:chOff x="912" y="1920"/>
              <a:chExt cx="936" cy="820"/>
            </a:xfrm>
          </p:grpSpPr>
          <p:sp>
            <p:nvSpPr>
              <p:cNvPr id="48148" name="Oval 5"/>
              <p:cNvSpPr>
                <a:spLocks noChangeArrowheads="1"/>
              </p:cNvSpPr>
              <p:nvPr/>
            </p:nvSpPr>
            <p:spPr bwMode="gray">
              <a:xfrm>
                <a:off x="912" y="1920"/>
                <a:ext cx="816" cy="820"/>
              </a:xfrm>
              <a:prstGeom prst="ellipse">
                <a:avLst/>
              </a:prstGeom>
              <a:gradFill rotWithShape="1">
                <a:gsLst>
                  <a:gs pos="0">
                    <a:srgbClr val="E9940B"/>
                  </a:gs>
                  <a:gs pos="100000">
                    <a:srgbClr val="492E03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762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9" name="Picture 68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12" y="1920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50" name="Text Box 26"/>
              <p:cNvSpPr txBox="1">
                <a:spLocks noChangeArrowheads="1"/>
              </p:cNvSpPr>
              <p:nvPr/>
            </p:nvSpPr>
            <p:spPr bwMode="auto">
              <a:xfrm>
                <a:off x="924" y="2107"/>
                <a:ext cx="924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Verdana" pitchFamily="34" charset="0"/>
                  </a:rPr>
                  <a:t>20</a:t>
                </a:r>
                <a:r>
                  <a:rPr lang="ru-RU" b="1" dirty="0">
                    <a:solidFill>
                      <a:srgbClr val="000000"/>
                    </a:solidFill>
                    <a:latin typeface="Verdana" pitchFamily="34" charset="0"/>
                  </a:rPr>
                  <a:t>21год </a:t>
                </a:r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1286,2</a:t>
                </a:r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6" name="Group 80"/>
            <p:cNvGrpSpPr>
              <a:grpSpLocks/>
            </p:cNvGrpSpPr>
            <p:nvPr/>
          </p:nvGrpSpPr>
          <p:grpSpPr bwMode="auto">
            <a:xfrm>
              <a:off x="4786312" y="4357694"/>
              <a:ext cx="1397000" cy="1308100"/>
              <a:chOff x="3072" y="2728"/>
              <a:chExt cx="880" cy="824"/>
            </a:xfrm>
          </p:grpSpPr>
          <p:sp>
            <p:nvSpPr>
              <p:cNvPr id="48145" name="Oval 9"/>
              <p:cNvSpPr>
                <a:spLocks noChangeArrowheads="1"/>
              </p:cNvSpPr>
              <p:nvPr/>
            </p:nvSpPr>
            <p:spPr bwMode="gray">
              <a:xfrm>
                <a:off x="3072" y="2736"/>
                <a:ext cx="816" cy="816"/>
              </a:xfrm>
              <a:prstGeom prst="ellipse">
                <a:avLst/>
              </a:prstGeom>
              <a:gradFill rotWithShape="1">
                <a:gsLst>
                  <a:gs pos="0">
                    <a:srgbClr val="0099FF"/>
                  </a:gs>
                  <a:gs pos="100000">
                    <a:srgbClr val="00375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6" name="Picture 70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72" y="2728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7" name="Text Box 29"/>
              <p:cNvSpPr txBox="1">
                <a:spLocks noChangeArrowheads="1"/>
              </p:cNvSpPr>
              <p:nvPr/>
            </p:nvSpPr>
            <p:spPr bwMode="auto">
              <a:xfrm>
                <a:off x="3096" y="2945"/>
                <a:ext cx="85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0000"/>
                    </a:solidFill>
                    <a:latin typeface="Verdana" pitchFamily="34" charset="0"/>
                  </a:rPr>
                  <a:t>2019 год</a:t>
                </a:r>
              </a:p>
              <a:p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1371,0</a:t>
                </a:r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7" name="Group 78"/>
            <p:cNvGrpSpPr>
              <a:grpSpLocks/>
            </p:cNvGrpSpPr>
            <p:nvPr/>
          </p:nvGrpSpPr>
          <p:grpSpPr bwMode="auto">
            <a:xfrm>
              <a:off x="3681414" y="1773244"/>
              <a:ext cx="1381125" cy="1301750"/>
              <a:chOff x="2376" y="1100"/>
              <a:chExt cx="870" cy="820"/>
            </a:xfrm>
          </p:grpSpPr>
          <p:sp>
            <p:nvSpPr>
              <p:cNvPr id="48142" name="Oval 53"/>
              <p:cNvSpPr>
                <a:spLocks noChangeArrowheads="1"/>
              </p:cNvSpPr>
              <p:nvPr/>
            </p:nvSpPr>
            <p:spPr bwMode="gray">
              <a:xfrm>
                <a:off x="2400" y="1100"/>
                <a:ext cx="816" cy="82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10404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127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00" y="1104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4" name="Text Box 55"/>
              <p:cNvSpPr txBox="1">
                <a:spLocks noChangeArrowheads="1"/>
              </p:cNvSpPr>
              <p:nvPr/>
            </p:nvSpPr>
            <p:spPr bwMode="auto">
              <a:xfrm>
                <a:off x="2376" y="1280"/>
                <a:ext cx="8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2022 </a:t>
                </a:r>
                <a:r>
                  <a:rPr lang="ru-RU" b="1" dirty="0">
                    <a:solidFill>
                      <a:srgbClr val="000000"/>
                    </a:solidFill>
                    <a:latin typeface="Verdana" pitchFamily="34" charset="0"/>
                  </a:rPr>
                  <a:t>год                        </a:t>
                </a:r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1292,4</a:t>
                </a:r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48138" name="Group 79"/>
            <p:cNvGrpSpPr>
              <a:grpSpLocks/>
            </p:cNvGrpSpPr>
            <p:nvPr/>
          </p:nvGrpSpPr>
          <p:grpSpPr bwMode="auto">
            <a:xfrm>
              <a:off x="6484951" y="2071678"/>
              <a:ext cx="1466850" cy="1301750"/>
              <a:chOff x="4166" y="1296"/>
              <a:chExt cx="924" cy="820"/>
            </a:xfrm>
          </p:grpSpPr>
          <p:sp>
            <p:nvSpPr>
              <p:cNvPr id="48139" name="Oval 57"/>
              <p:cNvSpPr>
                <a:spLocks noChangeArrowheads="1"/>
              </p:cNvSpPr>
              <p:nvPr/>
            </p:nvSpPr>
            <p:spPr bwMode="gray">
              <a:xfrm>
                <a:off x="4176" y="1296"/>
                <a:ext cx="768" cy="820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100000">
                    <a:srgbClr val="203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prstShdw prst="shdw12" dist="63500" dir="10800000">
                  <a:srgbClr val="001D3A">
                    <a:alpha val="50000"/>
                  </a:srgbClr>
                </a:prstShdw>
              </a:effec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48140" name="Picture 71" descr="Picture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76" y="1296"/>
                <a:ext cx="632" cy="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141" name="Text Box 59"/>
              <p:cNvSpPr txBox="1">
                <a:spLocks noChangeArrowheads="1"/>
              </p:cNvSpPr>
              <p:nvPr/>
            </p:nvSpPr>
            <p:spPr bwMode="auto">
              <a:xfrm>
                <a:off x="4166" y="1513"/>
                <a:ext cx="92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>
                    <a:solidFill>
                      <a:srgbClr val="000000"/>
                    </a:solidFill>
                    <a:latin typeface="Verdana" pitchFamily="34" charset="0"/>
                  </a:rPr>
                  <a:t>2018 год            </a:t>
                </a:r>
                <a:r>
                  <a:rPr lang="ru-RU" b="1" dirty="0" smtClean="0">
                    <a:solidFill>
                      <a:srgbClr val="000000"/>
                    </a:solidFill>
                    <a:latin typeface="Verdana" pitchFamily="34" charset="0"/>
                  </a:rPr>
                  <a:t>1238,2</a:t>
                </a:r>
                <a:endParaRPr lang="en-US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15362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5990"/>
            <a:ext cx="2864171" cy="2077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500188" y="142875"/>
            <a:ext cx="7381875" cy="428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ko-K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разделу «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Образование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»</a:t>
            </a:r>
            <a:endParaRPr lang="ko-KR" altLang="en-US" sz="2700" b="1" dirty="0" smtClean="0"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49155" name="TextBox 26"/>
          <p:cNvSpPr txBox="1">
            <a:spLocks noChangeArrowheads="1"/>
          </p:cNvSpPr>
          <p:nvPr/>
        </p:nvSpPr>
        <p:spPr bwMode="auto">
          <a:xfrm>
            <a:off x="7358063" y="5715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547664" y="548680"/>
          <a:ext cx="7272808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240" y="5569784"/>
            <a:ext cx="2284760" cy="128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6"/>
          <p:cNvSpPr txBox="1">
            <a:spLocks noChangeArrowheads="1"/>
          </p:cNvSpPr>
          <p:nvPr/>
        </p:nvSpPr>
        <p:spPr bwMode="auto">
          <a:xfrm>
            <a:off x="7643813" y="64293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sp>
        <p:nvSpPr>
          <p:cNvPr id="50179" name="TextBox 10"/>
          <p:cNvSpPr txBox="1">
            <a:spLocks noChangeArrowheads="1"/>
          </p:cNvSpPr>
          <p:nvPr/>
        </p:nvSpPr>
        <p:spPr bwMode="auto">
          <a:xfrm>
            <a:off x="1428750" y="285750"/>
            <a:ext cx="735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691680" y="908720"/>
          <a:ext cx="68407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6" name="Picture 2" descr="https://fc.vseosvita.ua/0009cb-18ab/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214" y="4142755"/>
            <a:ext cx="2983786" cy="271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07704" y="188640"/>
            <a:ext cx="68407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понятия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403648" y="1124744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Расходы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Межбюджетные трансферты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средства, предоставляемые одним бюджетом другому бюджету бюджетной системы Российской Федерации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Дефицит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превышение расходов бюджета над его доходами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Профицит</a:t>
            </a: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бюджета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превышение доходов бюджета над его расходами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192427"/>
            <a:ext cx="2220764" cy="1665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524750" cy="5000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ko-KR" altLang="en-US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475656" y="620688"/>
          <a:ext cx="741682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2" name="Picture 2" descr="https://pbs.twimg.com/profile_images/519945511453749248/cra3m2a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221088"/>
            <a:ext cx="2507078" cy="250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3419872" y="142875"/>
            <a:ext cx="5462191" cy="500063"/>
          </a:xfrm>
        </p:spPr>
        <p:txBody>
          <a:bodyPr/>
          <a:lstStyle/>
          <a:p>
            <a:pPr algn="ctr" eaLnBrk="1" hangingPunct="1"/>
            <a:r>
              <a:rPr lang="en-US" altLang="ko-KR" sz="24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ko-KR" alt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331640" y="692696"/>
          <a:ext cx="748883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698" name="Picture 2" descr="https://mtdata.ru/u15/photoEB79/20991264426-0/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2440608" cy="1626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500063"/>
          </a:xfrm>
        </p:spPr>
        <p:txBody>
          <a:bodyPr/>
          <a:lstStyle/>
          <a:p>
            <a:pPr algn="ctr" eaLnBrk="1" hangingPunct="1"/>
            <a:r>
              <a:rPr lang="en-US" altLang="ko-KR" sz="240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ko-KR" alt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403648" y="476672"/>
          <a:ext cx="70567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674" name="Picture 2" descr="https://www.sb.by/upload/iblock/8e9/8e909faab7c8cfab83aec1fa51984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160" y="4941168"/>
            <a:ext cx="2623840" cy="1749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500063"/>
          </a:xfrm>
        </p:spPr>
        <p:txBody>
          <a:bodyPr/>
          <a:lstStyle/>
          <a:p>
            <a:pPr algn="ctr" eaLnBrk="1" hangingPunct="1"/>
            <a:r>
              <a:rPr lang="en-US" altLang="ko-KR" sz="2400" b="1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ko-KR" altLang="en-US" sz="2400" b="1" smtClean="0">
              <a:solidFill>
                <a:schemeClr val="tx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54275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259632" y="116632"/>
          <a:ext cx="748883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650" name="Picture 2" descr="https://sc01.alicdn.com/kf/HTB1H5vBRpXXXXbpaXXX760XFXXXo/dhl-shipping-to-egy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266" y="3861048"/>
            <a:ext cx="3090734" cy="3111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Программная структура расходов  бюджета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Box 26"/>
          <p:cNvSpPr txBox="1">
            <a:spLocks noChangeArrowheads="1"/>
          </p:cNvSpPr>
          <p:nvPr/>
        </p:nvSpPr>
        <p:spPr bwMode="auto">
          <a:xfrm>
            <a:off x="7500938" y="35718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38" y="764705"/>
          <a:ext cx="7488835" cy="5832650"/>
        </p:xfrm>
        <a:graphic>
          <a:graphicData uri="http://schemas.openxmlformats.org/drawingml/2006/table">
            <a:tbl>
              <a:tblPr/>
              <a:tblGrid>
                <a:gridCol w="201997"/>
                <a:gridCol w="4541179"/>
                <a:gridCol w="608484"/>
                <a:gridCol w="531175"/>
                <a:gridCol w="558609"/>
                <a:gridCol w="518708"/>
                <a:gridCol w="528683"/>
              </a:tblGrid>
              <a:tr h="564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п/п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Всего, в том числе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/>
                        </a:rPr>
                        <a:t>1744,6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/>
                        </a:rPr>
                        <a:t>1869,7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/>
                        </a:rPr>
                        <a:t>1872,6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/>
                        </a:rPr>
                        <a:t>1710,0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/>
                        </a:rPr>
                        <a:t>1707,5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здравоохранения в Усть-Лабинском районе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88,7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в Усть-Лабинском районе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1196,3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1324,1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1369,1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1243,2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1249,3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 политика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85,5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87,6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93,1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101,3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105,5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 Усть-Лабинского района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117,6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141,2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101,2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96,5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96,4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муниципальном образовании Усть-Лабинский район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52,0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65,9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74,9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62,2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Усть-Лабинском районе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11,1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19,1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14,6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безопасности населения в Усть-Лабинском районе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19,8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21,0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20,6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20,6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Обеспечение автотранспортных услуг для нужд муниципального образования Усть-Лабинский район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разработки градостроительной документации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Эффективное муниципальное управление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50,9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74,3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70,0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67,6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64,5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реализации функций органов местного самоуправления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38,9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41,3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43,6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41,7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41,7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Социально-экономическое и инновационное развитие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18,7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42,6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23,7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16,5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информационного общества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условий для духовно-нравственного развития граждан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37,1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42,9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19,8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19,8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19,8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мер социальной поддержки на приобретение (строительство) жилья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граждан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7,2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 и модернизация сферы обращения с отходами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6,3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1,0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инвестиционной привлекательности района и содействие развитию малого и среднего предпринимательства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37,6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Комплексное развитие муниципального образования Усть-Лабинский район в сфере дорожного хозяйства, оказания автотранспортных услуг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3,4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Удельный вес программных расходов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общем объеме расходов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7643813" y="121443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403648" y="1196752"/>
          <a:ext cx="74888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6" name="Picture 2" descr="https://5cms.ru/files/uploads/dire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102" y="1844824"/>
            <a:ext cx="3657898" cy="121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1571625" y="214313"/>
            <a:ext cx="7358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Удельный вес непрограммных расходов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общем объеме расходов бюджета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7643813" y="121443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403648" y="119675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2" name="Picture 2" descr="https://avatars.mds.yandex.net/get-zen_doc/1588093/pub_5d1cc340cbf26800ad3e58e0_5d1cc35cb96ef500ae2530e7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2088232" cy="146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1285875" y="214313"/>
            <a:ext cx="7500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Непрограммные расходы бюджета </a:t>
            </a:r>
          </a:p>
        </p:txBody>
      </p:sp>
      <p:sp>
        <p:nvSpPr>
          <p:cNvPr id="58371" name="TextBox 26"/>
          <p:cNvSpPr txBox="1">
            <a:spLocks noChangeArrowheads="1"/>
          </p:cNvSpPr>
          <p:nvPr/>
        </p:nvSpPr>
        <p:spPr bwMode="auto">
          <a:xfrm>
            <a:off x="7429500" y="785813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5903629"/>
              </p:ext>
            </p:extLst>
          </p:nvPr>
        </p:nvGraphicFramePr>
        <p:xfrm>
          <a:off x="1331640" y="1124744"/>
          <a:ext cx="7632848" cy="5400603"/>
        </p:xfrm>
        <a:graphic>
          <a:graphicData uri="http://schemas.openxmlformats.org/drawingml/2006/table">
            <a:tbl>
              <a:tblPr/>
              <a:tblGrid>
                <a:gridCol w="4890420"/>
                <a:gridCol w="962768"/>
                <a:gridCol w="875243"/>
                <a:gridCol w="904417"/>
              </a:tblGrid>
              <a:tr h="228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113,7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132,5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высшего должностного лица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представительного органа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Контрольно-счетной палаты муниципального образования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0,3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0,5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Осуществление отдельных государственных полномочий Краснодарского края по формированию и утверждению списков граждан Российской Федерации,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 Российской Федерации, погибших (умерших) в результате этих чрезвычайных ситуаций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Ведомственная целевая программа "Комплексное развитие муниципального образования Усть-Лабинский район в сфере дорожного хозяйства на 2020-2022 годы"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37,2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/>
            </a:r>
            <a:b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Box 26"/>
          <p:cNvSpPr txBox="1">
            <a:spLocks noChangeArrowheads="1"/>
          </p:cNvSpPr>
          <p:nvPr/>
        </p:nvSpPr>
        <p:spPr bwMode="auto">
          <a:xfrm>
            <a:off x="7429500" y="785813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31640" y="980728"/>
          <a:ext cx="756084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78" name="Picture 2" descr="https://netudeneg.ru/wp-content/uploads/2018/12/refinansirovanie-otp-bank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08720"/>
            <a:ext cx="303081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52475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/>
            </a:r>
            <a:br>
              <a:rPr lang="ru-RU" altLang="ko-KR" sz="22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</a:br>
            <a:r>
              <a:rPr lang="ru-RU" altLang="ko-KR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Верхний предел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26"/>
          <p:cNvSpPr txBox="1">
            <a:spLocks noChangeArrowheads="1"/>
          </p:cNvSpPr>
          <p:nvPr/>
        </p:nvSpPr>
        <p:spPr bwMode="auto">
          <a:xfrm>
            <a:off x="7500938" y="714375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428728" y="1214422"/>
          <a:ext cx="742955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4" name="Picture 2" descr="https://avatars.mds.yandex.net/get-zen_doc/1645803/pub_5cdc4109d1a48600b32d8861_5cdd2f3d7ff3a600b290bf1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908720"/>
            <a:ext cx="2145204" cy="186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331640" y="188640"/>
            <a:ext cx="7632848" cy="1512168"/>
          </a:xfrm>
          <a:prstGeom prst="wedgeRectCallout">
            <a:avLst>
              <a:gd name="adj1" fmla="val -21258"/>
              <a:gd name="adj2" fmla="val 37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Бюджетный процесс –деятельность по составлению и рассмотрению проектов бюджетов, контролю за их исполнением, осуществлению бюджетного учета, </a:t>
            </a:r>
            <a:r>
              <a:rPr lang="ru-RU" sz="2000" b="1" dirty="0" smtClean="0">
                <a:solidFill>
                  <a:schemeClr val="tx1"/>
                </a:solidFill>
              </a:rPr>
              <a:t>составлению </a:t>
            </a:r>
            <a:r>
              <a:rPr lang="ru-RU" sz="2000" b="1" dirty="0">
                <a:solidFill>
                  <a:schemeClr val="tx1"/>
                </a:solidFill>
              </a:rPr>
              <a:t>внешней </a:t>
            </a:r>
            <a:r>
              <a:rPr lang="ru-RU" sz="2000" b="1" dirty="0" smtClean="0">
                <a:solidFill>
                  <a:schemeClr val="tx1"/>
                </a:solidFill>
              </a:rPr>
              <a:t>проверки, </a:t>
            </a:r>
            <a:r>
              <a:rPr lang="ru-RU" sz="2000" b="1" dirty="0">
                <a:solidFill>
                  <a:schemeClr val="tx1"/>
                </a:solidFill>
              </a:rPr>
              <a:t>рассмотрению и утверждению бюджетной отчетности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259632" y="1844824"/>
            <a:ext cx="3500438" cy="10001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 проекта бюджета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259632" y="3068960"/>
            <a:ext cx="3427289" cy="92868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и утверждение бюджета 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259632" y="4509120"/>
            <a:ext cx="3357563" cy="8572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259632" y="5643563"/>
            <a:ext cx="3240360" cy="121443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отчетов об  исполнении бюджета  и их утверждение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788024" y="1844824"/>
            <a:ext cx="4355976" cy="93610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Постановление </a:t>
            </a:r>
            <a:r>
              <a:rPr lang="ru-RU" sz="1400" dirty="0">
                <a:solidFill>
                  <a:schemeClr val="tx1"/>
                </a:solidFill>
              </a:rPr>
              <a:t>о </a:t>
            </a:r>
            <a:r>
              <a:rPr lang="ru-RU" sz="1400" dirty="0" smtClean="0">
                <a:solidFill>
                  <a:schemeClr val="tx1"/>
                </a:solidFill>
              </a:rPr>
              <a:t>подготовке </a:t>
            </a:r>
            <a:r>
              <a:rPr lang="ru-RU" sz="1400" dirty="0">
                <a:solidFill>
                  <a:schemeClr val="tx1"/>
                </a:solidFill>
              </a:rPr>
              <a:t>проекта бюджета до </a:t>
            </a:r>
            <a:r>
              <a:rPr lang="ru-RU" sz="1400" dirty="0" smtClean="0">
                <a:solidFill>
                  <a:schemeClr val="tx1"/>
                </a:solidFill>
              </a:rPr>
              <a:t>15.11</a:t>
            </a:r>
            <a:r>
              <a:rPr lang="ru-RU" sz="1400" dirty="0">
                <a:solidFill>
                  <a:schemeClr val="tx1"/>
                </a:solidFill>
              </a:rPr>
              <a:t>. –внесение проекта в </a:t>
            </a:r>
            <a:r>
              <a:rPr lang="ru-RU" sz="1400" dirty="0" smtClean="0">
                <a:solidFill>
                  <a:schemeClr val="tx1"/>
                </a:solidFill>
              </a:rPr>
              <a:t>Совет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4644008" y="2852936"/>
            <a:ext cx="4499992" cy="135731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Ноябрь </a:t>
            </a:r>
            <a:r>
              <a:rPr lang="ru-RU" sz="1400" dirty="0">
                <a:solidFill>
                  <a:schemeClr val="tx1"/>
                </a:solidFill>
              </a:rPr>
              <a:t>–декабрь, назначение публичных слушаний, проведение публичных слушаний, внесение изменений в проект бюджета по итогам публичных слушаний, рассмотрение на комиссиях, заключение  </a:t>
            </a:r>
            <a:r>
              <a:rPr lang="ru-RU" sz="1400" dirty="0" smtClean="0">
                <a:solidFill>
                  <a:schemeClr val="tx1"/>
                </a:solidFill>
              </a:rPr>
              <a:t>КСП- </a:t>
            </a:r>
            <a:r>
              <a:rPr lang="ru-RU" sz="1400" dirty="0">
                <a:solidFill>
                  <a:schemeClr val="tx1"/>
                </a:solidFill>
              </a:rPr>
              <a:t>утверждение на </a:t>
            </a:r>
            <a:r>
              <a:rPr lang="ru-RU" sz="1400" dirty="0" smtClean="0">
                <a:solidFill>
                  <a:schemeClr val="tx1"/>
                </a:solidFill>
              </a:rPr>
              <a:t>Совете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4644008" y="4293096"/>
            <a:ext cx="4499992" cy="114185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Исполнение бюджета с 1 января по 31 декабря согласно утвержденному Решению и внесению изменений к </a:t>
            </a:r>
            <a:r>
              <a:rPr lang="ru-RU" sz="1400" dirty="0" smtClean="0">
                <a:solidFill>
                  <a:schemeClr val="tx1"/>
                </a:solidFill>
              </a:rPr>
              <a:t>нему, средства </a:t>
            </a:r>
            <a:r>
              <a:rPr lang="ru-RU" sz="1400" dirty="0">
                <a:solidFill>
                  <a:schemeClr val="tx1"/>
                </a:solidFill>
              </a:rPr>
              <a:t>перечисляются Главным распорядителям </a:t>
            </a:r>
            <a:r>
              <a:rPr lang="ru-RU" sz="1400" dirty="0" smtClean="0">
                <a:solidFill>
                  <a:schemeClr val="tx1"/>
                </a:solidFill>
              </a:rPr>
              <a:t>бюджетных </a:t>
            </a:r>
            <a:r>
              <a:rPr lang="ru-RU" sz="1400" dirty="0">
                <a:solidFill>
                  <a:schemeClr val="tx1"/>
                </a:solidFill>
              </a:rPr>
              <a:t>средств </a:t>
            </a: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4572000" y="5589240"/>
            <a:ext cx="4392488" cy="112588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Отчетность месячная, квартальная, годовая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Годовая –январь-март, заключение </a:t>
            </a:r>
            <a:r>
              <a:rPr lang="ru-RU" sz="1400" dirty="0" smtClean="0">
                <a:solidFill>
                  <a:schemeClr val="tx1"/>
                </a:solidFill>
              </a:rPr>
              <a:t>КСП </a:t>
            </a:r>
            <a:r>
              <a:rPr lang="ru-RU" sz="1400" dirty="0">
                <a:solidFill>
                  <a:schemeClr val="tx1"/>
                </a:solidFill>
              </a:rPr>
              <a:t>- апрель, публичные </a:t>
            </a:r>
            <a:r>
              <a:rPr lang="ru-RU" sz="1400" dirty="0" smtClean="0">
                <a:solidFill>
                  <a:schemeClr val="tx1"/>
                </a:solidFill>
              </a:rPr>
              <a:t>слушания, </a:t>
            </a:r>
            <a:r>
              <a:rPr lang="ru-RU" sz="1400" dirty="0">
                <a:solidFill>
                  <a:schemeClr val="tx1"/>
                </a:solidFill>
              </a:rPr>
              <a:t>утверждение </a:t>
            </a:r>
            <a:r>
              <a:rPr lang="ru-RU" sz="1400" dirty="0" smtClean="0">
                <a:solidFill>
                  <a:schemeClr val="tx1"/>
                </a:solidFill>
              </a:rPr>
              <a:t>Советом- </a:t>
            </a:r>
            <a:r>
              <a:rPr lang="ru-RU" sz="1400" dirty="0" smtClean="0">
                <a:solidFill>
                  <a:schemeClr val="tx1"/>
                </a:solidFill>
              </a:rPr>
              <a:t>май-июль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0"/>
            <a:ext cx="7632848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Контактная информация для граждан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052736"/>
            <a:ext cx="252541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Орган,  осуществляющий  составление </a:t>
            </a:r>
            <a:r>
              <a:rPr lang="ru-RU" sz="1600" dirty="0" smtClean="0"/>
              <a:t>и </a:t>
            </a:r>
            <a:r>
              <a:rPr lang="ru-RU" sz="1600" dirty="0"/>
              <a:t>организацию исполнения </a:t>
            </a:r>
            <a:r>
              <a:rPr lang="ru-RU" sz="1600" dirty="0" smtClean="0"/>
              <a:t>бюджета</a:t>
            </a:r>
            <a:endParaRPr lang="ru-RU" sz="16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14810" y="1285860"/>
            <a:ext cx="107156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067944" y="2143115"/>
            <a:ext cx="4147394" cy="17899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Финансовый отдел </a:t>
            </a:r>
            <a:r>
              <a:rPr lang="ru-RU" sz="1400" b="1" dirty="0"/>
              <a:t>администрации </a:t>
            </a:r>
            <a:r>
              <a:rPr lang="ru-RU" sz="1400" b="1" dirty="0" smtClean="0"/>
              <a:t>муниципального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/>
              <a:t>Усть-Лабинский район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(улица Ленина, 38 </a:t>
            </a: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каб. </a:t>
            </a:r>
            <a:r>
              <a:rPr lang="ru-RU" sz="14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1.09</a:t>
            </a:r>
            <a:r>
              <a:rPr lang="ru-RU" sz="12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7092280" y="908720"/>
            <a:ext cx="1857375" cy="1214438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Личный прием: </a:t>
            </a:r>
            <a:r>
              <a:rPr lang="ru-RU" sz="1400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среда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15.00 </a:t>
            </a:r>
            <a:r>
              <a:rPr lang="ru-RU" sz="1400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17.00 </a:t>
            </a:r>
            <a:endParaRPr lang="ru-RU" sz="1400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4509120"/>
            <a:ext cx="3312368" cy="137613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D09C7"/>
                </a:solidFill>
              </a:rPr>
              <a:t>ttps</a:t>
            </a:r>
            <a:r>
              <a:rPr lang="en-US" sz="1400" b="1" dirty="0" smtClean="0">
                <a:solidFill>
                  <a:srgbClr val="2D09C7"/>
                </a:solidFill>
              </a:rPr>
              <a:t>://ustlabfin@mail.ru</a:t>
            </a:r>
            <a:r>
              <a:rPr lang="en-US" sz="1400" b="1" dirty="0">
                <a:solidFill>
                  <a:srgbClr val="2D09C7"/>
                </a:solidFill>
              </a:rPr>
              <a:t>/</a:t>
            </a:r>
          </a:p>
        </p:txBody>
      </p:sp>
      <p:sp>
        <p:nvSpPr>
          <p:cNvPr id="9" name="Стрелка вниз 8"/>
          <p:cNvSpPr/>
          <p:nvPr/>
        </p:nvSpPr>
        <p:spPr>
          <a:xfrm rot="3121141">
            <a:off x="3438964" y="3458463"/>
            <a:ext cx="959783" cy="1064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08104" y="4941168"/>
            <a:ext cx="2808312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en-US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8(86135)-4-15-76</a:t>
            </a:r>
            <a:endParaRPr lang="ru-RU" sz="1400" b="1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бюджетный отдел</a:t>
            </a:r>
            <a:r>
              <a:rPr lang="en-US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8(86135)-5-26-34</a:t>
            </a:r>
            <a:endParaRPr lang="ru-RU" sz="1400" b="1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400" b="1" dirty="0" smtClean="0">
                <a:solidFill>
                  <a:srgbClr val="2D09C7"/>
                </a:solidFill>
                <a:latin typeface="Times New Roman" pitchFamily="18" charset="0"/>
                <a:cs typeface="Times New Roman" pitchFamily="18" charset="0"/>
              </a:rPr>
              <a:t>8(86135)-5-17-17</a:t>
            </a:r>
            <a:endParaRPr lang="ru-RU" sz="1400" b="1" dirty="0">
              <a:solidFill>
                <a:srgbClr val="2D09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217588">
            <a:off x="6208809" y="4013400"/>
            <a:ext cx="947737" cy="830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619672" y="5013176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18ACF"/>
                </a:solidFill>
                <a:latin typeface="Calibri" pitchFamily="34" charset="0"/>
              </a:rPr>
              <a:t>Спасибо за внимание</a:t>
            </a:r>
          </a:p>
        </p:txBody>
      </p:sp>
      <p:pic>
        <p:nvPicPr>
          <p:cNvPr id="6146" name="Picture 2" descr="https://webaxis.info/assets/img/disclai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5553348" cy="444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88640"/>
            <a:ext cx="6746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межбюджетных трансфертов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1052736"/>
            <a:ext cx="259773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556792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1052736"/>
            <a:ext cx="48245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2420888"/>
            <a:ext cx="2592287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2924944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960" y="2420888"/>
            <a:ext cx="4752528" cy="10400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3861048"/>
            <a:ext cx="252028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39952" y="3861048"/>
            <a:ext cx="475252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5373216"/>
            <a:ext cx="252028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5949280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7944" y="5373216"/>
            <a:ext cx="475252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668345" cy="980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Доходы бюджета: изменения, задачи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331641" y="1772816"/>
            <a:ext cx="1728191" cy="1143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Что нового?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59632" y="4869160"/>
            <a:ext cx="1944216" cy="12858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347864" y="836712"/>
            <a:ext cx="5636177" cy="381642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2020-2022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</a:rPr>
              <a:t>Изменение  дополнительного норматива НДФЛ при замене дотации </a:t>
            </a:r>
            <a:r>
              <a:rPr lang="ru-RU" sz="1200" b="1" dirty="0" smtClean="0">
                <a:solidFill>
                  <a:prstClr val="black"/>
                </a:solidFill>
              </a:rPr>
              <a:t>2020 </a:t>
            </a:r>
            <a:r>
              <a:rPr lang="ru-RU" sz="1200" b="1" dirty="0">
                <a:solidFill>
                  <a:prstClr val="black"/>
                </a:solidFill>
              </a:rPr>
              <a:t>год – </a:t>
            </a:r>
            <a:r>
              <a:rPr lang="ru-RU" sz="1200" b="1" dirty="0" smtClean="0">
                <a:solidFill>
                  <a:prstClr val="black"/>
                </a:solidFill>
              </a:rPr>
              <a:t>12,3%, </a:t>
            </a:r>
            <a:r>
              <a:rPr lang="ru-RU" sz="1200" b="1" dirty="0" smtClean="0">
                <a:solidFill>
                  <a:prstClr val="black"/>
                </a:solidFill>
              </a:rPr>
              <a:t>2021 </a:t>
            </a:r>
            <a:r>
              <a:rPr lang="ru-RU" sz="1200" b="1" dirty="0">
                <a:solidFill>
                  <a:prstClr val="black"/>
                </a:solidFill>
              </a:rPr>
              <a:t>год – </a:t>
            </a:r>
            <a:r>
              <a:rPr lang="ru-RU" sz="1200" b="1" dirty="0" smtClean="0">
                <a:solidFill>
                  <a:prstClr val="black"/>
                </a:solidFill>
              </a:rPr>
              <a:t>9,3 </a:t>
            </a:r>
            <a:r>
              <a:rPr lang="ru-RU" sz="1200" b="1" dirty="0" smtClean="0">
                <a:solidFill>
                  <a:prstClr val="black"/>
                </a:solidFill>
              </a:rPr>
              <a:t>%, 2022 год </a:t>
            </a:r>
            <a:r>
              <a:rPr lang="ru-RU" sz="1200" b="1" dirty="0" smtClean="0">
                <a:solidFill>
                  <a:prstClr val="black"/>
                </a:solidFill>
              </a:rPr>
              <a:t>-8,85 %.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С 2020 года норматив зачисления ПНВОС – 60%.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Установлено </a:t>
            </a:r>
            <a:r>
              <a:rPr lang="ru-RU" sz="1200" b="1" dirty="0">
                <a:solidFill>
                  <a:prstClr val="black"/>
                </a:solidFill>
              </a:rPr>
              <a:t>правило зачисления в бюджеты доходов от уплаты штрафов, согласно которому: уплаченные суммы за административные правонарушения должны поступать в полном объеме в тот бюджет, из которого осуществляется финансовое обеспечение деятельности органа, налагающего </a:t>
            </a:r>
            <a:r>
              <a:rPr lang="ru-RU" sz="1200" b="1" dirty="0" smtClean="0">
                <a:solidFill>
                  <a:prstClr val="black"/>
                </a:solidFill>
              </a:rPr>
              <a:t>штраф.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Доведение субсидий из краевого бюджета на стадии формирования проектов бюджетов.</a:t>
            </a:r>
            <a:endParaRPr lang="ru-RU" sz="1200" b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491880" y="4437112"/>
            <a:ext cx="5420501" cy="2286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Увеличение  доходной части бюджета: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1. Реализация плана мероприятий по увеличению администрируемых  доходов и сокращению задолженности </a:t>
            </a:r>
            <a:r>
              <a:rPr lang="ru-RU" sz="1400" b="1" dirty="0" smtClean="0">
                <a:solidFill>
                  <a:prstClr val="black"/>
                </a:solidFill>
              </a:rPr>
              <a:t>.</a:t>
            </a:r>
            <a:endParaRPr lang="ru-RU" sz="1400" b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2. Работа  межведомственных комиссий (сокращение недоимки, увеличение налогооблагаемой базы</a:t>
            </a:r>
            <a:r>
              <a:rPr lang="ru-RU" sz="1400" b="1" dirty="0" smtClean="0">
                <a:solidFill>
                  <a:prstClr val="black"/>
                </a:solidFill>
              </a:rPr>
              <a:t>).</a:t>
            </a:r>
            <a:endParaRPr lang="ru-RU" sz="1400" b="1" dirty="0">
              <a:solidFill>
                <a:prstClr val="black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3. Легализация заработной </a:t>
            </a:r>
            <a:r>
              <a:rPr lang="ru-RU" sz="1400" b="1" dirty="0" smtClean="0">
                <a:solidFill>
                  <a:prstClr val="black"/>
                </a:solidFill>
              </a:rPr>
              <a:t>платы, вовлечение в  налогообложение земельных участков и имущества.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45"/>
          <p:cNvSpPr>
            <a:spLocks noChangeArrowheads="1"/>
          </p:cNvSpPr>
          <p:nvPr/>
        </p:nvSpPr>
        <p:spPr bwMode="auto">
          <a:xfrm>
            <a:off x="1571604" y="0"/>
            <a:ext cx="7286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Основные понятия</a:t>
            </a:r>
            <a:br>
              <a:rPr lang="ru-RU" sz="2400" dirty="0" smtClean="0"/>
            </a:br>
            <a:r>
              <a:rPr lang="ru-RU" sz="2400" dirty="0" smtClean="0"/>
              <a:t>Как детализируются расходы?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03648" y="1196752"/>
            <a:ext cx="2571750" cy="128587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Программные  расходы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83968" y="1484784"/>
            <a:ext cx="1410259" cy="954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929313" y="1214438"/>
            <a:ext cx="2928937" cy="142875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Муниципальным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3284984"/>
            <a:ext cx="2448272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По Направлению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(образование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культура</a:t>
            </a:r>
            <a:r>
              <a:rPr lang="ru-RU" dirty="0">
                <a:solidFill>
                  <a:schemeClr val="tx1"/>
                </a:solidFill>
              </a:rPr>
              <a:t>, спорт и </a:t>
            </a:r>
            <a:r>
              <a:rPr lang="ru-RU" dirty="0" smtClean="0">
                <a:solidFill>
                  <a:schemeClr val="tx1"/>
                </a:solidFill>
              </a:rPr>
              <a:t>т.д.)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067944" y="3501008"/>
            <a:ext cx="1578476" cy="857256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12 разделов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724128" y="3140968"/>
            <a:ext cx="3143272" cy="1357322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Функциональная структура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1403648" y="5013176"/>
            <a:ext cx="2357437" cy="1500187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Ведомственная структура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995936" y="5301208"/>
            <a:ext cx="1793930" cy="10001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10  </a:t>
            </a:r>
            <a:r>
              <a:rPr lang="ru-RU" b="1" dirty="0">
                <a:solidFill>
                  <a:schemeClr val="tx1"/>
                </a:solidFill>
              </a:rPr>
              <a:t>ГРБС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168" y="5157192"/>
            <a:ext cx="2500313" cy="1214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 Главным </a:t>
            </a:r>
            <a:r>
              <a:rPr lang="ru-RU" dirty="0" smtClean="0">
                <a:solidFill>
                  <a:schemeClr val="tx1"/>
                </a:solidFill>
              </a:rPr>
              <a:t>распорядителям </a:t>
            </a:r>
            <a:r>
              <a:rPr lang="ru-RU" dirty="0">
                <a:solidFill>
                  <a:schemeClr val="tx1"/>
                </a:solidFill>
              </a:rPr>
              <a:t>бюджетных средств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491880" y="0"/>
            <a:ext cx="4212530" cy="177281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БЮДЖЕТ </a:t>
            </a:r>
            <a:r>
              <a:rPr lang="ru-RU" sz="3200" dirty="0" smtClean="0">
                <a:solidFill>
                  <a:srgbClr val="002060"/>
                </a:solidFill>
              </a:rPr>
              <a:t>2020 </a:t>
            </a:r>
            <a:r>
              <a:rPr lang="ru-RU" sz="3200" dirty="0">
                <a:solidFill>
                  <a:srgbClr val="002060"/>
                </a:solidFill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Программный бюджет </a:t>
            </a:r>
          </a:p>
        </p:txBody>
      </p:sp>
      <p:sp>
        <p:nvSpPr>
          <p:cNvPr id="7" name="Овал 6"/>
          <p:cNvSpPr/>
          <p:nvPr/>
        </p:nvSpPr>
        <p:spPr>
          <a:xfrm>
            <a:off x="1475656" y="620688"/>
            <a:ext cx="1892158" cy="667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2020-2022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7223853">
            <a:off x="2414763" y="2065110"/>
            <a:ext cx="2239748" cy="19126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smtClean="0"/>
              <a:t>1872,6 </a:t>
            </a:r>
            <a:r>
              <a:rPr lang="ru-RU" sz="1600" smtClean="0"/>
              <a:t>млн.руб.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или </a:t>
            </a:r>
            <a:r>
              <a:rPr lang="ru-RU" sz="1600" dirty="0" smtClean="0"/>
              <a:t>94,9%</a:t>
            </a:r>
            <a:endParaRPr lang="ru-RU" sz="1600" dirty="0"/>
          </a:p>
        </p:txBody>
      </p:sp>
      <p:sp>
        <p:nvSpPr>
          <p:cNvPr id="9" name="Стрелка вправо 8"/>
          <p:cNvSpPr/>
          <p:nvPr/>
        </p:nvSpPr>
        <p:spPr>
          <a:xfrm rot="2949666">
            <a:off x="5337528" y="1894644"/>
            <a:ext cx="2152546" cy="15047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100,0 </a:t>
            </a:r>
            <a:r>
              <a:rPr lang="ru-RU" dirty="0"/>
              <a:t>млн.руб. </a:t>
            </a:r>
            <a:r>
              <a:rPr lang="ru-RU" dirty="0" smtClean="0"/>
              <a:t>или </a:t>
            </a:r>
            <a:r>
              <a:rPr lang="ru-RU" dirty="0" smtClean="0"/>
              <a:t>5,1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331640" y="4365104"/>
            <a:ext cx="2461414" cy="2376264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500694" y="3429000"/>
            <a:ext cx="3312368" cy="1800200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Органы власти,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переданным полномочиям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3" descr="Снимо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654" y="5157192"/>
            <a:ext cx="5150346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5442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16632"/>
            <a:ext cx="4124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5" y="160338"/>
            <a:ext cx="42765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39952" y="4797152"/>
            <a:ext cx="4680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когда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1899</Words>
  <Application>Microsoft Office PowerPoint</Application>
  <PresentationFormat>Экран (4:3)</PresentationFormat>
  <Paragraphs>619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Доходы бюджета: изменения, задачи.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Расходы бюджета по годам                                                                                                                                                        </vt:lpstr>
      <vt:lpstr>Распределение бюджетных ассигнований по разделам  классификации расходов                                                                                                                                                          млн. рублей</vt:lpstr>
      <vt:lpstr> Социальная сфера</vt:lpstr>
      <vt:lpstr> Образование</vt:lpstr>
      <vt:lpstr> Структура расходов по разделу «Образование»</vt:lpstr>
      <vt:lpstr>Слайд 29</vt:lpstr>
      <vt:lpstr> Физическая культура и спорт </vt:lpstr>
      <vt:lpstr> Социальная политика</vt:lpstr>
      <vt:lpstr> Жилищно-коммунальное хозяйство</vt:lpstr>
      <vt:lpstr> Национальная экономика</vt:lpstr>
      <vt:lpstr>Слайд 34</vt:lpstr>
      <vt:lpstr>Слайд 35</vt:lpstr>
      <vt:lpstr>Слайд 36</vt:lpstr>
      <vt:lpstr>Слайд 37</vt:lpstr>
      <vt:lpstr>  Обслуживание муниципального долга </vt:lpstr>
      <vt:lpstr>  Верхний предел муниципального долга </vt:lpstr>
      <vt:lpstr>Контактная информация для граждан</vt:lpstr>
      <vt:lpstr>Слайд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финансовый отдел</cp:lastModifiedBy>
  <cp:revision>417</cp:revision>
  <dcterms:created xsi:type="dcterms:W3CDTF">2013-08-21T19:17:07Z</dcterms:created>
  <dcterms:modified xsi:type="dcterms:W3CDTF">2020-04-13T07:02:00Z</dcterms:modified>
</cp:coreProperties>
</file>