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32" r:id="rId3"/>
    <p:sldId id="336" r:id="rId4"/>
    <p:sldId id="345" r:id="rId5"/>
    <p:sldId id="337" r:id="rId6"/>
    <p:sldId id="346" r:id="rId7"/>
    <p:sldId id="339" r:id="rId8"/>
    <p:sldId id="340" r:id="rId9"/>
    <p:sldId id="341" r:id="rId10"/>
    <p:sldId id="342" r:id="rId11"/>
    <p:sldId id="349" r:id="rId12"/>
    <p:sldId id="344" r:id="rId13"/>
    <p:sldId id="348" r:id="rId14"/>
    <p:sldId id="328" r:id="rId15"/>
  </p:sldIdLst>
  <p:sldSz cx="12187238" cy="6854825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21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DE9837"/>
    <a:srgbClr val="065280"/>
    <a:srgbClr val="A5A5A5"/>
    <a:srgbClr val="FF7C80"/>
    <a:srgbClr val="ED7D31"/>
    <a:srgbClr val="2E75B6"/>
    <a:srgbClr val="4472C4"/>
    <a:srgbClr val="FF912B"/>
    <a:srgbClr val="BF9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425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" y="-114"/>
      </p:cViewPr>
      <p:guideLst>
        <p:guide orient="horz" pos="2160"/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632E-2"/>
          <c:y val="0.11168592989129612"/>
          <c:w val="0.79674645589336923"/>
          <c:h val="0.77662814021740867"/>
        </c:manualLayout>
      </c:layout>
      <c:barChart>
        <c:barDir val="bar"/>
        <c:grouping val="clustered"/>
        <c:dLbls>
          <c:showVal val="1"/>
        </c:dLbls>
        <c:axId val="126291968"/>
        <c:axId val="126293504"/>
      </c:barChart>
      <c:catAx>
        <c:axId val="126291968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26293504"/>
        <c:crosses val="autoZero"/>
        <c:auto val="1"/>
        <c:lblAlgn val="ctr"/>
        <c:lblOffset val="100"/>
      </c:catAx>
      <c:valAx>
        <c:axId val="12629350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6291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653E-2"/>
          <c:y val="0.11168592989129611"/>
          <c:w val="0.79674645589336923"/>
          <c:h val="0.77662814021740934"/>
        </c:manualLayout>
      </c:layout>
      <c:barChart>
        <c:barDir val="bar"/>
        <c:grouping val="clustered"/>
        <c:dLbls>
          <c:showVal val="1"/>
        </c:dLbls>
        <c:axId val="126337024"/>
        <c:axId val="126338560"/>
      </c:barChart>
      <c:catAx>
        <c:axId val="12633702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26338560"/>
        <c:crosses val="autoZero"/>
        <c:auto val="1"/>
        <c:lblAlgn val="ctr"/>
        <c:lblOffset val="100"/>
      </c:catAx>
      <c:valAx>
        <c:axId val="12633856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63370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653E-2"/>
          <c:y val="0.11168592989129611"/>
          <c:w val="0.79674645589336923"/>
          <c:h val="0.776628140217409"/>
        </c:manualLayout>
      </c:layout>
      <c:barChart>
        <c:barDir val="bar"/>
        <c:grouping val="clustered"/>
        <c:dLbls>
          <c:showVal val="1"/>
        </c:dLbls>
        <c:axId val="128463616"/>
        <c:axId val="128465152"/>
      </c:barChart>
      <c:catAx>
        <c:axId val="128463616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28465152"/>
        <c:crosses val="autoZero"/>
        <c:auto val="1"/>
        <c:lblAlgn val="ctr"/>
        <c:lblOffset val="100"/>
      </c:catAx>
      <c:valAx>
        <c:axId val="128465152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8463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68E-2"/>
          <c:y val="0.11168592989129611"/>
          <c:w val="0.79674645589336923"/>
          <c:h val="0.77662814021740945"/>
        </c:manualLayout>
      </c:layout>
      <c:barChart>
        <c:barDir val="bar"/>
        <c:grouping val="clustered"/>
        <c:dLbls>
          <c:showVal val="1"/>
        </c:dLbls>
        <c:axId val="128393984"/>
        <c:axId val="128395520"/>
      </c:barChart>
      <c:catAx>
        <c:axId val="12839398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28395520"/>
        <c:crosses val="autoZero"/>
        <c:auto val="1"/>
        <c:lblAlgn val="ctr"/>
        <c:lblOffset val="100"/>
      </c:catAx>
      <c:valAx>
        <c:axId val="12839552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28393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590486949303708E-2"/>
          <c:y val="0.11168592989129611"/>
          <c:w val="0.79674645589336923"/>
          <c:h val="0.77662814021740922"/>
        </c:manualLayout>
      </c:layout>
      <c:barChart>
        <c:barDir val="bar"/>
        <c:grouping val="clustered"/>
        <c:dLbls>
          <c:showVal val="1"/>
        </c:dLbls>
        <c:axId val="134044672"/>
        <c:axId val="134054656"/>
      </c:barChart>
      <c:catAx>
        <c:axId val="134044672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4054656"/>
        <c:crosses val="autoZero"/>
        <c:auto val="1"/>
        <c:lblAlgn val="ctr"/>
        <c:lblOffset val="100"/>
      </c:catAx>
      <c:valAx>
        <c:axId val="134054656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4044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736E-2"/>
          <c:y val="0.11168592989129611"/>
          <c:w val="0.79674645589336923"/>
          <c:h val="0.77662814021740978"/>
        </c:manualLayout>
      </c:layout>
      <c:barChart>
        <c:barDir val="bar"/>
        <c:grouping val="clustered"/>
        <c:dLbls>
          <c:showVal val="1"/>
        </c:dLbls>
        <c:axId val="134069248"/>
        <c:axId val="134206208"/>
      </c:barChart>
      <c:catAx>
        <c:axId val="134069248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34206208"/>
        <c:crosses val="autoZero"/>
        <c:auto val="1"/>
        <c:lblAlgn val="ctr"/>
        <c:lblOffset val="100"/>
      </c:catAx>
      <c:valAx>
        <c:axId val="13420620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34069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625E-2"/>
          <c:y val="0.11168592989129611"/>
          <c:w val="0.79674645589336923"/>
          <c:h val="0.77662814021740889"/>
        </c:manualLayout>
      </c:layout>
      <c:barChart>
        <c:barDir val="bar"/>
        <c:grouping val="clustered"/>
        <c:dLbls>
          <c:showVal val="1"/>
        </c:dLbls>
        <c:axId val="165371904"/>
        <c:axId val="165373440"/>
      </c:barChart>
      <c:catAx>
        <c:axId val="165371904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5373440"/>
        <c:crosses val="autoZero"/>
        <c:auto val="1"/>
        <c:lblAlgn val="ctr"/>
        <c:lblOffset val="100"/>
      </c:catAx>
      <c:valAx>
        <c:axId val="16537344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65371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9590486949303653E-2"/>
          <c:y val="0.11168592989129611"/>
          <c:w val="0.79674645589336923"/>
          <c:h val="0.77662814021740934"/>
        </c:manualLayout>
      </c:layout>
      <c:barChart>
        <c:barDir val="bar"/>
        <c:grouping val="clustered"/>
        <c:dLbls>
          <c:showVal val="1"/>
        </c:dLbls>
        <c:axId val="165404672"/>
        <c:axId val="165406208"/>
      </c:barChart>
      <c:catAx>
        <c:axId val="165404672"/>
        <c:scaling>
          <c:orientation val="minMax"/>
        </c:scaling>
        <c:axPos val="l"/>
        <c:numFmt formatCode="General" sourceLinked="1"/>
        <c:tickLblPos val="nextTo"/>
        <c:txPr>
          <a:bodyPr anchor="ctr"/>
          <a:lstStyle/>
          <a:p>
            <a:pPr>
              <a:defRPr sz="1200">
                <a:latin typeface="Segoe UI" pitchFamily="34" charset="0"/>
                <a:cs typeface="Segoe UI" pitchFamily="34" charset="0"/>
              </a:defRPr>
            </a:pPr>
            <a:endParaRPr lang="ru-RU"/>
          </a:p>
        </c:txPr>
        <c:crossAx val="165406208"/>
        <c:crosses val="autoZero"/>
        <c:auto val="1"/>
        <c:lblAlgn val="ctr"/>
        <c:lblOffset val="100"/>
      </c:catAx>
      <c:valAx>
        <c:axId val="165406208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one"/>
        <c:crossAx val="165404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Segoe UI" pitchFamily="34" charset="0"/>
              <a:cs typeface="Segoe UI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6" y="1121843"/>
            <a:ext cx="9140429" cy="23864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6" y="3600371"/>
            <a:ext cx="9140429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61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2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3" y="364956"/>
            <a:ext cx="2627873" cy="58091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4" y="364956"/>
            <a:ext cx="7731279" cy="58091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67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3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6" y="1708947"/>
            <a:ext cx="10511493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6" y="4587340"/>
            <a:ext cx="10511493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459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4780"/>
            <a:ext cx="5179576" cy="4349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4780"/>
            <a:ext cx="5179576" cy="4349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1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364958"/>
            <a:ext cx="10511493" cy="13249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0384"/>
            <a:ext cx="5155772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3915"/>
            <a:ext cx="5155772" cy="3682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0384"/>
            <a:ext cx="5181164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3915"/>
            <a:ext cx="5181164" cy="3682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9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32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887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2" y="456988"/>
            <a:ext cx="3930701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5" y="986969"/>
            <a:ext cx="6169789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2" y="2056448"/>
            <a:ext cx="3930701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6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2" y="456988"/>
            <a:ext cx="3930701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5" y="986969"/>
            <a:ext cx="6169789" cy="487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2" y="2056448"/>
            <a:ext cx="3930701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5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4" y="364958"/>
            <a:ext cx="10511493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4" y="1824780"/>
            <a:ext cx="10511493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3" y="6353409"/>
            <a:ext cx="2742129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15D7-86E7-4AF9-A7F4-4233378BBD34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4" y="6353409"/>
            <a:ext cx="4113193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8" y="6353409"/>
            <a:ext cx="2742129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CBC2-232F-4BA7-A9EB-72333622C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77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7.xml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ustlabinfo.ru/news/2021-06-01-v-ust-labinske-v-2022-godu-blagoustroyat-gorodskoy-park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10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hart" Target="../charts/chart3.xml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chart" Target="../charts/chart4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5.xml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21.jpeg"/><Relationship Id="rId4" Type="http://schemas.openxmlformats.org/officeDocument/2006/relationships/chart" Target="../charts/chart6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28 Инфор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252196"/>
            <a:ext cx="12188826" cy="6858001"/>
          </a:xfrm>
          <a:prstGeom prst="rect">
            <a:avLst/>
          </a:prstGeom>
          <a:noFill/>
        </p:spPr>
      </p:pic>
      <p:pic>
        <p:nvPicPr>
          <p:cNvPr id="3" name="Picture 2" descr="D:\Вурочные\ПРОЕКТ 9\Департамент Развития\_ЛОГО\Brandbook\Logo Krasnodar region\Ru_Horizontal\Krasnodar_region_Ru_Wh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33" y="341906"/>
            <a:ext cx="4790157" cy="17107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82597" y="2689219"/>
            <a:ext cx="8799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Реализация национальных проектов </a:t>
            </a:r>
            <a:b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 в муниципальном образовании</a:t>
            </a:r>
            <a:b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     </a:t>
            </a:r>
            <a:r>
              <a:rPr lang="ru-RU" sz="3600" b="1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Усть-Лабинский</a:t>
            </a:r>
            <a: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район в 2021 году</a:t>
            </a:r>
            <a:endParaRPr lang="ru-RU" sz="3600" b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1536" y="815546"/>
            <a:ext cx="2177362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Герб МО</a:t>
            </a:r>
            <a:endParaRPr lang="ru-RU" sz="36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5692" y="-598099"/>
            <a:ext cx="1024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Герб МО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340472" y="-228767"/>
            <a:ext cx="11891" cy="6773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7396" y="387599"/>
            <a:ext cx="2225996" cy="1737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23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10686" y="1442906"/>
          <a:ext cx="10150678" cy="5217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34582"/>
                <a:gridCol w="2016096"/>
              </a:tblGrid>
              <a:tr h="2639843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В 2021 году в рамках национального проекта «Культура» (региональный проект «Творческие люди») министерством культуры Краснодарского края реализована новая форма  стимулирования работников и учреждений культуры в сельской местности.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            Был проведен конкурсный отбор на звание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лучших муниципальных учреждений культуры Краснодарского края, находящихся на территории сельских поселений и на звание лучших работников муниципальных учреждений культуры Краснодарского края, находящихся на территории сельских поселений.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         В ходе конкурсного отбора предпочтение отдавалось учреждениям с творческими проектами, направленными на сохранение народных традиций края, а также на приобщение сельских жителей к достижениям культуры.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           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специалистов были отмечены те, кто внедряет новые формы работы с населением и обладает высоким профессиональным мастерством.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По итогам краевого конкурса на звание лучших работников лучших муниципальных учреждений культуры, находящихся на территориях сельских поселений, лучшим учреждением признан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Культурно-досуговый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центр «Александровский» Александровского сельского поселения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 Для поощрения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победителей предоставлена субсидия краевого бюджета на сумму 209,9 тыс. рублей.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412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714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70983">
                <a:tc>
                  <a:txBody>
                    <a:bodyPr/>
                    <a:lstStyle/>
                    <a:p>
                      <a:pPr marL="85725" indent="0"/>
                      <a:r>
                        <a:rPr lang="ru-RU" sz="1200" dirty="0" smtClean="0">
                          <a:latin typeface="Segoe UI" pitchFamily="34" charset="0"/>
                          <a:cs typeface="Segoe UI" pitchFamily="34" charset="0"/>
                        </a:rPr>
                        <a:t>Текст</a:t>
                      </a:r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Культура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«Творческие люди»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9218" name="Picture 2" descr="D:\Вурочные\ПРОЕКТ 9\Департамент Развития\Презентации\Презентация 55\иконки\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8637" y="157503"/>
            <a:ext cx="885046" cy="894412"/>
          </a:xfrm>
          <a:prstGeom prst="rect">
            <a:avLst/>
          </a:prstGeom>
          <a:noFill/>
        </p:spPr>
      </p:pic>
      <p:pic>
        <p:nvPicPr>
          <p:cNvPr id="7169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674" y="112014"/>
            <a:ext cx="1123950" cy="1295400"/>
          </a:xfrm>
          <a:prstGeom prst="rect">
            <a:avLst/>
          </a:prstGeom>
          <a:noFill/>
        </p:spPr>
      </p:pic>
      <p:pic>
        <p:nvPicPr>
          <p:cNvPr id="2050" name="Picture 2" descr="C:\Users\2356-10021\Documents\2021 год\АИС СРК\август\XXXL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7031" y="4268435"/>
            <a:ext cx="3456264" cy="2073758"/>
          </a:xfrm>
          <a:prstGeom prst="rect">
            <a:avLst/>
          </a:prstGeom>
          <a:noFill/>
        </p:spPr>
      </p:pic>
      <p:pic>
        <p:nvPicPr>
          <p:cNvPr id="2051" name="Picture 3" descr="C:\Users\2356-10021\Documents\2021 год\АИС СРК\август\КДЦ_01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6995" y="4148129"/>
            <a:ext cx="2453557" cy="211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86187" y="1351229"/>
          <a:ext cx="9269835" cy="55275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448394"/>
                <a:gridCol w="1821441"/>
              </a:tblGrid>
              <a:tr h="2747480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2021 году управлением по социальной защите населения в Усть-Лабинском районе:</a:t>
                      </a:r>
                    </a:p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произведены ежемесячные выплаты в связи с рождением (усыновлением) первого ребенка 1 119 получателю на общую сумму 105,8 млн. рублей;</a:t>
                      </a:r>
                    </a:p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-выдано 207 уведомлений на материнский капитал на общую сумму 27,8 млн. рублей (размер материнского капитала в 2021 году 134 128 рублей);</a:t>
                      </a:r>
                    </a:p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- 181 многодетная семья использовали средства материнского (семейного) капитала на общую сумму 13,2 млн. рублей.</a:t>
                      </a:r>
                    </a:p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-произведены ежемесячные выплаты при рождении третьего и последующих детей до достижения ребенком возраста трех лет 455 семьям на сумму  66,0 млн. рублей (размер ежемесячной выплаты  - 11 114 рублей). </a:t>
                      </a:r>
                    </a:p>
                    <a:p>
                      <a:pPr fontAlgn="base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47273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9065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273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7479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Демография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РП «</a:t>
            </a:r>
            <a:r>
              <a:rPr lang="ru-RU" sz="1400" b="1" dirty="0" smtClean="0">
                <a:solidFill>
                  <a:srgbClr val="FFC000"/>
                </a:solidFill>
              </a:rPr>
              <a:t>Финансовая поддержка семей при рождении детей</a:t>
            </a:r>
            <a:r>
              <a:rPr lang="ru-RU" sz="1400" i="1" dirty="0" smtClean="0">
                <a:solidFill>
                  <a:srgbClr val="FFC000"/>
                </a:solidFill>
              </a:rPr>
              <a:t>»</a:t>
            </a:r>
            <a:r>
              <a:rPr lang="ru-RU" sz="1400" b="1" dirty="0" smtClean="0">
                <a:solidFill>
                  <a:srgbClr val="FFC000"/>
                </a:solidFill>
                <a:latin typeface="Segoe UI" pitchFamily="34" charset="0"/>
                <a:cs typeface="Segoe UI" pitchFamily="34" charset="0"/>
              </a:rPr>
              <a:t>»</a:t>
            </a:r>
            <a:endParaRPr lang="ru-RU" sz="1400" i="1" dirty="0">
              <a:solidFill>
                <a:srgbClr val="FFC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1026" name="Picture 2" descr="D:\Вурочные\ПРОЕКТ 9\Департамент Развития\Презентации\Презентация 55\иконки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163" y="86260"/>
            <a:ext cx="947473" cy="957499"/>
          </a:xfrm>
          <a:prstGeom prst="rect">
            <a:avLst/>
          </a:prstGeom>
          <a:noFill/>
        </p:spPr>
      </p:pic>
      <p:pic>
        <p:nvPicPr>
          <p:cNvPr id="2" name="Picture 2" descr="C:\Users\2356-10021\Documents\2022 год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8639" y="4521664"/>
            <a:ext cx="2341058" cy="1979803"/>
          </a:xfrm>
          <a:prstGeom prst="rect">
            <a:avLst/>
          </a:prstGeom>
          <a:noFill/>
        </p:spPr>
      </p:pic>
      <p:pic>
        <p:nvPicPr>
          <p:cNvPr id="1027" name="Picture 3" descr="C:\Users\2356-10021\Documents\2022 год\DSC01802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7423" y="4465498"/>
            <a:ext cx="2929649" cy="1953099"/>
          </a:xfrm>
          <a:prstGeom prst="rect">
            <a:avLst/>
          </a:prstGeom>
          <a:noFill/>
        </p:spPr>
      </p:pic>
      <p:pic>
        <p:nvPicPr>
          <p:cNvPr id="1028" name="Picture 4" descr="C:\Users\2356-10021\Documents\2022 год\гер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674" y="137181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11676" y="1518407"/>
          <a:ext cx="10097536" cy="47551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13459"/>
                <a:gridCol w="1984077"/>
              </a:tblGrid>
              <a:tr h="444875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Центром занятости населения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проведены мероприятия по повышению квалификации и профессиональному переобучению следующих категорий граждан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9987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-женщины, находящиеся в отпуске по уходу ребенком до 3-х лет, а также неработающие женщины, имеющие детей дошкольного возраста;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- граждане от 50 лет и старше и лица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предпенсионного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возраста.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Число граждан, зарегистрированных в регистрах получателей государственных услуг в сфере занятости населения, подавших заявление на обучение в информационно-аналитической системе Общероссийской базы вакансий «Работа в России», а также приступивших к обучению в 2021 году составило 234 человека. </a:t>
                      </a:r>
                    </a:p>
                    <a:p>
                      <a:pPr algn="just"/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875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90236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Демография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«Содействие занятости»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11266" name="Picture 2" descr="D:\Вурочные\ПРОЕКТ 9\Департамент Развития\Презентации\Презентация 55\иконки\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6309" y="77634"/>
            <a:ext cx="998337" cy="1008901"/>
          </a:xfrm>
          <a:prstGeom prst="rect">
            <a:avLst/>
          </a:prstGeom>
          <a:noFill/>
        </p:spPr>
      </p:pic>
      <p:pic>
        <p:nvPicPr>
          <p:cNvPr id="5121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2" y="120403"/>
            <a:ext cx="1123950" cy="1295400"/>
          </a:xfrm>
          <a:prstGeom prst="rect">
            <a:avLst/>
          </a:prstGeom>
          <a:noFill/>
        </p:spPr>
      </p:pic>
      <p:pic>
        <p:nvPicPr>
          <p:cNvPr id="5122" name="Picture 2" descr="C:\Users\2356-10021\Documents\2022 год\содействие занятост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5303" y="4546833"/>
            <a:ext cx="2675019" cy="2023655"/>
          </a:xfrm>
          <a:prstGeom prst="rect">
            <a:avLst/>
          </a:prstGeom>
          <a:noFill/>
        </p:spPr>
      </p:pic>
      <p:pic>
        <p:nvPicPr>
          <p:cNvPr id="5123" name="Picture 3" descr="C:\Users\2356-10021\Documents\2022 год\содействие занятости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3982" y="4518072"/>
            <a:ext cx="3556932" cy="2000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42906" y="1216405"/>
          <a:ext cx="10257917" cy="52777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42326"/>
                <a:gridCol w="2015591"/>
              </a:tblGrid>
              <a:tr h="3598455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рамках национального проекта в 2021 году в ГБУЗ «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ЦРБ» по линии министерства здравоохранения Краснодарского края было поставлено оборудование на общую сумму 60,0 млн. рублей, в том числе в разрезе региональных проектов: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РП « Борьба с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сердечно-сосудистыми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заболеваниями»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поставлено медицинское оборудование (спирограф микропроцессорный,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дефебриллятор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инкубатор реанимационный для новорожденных и детей);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РП «Борьба с онкологическими заболеваниями»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поставлено  медицинское оборудование (два аппарата рентгеновских передвижных палатных, шкафы медицинские, кровать медицинская, генератор электрохирургической системы);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РП «Развитие системы оказания первичной медико-санитарной помощи» -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поставлено медицинское оборудование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электроэнцефалограф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аппарат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наркозно-дыхательный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РП «Создание единого цифрового контура в здравоохранении на основе единой государственной информационной системы в сфере здравоохранения"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85725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38133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479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33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8133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Здравоохранение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846499" y="2280251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2050" name="Picture 2" descr="D:\Вурочные\ПРОЕКТ 9\Департамент Развития\Презентации\Презентация 55\иконки\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71380" y="130221"/>
            <a:ext cx="946807" cy="956827"/>
          </a:xfrm>
          <a:prstGeom prst="rect">
            <a:avLst/>
          </a:prstGeom>
          <a:noFill/>
        </p:spPr>
      </p:pic>
      <p:pic>
        <p:nvPicPr>
          <p:cNvPr id="14338" name="Picture 2" descr="C:\Users\2356-10021\Documents\2022 год\992x4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6834" y="4957194"/>
            <a:ext cx="3095538" cy="1547769"/>
          </a:xfrm>
          <a:prstGeom prst="rect">
            <a:avLst/>
          </a:prstGeom>
          <a:noFill/>
        </p:spPr>
      </p:pic>
      <p:pic>
        <p:nvPicPr>
          <p:cNvPr id="14339" name="Picture 3" descr="C:\Users\2356-10021\Documents\2022 год\герб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951" y="137181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Вурочные\ПРОЕКТ 9\Департамент Развития\Презентация 28 Информ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121888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66657" y="5868062"/>
            <a:ext cx="535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г. Усть-Лабинск Краснодарского края</a:t>
            </a:r>
            <a:endParaRPr lang="ru-RU" sz="2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49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564" y="481356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38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pic>
        <p:nvPicPr>
          <p:cNvPr id="1026" name="Picture 2" descr="D:\Вурочные\ПРОЕКТ 9\Департамент Развития\Презентации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68" y="0"/>
            <a:ext cx="12188826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3083" y="314517"/>
            <a:ext cx="934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Бюджет РП, реализованных на территории МО</a:t>
            </a:r>
          </a:p>
          <a:p>
            <a:pPr algn="r"/>
            <a:r>
              <a:rPr lang="ru-RU" sz="1600" b="1" dirty="0" err="1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Усть-Лабинский</a:t>
            </a:r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 район в 2021 году</a:t>
            </a:r>
            <a:b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562" y="1251437"/>
            <a:ext cx="109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Бюджет,</a:t>
            </a:r>
          </a:p>
          <a:p>
            <a:pPr algn="ctr"/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млн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руб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5387" y="3320109"/>
            <a:ext cx="10872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2,3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4590" y="4059581"/>
            <a:ext cx="8887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46,0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3555" y="5522622"/>
            <a:ext cx="8708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2,4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17945" y="1252763"/>
            <a:ext cx="109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Бюджет,</a:t>
            </a:r>
          </a:p>
          <a:p>
            <a:pPr algn="ctr"/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млн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i="1" dirty="0" err="1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руб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4045" y="5624710"/>
            <a:ext cx="124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cs typeface="Segoe UI" pitchFamily="34" charset="0"/>
              </a:rPr>
              <a:t>Всего: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19794" y="5488971"/>
            <a:ext cx="18772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50,7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45692" y="-598099"/>
            <a:ext cx="1024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Герб МО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1340472" y="-228767"/>
            <a:ext cx="11891" cy="6773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24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4" cstate="print"/>
          <a:srcRect l="27659" t="49234"/>
          <a:stretch>
            <a:fillRect/>
          </a:stretch>
        </p:blipFill>
        <p:spPr bwMode="auto">
          <a:xfrm rot="5400000">
            <a:off x="8210220" y="3087417"/>
            <a:ext cx="5479062" cy="1644860"/>
          </a:xfrm>
          <a:prstGeom prst="rect">
            <a:avLst/>
          </a:prstGeom>
          <a:noFill/>
        </p:spPr>
      </p:pic>
      <p:pic>
        <p:nvPicPr>
          <p:cNvPr id="15361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79679" y="152400"/>
            <a:ext cx="1067732" cy="1230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68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1"/>
            <a:ext cx="12187237" cy="6857106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8730" y="1451294"/>
          <a:ext cx="9864463" cy="1950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864463"/>
              </a:tblGrid>
              <a:tr h="1879063">
                <a:tc>
                  <a:txBody>
                    <a:bodyPr/>
                    <a:lstStyle/>
                    <a:p>
                      <a:pPr marL="85725" indent="0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обновленный спортивный зал распахнул свои двери в МБОУ СОШ № 15 станицы Восточной для 220 ребят. Работы проведены в рамках федерального проекта «Успех каждого ребенка» национального проекта «Образование»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спортивном зале был произведён капитальный ремонт: заменены двери, полы, система электроснабжения, проведены отделочные работы помещений: душевых комнат, раздевалок. Сумма затраченных средств составляет более 2,3 млн. рублей.  </a:t>
                      </a:r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Образование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«Успех каждого ребенка»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3075" name="Picture 3" descr="D:\Вурочные\ПРОЕКТ 9\Департамент Развития\Презентации\Презентация 55\иконки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3647" y="181790"/>
            <a:ext cx="842783" cy="851701"/>
          </a:xfrm>
          <a:prstGeom prst="rect">
            <a:avLst/>
          </a:prstGeom>
          <a:noFill/>
        </p:spPr>
      </p:pic>
      <p:pic>
        <p:nvPicPr>
          <p:cNvPr id="13313" name="Picture 1" descr="C:\Users\2356-10021\Documents\2022 год\сощ 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9935" y="3649211"/>
            <a:ext cx="2189527" cy="2919369"/>
          </a:xfrm>
          <a:prstGeom prst="rect">
            <a:avLst/>
          </a:prstGeom>
          <a:noFill/>
        </p:spPr>
      </p:pic>
      <p:pic>
        <p:nvPicPr>
          <p:cNvPr id="13314" name="Picture 2" descr="C:\Users\2356-10021\Documents\2022 год\сош 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463" y="3380661"/>
            <a:ext cx="4018326" cy="2677211"/>
          </a:xfrm>
          <a:prstGeom prst="rect">
            <a:avLst/>
          </a:prstGeom>
          <a:noFill/>
        </p:spPr>
      </p:pic>
      <p:pic>
        <p:nvPicPr>
          <p:cNvPr id="13315" name="Picture 3" descr="C:\Users\2356-10021\Documents\2022 год\гер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757" y="133350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51294" y="1381408"/>
          <a:ext cx="9831897" cy="52875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888595"/>
                <a:gridCol w="1943302"/>
              </a:tblGrid>
              <a:tr h="3417107">
                <a:tc grid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школ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получили цифровые лаборатории по физики в рамках реализации регионального проекта "Современная школа" национального проекта "Образование".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i="1" dirty="0" smtClean="0"/>
                        <a:t>«Цифровая лаборатория открывает новые возможности в урочной и внеурочной деятельности. Лаборатория используется на уроках физики и на кружке. Эффективность «Точки Роста» определяется тем, насколько в них заинтересованы все участники образовательного процесса. Кроме этого, на уроках используется оборудование, которое пришло ранее — робот-манипулятор. Детям очень нравится самим работать с оборудованием и получать результат», - отметила заместитель директора МБОУ СОШ № 36 г. </a:t>
                      </a:r>
                      <a:r>
                        <a:rPr lang="ru-RU" i="1" dirty="0" err="1" smtClean="0"/>
                        <a:t>Усть</a:t>
                      </a:r>
                      <a:r>
                        <a:rPr lang="ru-RU" i="1" dirty="0" smtClean="0"/>
                        <a:t> Лабинска  Марина Коротченко. 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сетевого взаимодействия между школами позволяется охватить более 6 000 детей программами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естественно-научного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направления, а практическая отработка навыков на полученном оборудовании позволяет эффективно подготовиться к государственной итоговой аттестации. 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56283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1736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283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9594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Образование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«Современная школа»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3075" name="Picture 3" descr="D:\Вурочные\ПРОЕКТ 9\Департамент Развития\Презентации\Презентация 55\иконки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3647" y="181790"/>
            <a:ext cx="842783" cy="851701"/>
          </a:xfrm>
          <a:prstGeom prst="rect">
            <a:avLst/>
          </a:prstGeom>
          <a:noFill/>
        </p:spPr>
      </p:pic>
      <p:pic>
        <p:nvPicPr>
          <p:cNvPr id="29698" name="Picture 2" descr="C:\Users\2356-10021\Documents\2022 год\точка рос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3941" y="4848837"/>
            <a:ext cx="2281805" cy="1711353"/>
          </a:xfrm>
          <a:prstGeom prst="rect">
            <a:avLst/>
          </a:prstGeom>
          <a:noFill/>
        </p:spPr>
      </p:pic>
      <p:pic>
        <p:nvPicPr>
          <p:cNvPr id="29699" name="Picture 3" descr="C:\Users\2356-10021\Documents\2022 год\герб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230" y="153959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8730" y="1314358"/>
          <a:ext cx="10097536" cy="5512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13459"/>
                <a:gridCol w="1984077"/>
              </a:tblGrid>
              <a:tr h="2016000">
                <a:tc gridSpan="2">
                  <a:txBody>
                    <a:bodyPr/>
                    <a:lstStyle/>
                    <a:p>
                      <a:pPr marL="85725" indent="0" algn="just"/>
                      <a:r>
                        <a:rPr lang="ru-RU" sz="1800" b="0" dirty="0" smtClean="0">
                          <a:latin typeface="+mn-lt"/>
                          <a:cs typeface="Segoe UI" pitchFamily="34" charset="0"/>
                        </a:rPr>
                        <a:t>В 2021 году администрация </a:t>
                      </a:r>
                      <a:r>
                        <a:rPr lang="ru-RU" sz="1800" b="0" dirty="0" err="1" smtClean="0">
                          <a:latin typeface="+mn-lt"/>
                          <a:cs typeface="Segoe UI" pitchFamily="34" charset="0"/>
                        </a:rPr>
                        <a:t>Усть-Лабинского</a:t>
                      </a:r>
                      <a:r>
                        <a:rPr lang="ru-RU" sz="1800" b="0" dirty="0" smtClean="0">
                          <a:latin typeface="+mn-lt"/>
                          <a:cs typeface="Segoe UI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+mn-lt"/>
                          <a:cs typeface="Segoe UI" pitchFamily="34" charset="0"/>
                        </a:rPr>
                        <a:t>горосдкого</a:t>
                      </a:r>
                      <a:r>
                        <a:rPr lang="ru-RU" sz="1800" b="0" dirty="0" smtClean="0">
                          <a:latin typeface="+mn-lt"/>
                          <a:cs typeface="Segoe UI" pitchFamily="34" charset="0"/>
                        </a:rPr>
                        <a:t> поселения приступила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масштабной реконструкции городского парка в Усть-Лабинске. Эту возможность наш город получил в рамках нацпроекта «Жилье и городская среда». В ходе голосования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устьлабинцы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выбрали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именно территорию парка – за нее проголосовали 6574 человека из всех 7109 участников.</a:t>
                      </a:r>
                    </a:p>
                    <a:p>
                      <a:pPr marL="85725" indent="0"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реализацию первого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этапа работ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благоустройству Городского парка культуры и отдыха, расположенного по адресу: Краснодарский край,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г. Усть-Лабинск, ул. Ленина, 17 в 2021 году было предусмотрено финансирование в сумме 30.2 млн. рублей, которые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были освоены в полном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объеме. Второй этап благоустройства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Городского парка пройдет в 2022 году.</a:t>
                      </a:r>
                      <a:endParaRPr lang="ru-RU" sz="1400" b="0" i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Жилье и городская среда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«Формирование комфортной городской среды»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846499" y="2280251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6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4098" name="Picture 2" descr="D:\Вурочные\ПРОЕКТ 9\Департамент Развития\Презентации\Презентация 55\иконки\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765" y="120819"/>
            <a:ext cx="903797" cy="913361"/>
          </a:xfrm>
          <a:prstGeom prst="rect">
            <a:avLst/>
          </a:prstGeom>
          <a:noFill/>
        </p:spPr>
      </p:pic>
      <p:pic>
        <p:nvPicPr>
          <p:cNvPr id="12289" name="Picture 1" descr="C:\Users\2356-10021\Documents\2022 год\пар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8931" y="3972788"/>
            <a:ext cx="2785145" cy="2581263"/>
          </a:xfrm>
          <a:prstGeom prst="rect">
            <a:avLst/>
          </a:prstGeom>
          <a:noFill/>
        </p:spPr>
      </p:pic>
      <p:pic>
        <p:nvPicPr>
          <p:cNvPr id="12290" name="Picture 2" descr="C:\Users\2356-10021\Documents\2022 год\парк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7159" y="3951215"/>
            <a:ext cx="3947080" cy="2628817"/>
          </a:xfrm>
          <a:prstGeom prst="rect">
            <a:avLst/>
          </a:prstGeom>
          <a:noFill/>
        </p:spPr>
      </p:pic>
      <p:pic>
        <p:nvPicPr>
          <p:cNvPr id="12291" name="Picture 3" descr="C:\Users\2356-10021\Documents\2022 год\герб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562" y="162348"/>
            <a:ext cx="112395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8730" y="1314358"/>
          <a:ext cx="10097536" cy="4968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13459"/>
                <a:gridCol w="1984077"/>
              </a:tblGrid>
              <a:tr h="2016000">
                <a:tc gridSpan="2">
                  <a:txBody>
                    <a:bodyPr/>
                    <a:lstStyle/>
                    <a:p>
                      <a:pPr marL="85725" indent="0"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станице Воронежской в рамках проекта реализовано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 «Благоустройство ул. Ленина от ул. Чапаева до ул. Красной в ст. Воронежской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района». Объем финансирования</a:t>
                      </a:r>
                      <a:r>
                        <a:rPr lang="ru-RU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 за счет всех уровней бюджетов составил 15,8 млн. рублей</a:t>
                      </a:r>
                      <a:endParaRPr lang="ru-RU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indent="0"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Новые пешеходные дорожки появились по обеим сторонам улицы Ленина (от ул. Чапаева до ул. Красной). Общая их протяженность составила 1,3 км. Также, здесь высадили новые деревья, кустарники, установили урны, лавочки и малые архитектурные формы.</a:t>
                      </a:r>
                      <a:endParaRPr lang="ru-RU" sz="1400" b="0" i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Жилье и городская среда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«Формирование комфортной городской среды»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846499" y="2280251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4098" name="Picture 2" descr="D:\Вурочные\ПРОЕКТ 9\Департамент Развития\Презентации\Презентация 55\иконки\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05765" y="120819"/>
            <a:ext cx="903797" cy="913361"/>
          </a:xfrm>
          <a:prstGeom prst="rect">
            <a:avLst/>
          </a:prstGeom>
          <a:noFill/>
        </p:spPr>
      </p:pic>
      <p:pic>
        <p:nvPicPr>
          <p:cNvPr id="30722" name="Picture 2" descr="C:\Users\2356-10021\Documents\2022 год\гер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618" y="151001"/>
            <a:ext cx="1039171" cy="1197689"/>
          </a:xfrm>
          <a:prstGeom prst="rect">
            <a:avLst/>
          </a:prstGeom>
          <a:noFill/>
        </p:spPr>
      </p:pic>
      <p:pic>
        <p:nvPicPr>
          <p:cNvPr id="30723" name="Picture 3" descr="C:\Users\2356-10021\Documents\2022 год\воронежска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3229" y="3573710"/>
            <a:ext cx="3583172" cy="2364893"/>
          </a:xfrm>
          <a:prstGeom prst="rect">
            <a:avLst/>
          </a:prstGeom>
          <a:noFill/>
        </p:spPr>
      </p:pic>
      <p:pic>
        <p:nvPicPr>
          <p:cNvPr id="30724" name="Picture 4" descr="C:\Users\2356-10021\Documents\2022 год\воронежская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9424" y="3590488"/>
            <a:ext cx="3688748" cy="2434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18730" y="1314358"/>
          <a:ext cx="10097536" cy="5451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13459"/>
                <a:gridCol w="1984077"/>
              </a:tblGrid>
              <a:tr h="2016000">
                <a:tc gridSpan="2">
                  <a:txBody>
                    <a:bodyPr/>
                    <a:lstStyle/>
                    <a:p>
                      <a:pPr marL="85725" indent="0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СОШ № 10 с. Суворовского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получило новый школьный автобус в числе 22 муниципалитетов Краснодарского края. Всего 12 августа 2021 года вручили 37 единиц техники. Автобус ПАЗ на 31 посадочное место приобретен на средства краевого и муниципального бюджетов (2,4 млн. рублей) в рамках национального проекта «Безопасные качественные дороги». Автобус оборудован ремнями безопасности,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тахографом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навигационным оборудованием ГЛОНАСС, что позволит безопасно перевозить учащихся в школу. Более 100 обучающихся смогут воспользоваться услугами подвоза, так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какпротяженность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села Суворовского составляет  более 9 километров. Очень важно, чтобы дети были в безопасности не только в школе, но и на пути к ней. </a:t>
                      </a:r>
                    </a:p>
                    <a:p>
                      <a:pPr marL="85725" indent="0"/>
                      <a:endParaRPr lang="ru-RU" sz="14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88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600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Безопасные и качественные автодороги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«Безопасность дорожного движения»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6146" name="Picture 2" descr="D:\Вурочные\ПРОЕКТ 9\Департамент Развития\Презентации\Презентация 55\иконки\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1383" y="33424"/>
            <a:ext cx="1093069" cy="1104636"/>
          </a:xfrm>
          <a:prstGeom prst="rect">
            <a:avLst/>
          </a:prstGeom>
          <a:noFill/>
        </p:spPr>
      </p:pic>
      <p:pic>
        <p:nvPicPr>
          <p:cNvPr id="10241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674" y="170737"/>
            <a:ext cx="1123950" cy="1295400"/>
          </a:xfrm>
          <a:prstGeom prst="rect">
            <a:avLst/>
          </a:prstGeom>
          <a:noFill/>
        </p:spPr>
      </p:pic>
      <p:pic>
        <p:nvPicPr>
          <p:cNvPr id="10242" name="Picture 2" descr="C:\Users\2356-10021\Documents\2022 год\автобус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977" y="3781136"/>
            <a:ext cx="3682767" cy="2739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175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57681" y="1367406"/>
          <a:ext cx="10358585" cy="528617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323214"/>
                <a:gridCol w="2035371"/>
              </a:tblGrid>
              <a:tr h="3048517">
                <a:tc gridSpan="2">
                  <a:txBody>
                    <a:bodyPr/>
                    <a:lstStyle/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2019 года участие в реализации национального (региональных) проектов принимают участие 5 предприятий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района: АО «Рассвет», ООО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Усть-Лабинское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ДРСУ», ООО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Главстрой-Усть-Лабинск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ООО «Южный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мясокмбинат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АО «Сахарный завод «Свобода». В 2021 году подписано соглашение между министерством экономики Краснодарского края и ООО «НПО «Семеноводство Кубани» об участии предприятия в реализации мероприятий национального проекта. 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национального проекта 2021 года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2021 году по программе «Лидеры производительности» прошли обучение 23 сотрудника предприятий группы компаний  ООО «Прогресс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»: АО «Сахарный завод «Свобода» - 3 человека;  ООО «Южный мясокомбинат» - 3 человека;  ООО «НПО Семеноводство Кубани» - 2 человека;  АО «Рассвет» - 15 человек.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Специалистами автономной некоммерческой организацией "Региональный центр компетенций" проведен мастер-класс по применению принципов бережливого производства в рамках акции "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Нацроект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всех". В проведенном мероприятии приняли участие 21 сотрудник предприятий и организаций  района, которые по своим критериям не подходят для участия в национальном проекте "Производительность труда».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Предприятие  ООО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Главстрой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–Усть-Лабинск» в 2021 году принял участие в краевом конкурсе «Лучшие практики наставничества Краснодарского края» 2021 года и занял 3 место в номинации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«Наставничество в профессиональном развитии молодежи».</a:t>
                      </a: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572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12687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539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87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6792">
                <a:tc>
                  <a:txBody>
                    <a:bodyPr/>
                    <a:lstStyle/>
                    <a:p>
                      <a:pPr marL="85725" indent="0"/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923" y="467781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Производительность труда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«Системный меры повышения производительности труда», «Адресная поддержка предприятий»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832121" y="1299715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6846499" y="2280251"/>
          <a:ext cx="4569352" cy="105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5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7170" name="Picture 2" descr="D:\Вурочные\ПРОЕКТ 9\Департамент Развития\Презентации\Презентация 55\иконки\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63085" y="94891"/>
            <a:ext cx="957453" cy="967585"/>
          </a:xfrm>
          <a:prstGeom prst="rect">
            <a:avLst/>
          </a:prstGeom>
          <a:noFill/>
        </p:spPr>
      </p:pic>
      <p:pic>
        <p:nvPicPr>
          <p:cNvPr id="9217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340" y="128792"/>
            <a:ext cx="1123950" cy="1295400"/>
          </a:xfrm>
          <a:prstGeom prst="rect">
            <a:avLst/>
          </a:prstGeom>
          <a:noFill/>
        </p:spPr>
      </p:pic>
      <p:pic>
        <p:nvPicPr>
          <p:cNvPr id="3074" name="Picture 2" descr="C:\Users\2356-10021\Documents\2021 год\АИС СРК\август\IMG_47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4201" y="4605556"/>
            <a:ext cx="2477940" cy="1858455"/>
          </a:xfrm>
          <a:prstGeom prst="rect">
            <a:avLst/>
          </a:prstGeom>
          <a:noFill/>
        </p:spPr>
      </p:pic>
      <p:pic>
        <p:nvPicPr>
          <p:cNvPr id="18" name="Picture 3" descr="C:\Users\2356-10021\Documents\2021 год\АИС СРК\август\IMG_47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2319422" y="-9580228"/>
            <a:ext cx="2543248" cy="1907436"/>
          </a:xfrm>
          <a:prstGeom prst="rect">
            <a:avLst/>
          </a:prstGeom>
          <a:noFill/>
        </p:spPr>
      </p:pic>
      <p:pic>
        <p:nvPicPr>
          <p:cNvPr id="3075" name="Picture 3" descr="C:\Users\2356-10021\Documents\2022 год\главстро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87578" y="4639111"/>
            <a:ext cx="2806274" cy="187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:\Вурочные\ПРОЕКТ 9\Департамент Развития\Презентация 28 Информ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02297" y="1325461"/>
          <a:ext cx="9236278" cy="47349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49567"/>
                <a:gridCol w="3786711"/>
              </a:tblGrid>
              <a:tr h="233924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В 2021 году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 малого и среднего предпринимательства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оказано 385 информационных и  консультационных услуг за счет средств бюджета муниципального образования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26 предпринимателей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получили 33 льготных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кредита из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микрофинансрования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Краснодарского края на общую сумму 43,5 млн. рублей.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Шести предпринимателям оказана гарантийная поддержка Фондом развития бизнеса Краснодарского края, сумма кредита составила 44,3 млн. рублей, сумма поручительства 27,8 млн.руб.</a:t>
                      </a:r>
                    </a:p>
                    <a:p>
                      <a:pPr algn="just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226378">
                <a:tc gridSpan="2">
                  <a:txBody>
                    <a:bodyPr/>
                    <a:lstStyle/>
                    <a:p>
                      <a:pPr marL="8572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449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378">
                <a:tc>
                  <a:txBody>
                    <a:bodyPr/>
                    <a:lstStyle/>
                    <a:p>
                      <a:pPr marL="85725" indent="0"/>
                      <a:endParaRPr lang="ru-RU" sz="1200" b="1" i="1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Segoe UI" pitchFamily="34" charset="0"/>
                          <a:cs typeface="Segoe UI" pitchFamily="34" charset="0"/>
                        </a:rPr>
                        <a:t>Фото/Картинка</a:t>
                      </a:r>
                      <a:endParaRPr lang="ru-RU" sz="11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9664">
                <a:tc>
                  <a:txBody>
                    <a:bodyPr/>
                    <a:lstStyle/>
                    <a:p>
                      <a:pPr marL="85725" indent="0"/>
                      <a:r>
                        <a:rPr lang="ru-RU" sz="1200" dirty="0" smtClean="0">
                          <a:latin typeface="Segoe UI" pitchFamily="34" charset="0"/>
                          <a:cs typeface="Segoe UI" pitchFamily="34" charset="0"/>
                        </a:rPr>
                        <a:t>Текст</a:t>
                      </a:r>
                      <a:endParaRPr lang="ru-RU" sz="1200" dirty="0"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7453" y="451084"/>
            <a:ext cx="93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34" y="425836"/>
            <a:ext cx="9340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НП </a:t>
            </a:r>
            <a:r>
              <a:rPr lang="ru-RU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Малое и среднее предпринимательство и поддержка предпринимательской инициативы</a:t>
            </a:r>
          </a:p>
          <a:p>
            <a:pPr algn="r"/>
            <a:endParaRPr lang="ru-RU" sz="1600" i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289" y="972473"/>
            <a:ext cx="1022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837"/>
                </a:solidFill>
                <a:latin typeface="Segoe UI" pitchFamily="34" charset="0"/>
                <a:cs typeface="Segoe UI" pitchFamily="34" charset="0"/>
              </a:rPr>
              <a:t>РП «Акселерация субъектов малого и среднего предпринимательства»</a:t>
            </a:r>
            <a:endParaRPr lang="ru-RU" sz="1400" i="1" dirty="0">
              <a:solidFill>
                <a:srgbClr val="DE983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0226" y="-586597"/>
            <a:ext cx="24742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для заполнения</a:t>
            </a:r>
            <a:endParaRPr lang="ru-RU" dirty="0"/>
          </a:p>
        </p:txBody>
      </p:sp>
      <p:pic>
        <p:nvPicPr>
          <p:cNvPr id="1029" name="Picture 5" descr="D:\Вурочные\ПРОЕКТ 9\Департамент Развития\_ЛОГО\Brandbook\03-06.png"/>
          <p:cNvPicPr>
            <a:picLocks noChangeAspect="1" noChangeArrowheads="1"/>
          </p:cNvPicPr>
          <p:nvPr/>
        </p:nvPicPr>
        <p:blipFill>
          <a:blip r:embed="rId3" cstate="print"/>
          <a:srcRect l="27659" t="49234"/>
          <a:stretch>
            <a:fillRect/>
          </a:stretch>
        </p:blipFill>
        <p:spPr bwMode="auto">
          <a:xfrm rot="5400000">
            <a:off x="-2440526" y="3090293"/>
            <a:ext cx="5479062" cy="1644860"/>
          </a:xfrm>
          <a:prstGeom prst="rect">
            <a:avLst/>
          </a:prstGeom>
          <a:noFill/>
        </p:spPr>
      </p:pic>
      <p:pic>
        <p:nvPicPr>
          <p:cNvPr id="8193" name="Picture 1" descr="C:\Users\2356-10021\Documents\2022 год\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452" y="137181"/>
            <a:ext cx="1123950" cy="1295400"/>
          </a:xfrm>
          <a:prstGeom prst="rect">
            <a:avLst/>
          </a:prstGeom>
          <a:noFill/>
        </p:spPr>
      </p:pic>
      <p:pic>
        <p:nvPicPr>
          <p:cNvPr id="1026" name="Picture 2" descr="C:\Users\2356-10021\Documents\2022 год\ТП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853" y="3523377"/>
            <a:ext cx="4530553" cy="2516974"/>
          </a:xfrm>
          <a:prstGeom prst="rect">
            <a:avLst/>
          </a:prstGeom>
          <a:noFill/>
        </p:spPr>
      </p:pic>
      <p:pic>
        <p:nvPicPr>
          <p:cNvPr id="1027" name="Picture 3" descr="C:\Users\2356-10021\Documents\2022 год\Фон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5809" y="3514986"/>
            <a:ext cx="3382841" cy="2537131"/>
          </a:xfrm>
          <a:prstGeom prst="rect">
            <a:avLst/>
          </a:prstGeom>
          <a:noFill/>
        </p:spPr>
      </p:pic>
      <p:pic>
        <p:nvPicPr>
          <p:cNvPr id="14" name="Picture 2" descr="D:\Вурочные\ПРОЕКТ 9\Департамент Развития\Презентации\Презентация 55\иконки\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4548" y="43130"/>
            <a:ext cx="998248" cy="1008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5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</TotalTime>
  <Words>939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Органы государственной власти Краснодарского края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(дизайнер)</dc:creator>
  <cp:lastModifiedBy>2356-10021</cp:lastModifiedBy>
  <cp:revision>554</cp:revision>
  <cp:lastPrinted>2019-07-12T15:31:11Z</cp:lastPrinted>
  <dcterms:created xsi:type="dcterms:W3CDTF">2017-12-05T06:22:37Z</dcterms:created>
  <dcterms:modified xsi:type="dcterms:W3CDTF">2022-03-15T11:20:58Z</dcterms:modified>
</cp:coreProperties>
</file>