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0FED9-2929-498C-B531-FE697457E17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A27B2E-48B5-464E-BDE3-0F3F035C2C9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000" b="1" dirty="0" smtClean="0">
              <a:solidFill>
                <a:schemeClr val="bg1"/>
              </a:solidFill>
            </a:rPr>
            <a:t>Субсидии Департамента промышленной политики Краснодарского края </a:t>
          </a:r>
          <a:r>
            <a:rPr lang="en-US" sz="1000" dirty="0" smtClean="0">
              <a:solidFill>
                <a:schemeClr val="bg1"/>
              </a:solidFill>
            </a:rPr>
            <a:t>https://dpp.krasnodar.ru</a:t>
          </a:r>
          <a:r>
            <a:rPr lang="en-US" sz="1000" dirty="0" smtClean="0"/>
            <a:t>/</a:t>
          </a:r>
          <a:endParaRPr lang="ru-RU" sz="1000" dirty="0" smtClean="0"/>
        </a:p>
        <a:p>
          <a:endParaRPr lang="ru-RU" sz="1000" dirty="0"/>
        </a:p>
      </dgm:t>
    </dgm:pt>
    <dgm:pt modelId="{FFEB6D97-2DC6-435C-94F5-0F3C0500A535}" type="parTrans" cxnId="{42FDD0A2-8DE9-41B7-A762-F6C4339D17D2}">
      <dgm:prSet/>
      <dgm:spPr/>
      <dgm:t>
        <a:bodyPr/>
        <a:lstStyle/>
        <a:p>
          <a:endParaRPr lang="ru-RU"/>
        </a:p>
      </dgm:t>
    </dgm:pt>
    <dgm:pt modelId="{0F3F1028-8B22-4886-9D5A-E95C95A10C46}" type="sibTrans" cxnId="{42FDD0A2-8DE9-41B7-A762-F6C4339D17D2}">
      <dgm:prSet/>
      <dgm:spPr/>
      <dgm:t>
        <a:bodyPr/>
        <a:lstStyle/>
        <a:p>
          <a:endParaRPr lang="ru-RU"/>
        </a:p>
      </dgm:t>
    </dgm:pt>
    <dgm:pt modelId="{626AAFC6-7D60-4387-B606-3A4CEDF6ADEB}">
      <dgm:prSet phldrT="[Текст]" custT="1"/>
      <dgm:spPr/>
      <dgm:t>
        <a:bodyPr/>
        <a:lstStyle/>
        <a:p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6 направлений:</a:t>
          </a:r>
          <a:endParaRPr lang="ru-RU" sz="1200" b="1" i="1" dirty="0">
            <a:latin typeface="Times New Roman" pitchFamily="18" charset="0"/>
            <a:cs typeface="Times New Roman" pitchFamily="18" charset="0"/>
          </a:endParaRPr>
        </a:p>
      </dgm:t>
    </dgm:pt>
    <dgm:pt modelId="{DADC3D57-AD09-4942-B27B-2BA6DFE48580}" type="parTrans" cxnId="{3CB5C0FF-3B33-41F4-BE75-04BCF8AC4765}">
      <dgm:prSet/>
      <dgm:spPr/>
      <dgm:t>
        <a:bodyPr/>
        <a:lstStyle/>
        <a:p>
          <a:endParaRPr lang="ru-RU"/>
        </a:p>
      </dgm:t>
    </dgm:pt>
    <dgm:pt modelId="{92EFA4FD-4A69-4C30-91BB-F7D2248D681C}" type="sibTrans" cxnId="{3CB5C0FF-3B33-41F4-BE75-04BCF8AC4765}">
      <dgm:prSet/>
      <dgm:spPr/>
      <dgm:t>
        <a:bodyPr/>
        <a:lstStyle/>
        <a:p>
          <a:endParaRPr lang="ru-RU"/>
        </a:p>
      </dgm:t>
    </dgm:pt>
    <dgm:pt modelId="{6FAEEAE0-7AED-4563-B963-FC65E38B99F1}">
      <dgm:prSet phldrT="[Текст]" custT="1"/>
      <dgm:spPr/>
      <dgm:t>
        <a:bodyPr/>
        <a:lstStyle/>
        <a:p>
          <a:r>
            <a:rPr lang="ru-RU" sz="800" dirty="0" smtClean="0"/>
            <a:t>- Субсидии субъектам деятельности в сфере промышленности, осуществляющим деятельность в отрасли машиностроения Краснодарского края, на возмещение недополученных доходов при предоставлении покупателям скидки на приобретаемую продукцию в целях осуществления вложений в основные фонды и стимулирования спроса на выпускаемую продукцию.</a:t>
          </a:r>
          <a:br>
            <a:rPr lang="ru-RU" sz="800" dirty="0" smtClean="0"/>
          </a:br>
          <a:r>
            <a:rPr lang="ru-RU" sz="800" dirty="0" smtClean="0"/>
            <a:t>-  Субсидии субъектам деятельности в сфере промышленности при организации трудовой занятости осужденных.</a:t>
          </a:r>
          <a:br>
            <a:rPr lang="ru-RU" sz="800" dirty="0" smtClean="0"/>
          </a:br>
          <a:r>
            <a:rPr lang="ru-RU" sz="800" dirty="0" smtClean="0"/>
            <a:t>- Субсидии субъектам деятельности в сфере промышленности на технологическое присоединение.</a:t>
          </a:r>
          <a:br>
            <a:rPr lang="ru-RU" sz="800" dirty="0" smtClean="0"/>
          </a:br>
          <a:r>
            <a:rPr lang="ru-RU" sz="800" dirty="0" smtClean="0"/>
            <a:t>- Субсидии на уплату процентов по кредитам полученным для пополнения оборотных средств</a:t>
          </a:r>
          <a:br>
            <a:rPr lang="ru-RU" sz="800" dirty="0" smtClean="0"/>
          </a:br>
          <a:r>
            <a:rPr lang="ru-RU" sz="800" dirty="0" smtClean="0"/>
            <a:t>-  Субсидии на возмещение части затрат на реализацию инвестиционных проектов</a:t>
          </a:r>
          <a:br>
            <a:rPr lang="ru-RU" sz="800" dirty="0" smtClean="0"/>
          </a:br>
          <a:r>
            <a:rPr lang="ru-RU" sz="800" dirty="0" smtClean="0"/>
            <a:t>- Субсидии на возмещение части затрат на уплату 1-го взноса (аванса) при заключении договора (договоров) лизинга оборудования с российскими лизинговыми организациями</a:t>
          </a:r>
          <a:br>
            <a:rPr lang="ru-RU" sz="800" dirty="0" smtClean="0"/>
          </a:br>
          <a:endParaRPr lang="ru-RU" sz="800" dirty="0"/>
        </a:p>
      </dgm:t>
    </dgm:pt>
    <dgm:pt modelId="{5412461D-6E1A-4003-A538-27944EB4C644}" type="parTrans" cxnId="{6ABE46B8-EBD5-4F8C-AD0C-EB69347917DD}">
      <dgm:prSet/>
      <dgm:spPr/>
      <dgm:t>
        <a:bodyPr/>
        <a:lstStyle/>
        <a:p>
          <a:endParaRPr lang="ru-RU"/>
        </a:p>
      </dgm:t>
    </dgm:pt>
    <dgm:pt modelId="{E2AD124F-DE21-4CC7-8D5F-2A0611094012}" type="sibTrans" cxnId="{6ABE46B8-EBD5-4F8C-AD0C-EB69347917DD}">
      <dgm:prSet/>
      <dgm:spPr/>
      <dgm:t>
        <a:bodyPr/>
        <a:lstStyle/>
        <a:p>
          <a:endParaRPr lang="ru-RU"/>
        </a:p>
      </dgm:t>
    </dgm:pt>
    <dgm:pt modelId="{20691979-4A6D-45B8-ABBA-7344FFEDA5DD}" type="pres">
      <dgm:prSet presAssocID="{D850FED9-2929-498C-B531-FE697457E17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8F7DA1A-2C22-4C31-8951-D814CC8D6494}" type="pres">
      <dgm:prSet presAssocID="{CAA27B2E-48B5-464E-BDE3-0F3F035C2C95}" presName="posSpace" presStyleCnt="0"/>
      <dgm:spPr/>
    </dgm:pt>
    <dgm:pt modelId="{2BEFCCD0-4BD7-4F52-8F7F-78415B6EB5DF}" type="pres">
      <dgm:prSet presAssocID="{CAA27B2E-48B5-464E-BDE3-0F3F035C2C95}" presName="vertFlow" presStyleCnt="0"/>
      <dgm:spPr/>
    </dgm:pt>
    <dgm:pt modelId="{B235B01E-321A-41E2-89F5-B08483DA08FF}" type="pres">
      <dgm:prSet presAssocID="{CAA27B2E-48B5-464E-BDE3-0F3F035C2C95}" presName="topSpace" presStyleCnt="0"/>
      <dgm:spPr/>
    </dgm:pt>
    <dgm:pt modelId="{60FC9025-09D3-4C29-BEC2-B0621DA46EFD}" type="pres">
      <dgm:prSet presAssocID="{CAA27B2E-48B5-464E-BDE3-0F3F035C2C95}" presName="firstComp" presStyleCnt="0"/>
      <dgm:spPr/>
    </dgm:pt>
    <dgm:pt modelId="{734E3C05-F56A-4C93-B430-39A4AA6B29C8}" type="pres">
      <dgm:prSet presAssocID="{CAA27B2E-48B5-464E-BDE3-0F3F035C2C95}" presName="firstChild" presStyleLbl="bgAccFollowNode1" presStyleIdx="0" presStyleCnt="2" custScaleX="64183" custScaleY="26686" custLinFactNeighborX="-11838" custLinFactNeighborY="-19604"/>
      <dgm:spPr/>
      <dgm:t>
        <a:bodyPr/>
        <a:lstStyle/>
        <a:p>
          <a:endParaRPr lang="ru-RU"/>
        </a:p>
      </dgm:t>
    </dgm:pt>
    <dgm:pt modelId="{861C8E95-018D-42A7-B241-78AC66F4C3D6}" type="pres">
      <dgm:prSet presAssocID="{CAA27B2E-48B5-464E-BDE3-0F3F035C2C9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306E4-12DC-4135-8C6A-8BB8A00AFF96}" type="pres">
      <dgm:prSet presAssocID="{6FAEEAE0-7AED-4563-B963-FC65E38B99F1}" presName="comp" presStyleCnt="0"/>
      <dgm:spPr/>
    </dgm:pt>
    <dgm:pt modelId="{E06681EE-0A7D-498E-8955-202C9859E7FF}" type="pres">
      <dgm:prSet presAssocID="{6FAEEAE0-7AED-4563-B963-FC65E38B99F1}" presName="child" presStyleLbl="bgAccFollowNode1" presStyleIdx="1" presStyleCnt="2" custScaleX="99158" custScaleY="257571" custLinFactNeighborX="-9913" custLinFactNeighborY="7198"/>
      <dgm:spPr/>
      <dgm:t>
        <a:bodyPr/>
        <a:lstStyle/>
        <a:p>
          <a:endParaRPr lang="ru-RU"/>
        </a:p>
      </dgm:t>
    </dgm:pt>
    <dgm:pt modelId="{88D2C22C-773C-48B4-BF24-D3BC0EA42677}" type="pres">
      <dgm:prSet presAssocID="{6FAEEAE0-7AED-4563-B963-FC65E38B99F1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47C43-7E22-4AAF-B63C-854240533F5B}" type="pres">
      <dgm:prSet presAssocID="{CAA27B2E-48B5-464E-BDE3-0F3F035C2C95}" presName="negSpace" presStyleCnt="0"/>
      <dgm:spPr/>
    </dgm:pt>
    <dgm:pt modelId="{3E8EF13D-91C1-4DD9-8574-03A80D47B5B8}" type="pres">
      <dgm:prSet presAssocID="{CAA27B2E-48B5-464E-BDE3-0F3F035C2C95}" presName="circle" presStyleLbl="node1" presStyleIdx="0" presStyleCnt="1" custScaleX="96004" custScaleY="116085" custLinFactNeighborX="-9611" custLinFactNeighborY="-32326"/>
      <dgm:spPr/>
      <dgm:t>
        <a:bodyPr/>
        <a:lstStyle/>
        <a:p>
          <a:endParaRPr lang="ru-RU"/>
        </a:p>
      </dgm:t>
    </dgm:pt>
  </dgm:ptLst>
  <dgm:cxnLst>
    <dgm:cxn modelId="{48D7B909-48B7-41FD-9993-79D648EC97A0}" type="presOf" srcId="{626AAFC6-7D60-4387-B606-3A4CEDF6ADEB}" destId="{861C8E95-018D-42A7-B241-78AC66F4C3D6}" srcOrd="1" destOrd="0" presId="urn:microsoft.com/office/officeart/2005/8/layout/hList9"/>
    <dgm:cxn modelId="{F367D4CE-2EB6-4C97-A157-5AAD76E1A986}" type="presOf" srcId="{6FAEEAE0-7AED-4563-B963-FC65E38B99F1}" destId="{E06681EE-0A7D-498E-8955-202C9859E7FF}" srcOrd="0" destOrd="0" presId="urn:microsoft.com/office/officeart/2005/8/layout/hList9"/>
    <dgm:cxn modelId="{37ED4B62-0B6F-4BA3-869D-3F8A3B618904}" type="presOf" srcId="{626AAFC6-7D60-4387-B606-3A4CEDF6ADEB}" destId="{734E3C05-F56A-4C93-B430-39A4AA6B29C8}" srcOrd="0" destOrd="0" presId="urn:microsoft.com/office/officeart/2005/8/layout/hList9"/>
    <dgm:cxn modelId="{F9E04FE8-FD0F-4CD0-A098-9331DE2CCD7F}" type="presOf" srcId="{D850FED9-2929-498C-B531-FE697457E17A}" destId="{20691979-4A6D-45B8-ABBA-7344FFEDA5DD}" srcOrd="0" destOrd="0" presId="urn:microsoft.com/office/officeart/2005/8/layout/hList9"/>
    <dgm:cxn modelId="{3CB5C0FF-3B33-41F4-BE75-04BCF8AC4765}" srcId="{CAA27B2E-48B5-464E-BDE3-0F3F035C2C95}" destId="{626AAFC6-7D60-4387-B606-3A4CEDF6ADEB}" srcOrd="0" destOrd="0" parTransId="{DADC3D57-AD09-4942-B27B-2BA6DFE48580}" sibTransId="{92EFA4FD-4A69-4C30-91BB-F7D2248D681C}"/>
    <dgm:cxn modelId="{42FDD0A2-8DE9-41B7-A762-F6C4339D17D2}" srcId="{D850FED9-2929-498C-B531-FE697457E17A}" destId="{CAA27B2E-48B5-464E-BDE3-0F3F035C2C95}" srcOrd="0" destOrd="0" parTransId="{FFEB6D97-2DC6-435C-94F5-0F3C0500A535}" sibTransId="{0F3F1028-8B22-4886-9D5A-E95C95A10C46}"/>
    <dgm:cxn modelId="{ACF5621A-3F54-4980-AE5B-EDBBBA102FBA}" type="presOf" srcId="{CAA27B2E-48B5-464E-BDE3-0F3F035C2C95}" destId="{3E8EF13D-91C1-4DD9-8574-03A80D47B5B8}" srcOrd="0" destOrd="0" presId="urn:microsoft.com/office/officeart/2005/8/layout/hList9"/>
    <dgm:cxn modelId="{6ABE46B8-EBD5-4F8C-AD0C-EB69347917DD}" srcId="{CAA27B2E-48B5-464E-BDE3-0F3F035C2C95}" destId="{6FAEEAE0-7AED-4563-B963-FC65E38B99F1}" srcOrd="1" destOrd="0" parTransId="{5412461D-6E1A-4003-A538-27944EB4C644}" sibTransId="{E2AD124F-DE21-4CC7-8D5F-2A0611094012}"/>
    <dgm:cxn modelId="{BADFE0BA-670D-4FE3-8FD5-8273F1130E02}" type="presOf" srcId="{6FAEEAE0-7AED-4563-B963-FC65E38B99F1}" destId="{88D2C22C-773C-48B4-BF24-D3BC0EA42677}" srcOrd="1" destOrd="0" presId="urn:microsoft.com/office/officeart/2005/8/layout/hList9"/>
    <dgm:cxn modelId="{7842AE4C-2E71-40C0-8327-B2AE2685D282}" type="presParOf" srcId="{20691979-4A6D-45B8-ABBA-7344FFEDA5DD}" destId="{78F7DA1A-2C22-4C31-8951-D814CC8D6494}" srcOrd="0" destOrd="0" presId="urn:microsoft.com/office/officeart/2005/8/layout/hList9"/>
    <dgm:cxn modelId="{6011C2CD-ABF0-4483-BB86-6FF6519E9D7D}" type="presParOf" srcId="{20691979-4A6D-45B8-ABBA-7344FFEDA5DD}" destId="{2BEFCCD0-4BD7-4F52-8F7F-78415B6EB5DF}" srcOrd="1" destOrd="0" presId="urn:microsoft.com/office/officeart/2005/8/layout/hList9"/>
    <dgm:cxn modelId="{DED0F74D-8A79-406B-91DB-DCDD8F2E2ABC}" type="presParOf" srcId="{2BEFCCD0-4BD7-4F52-8F7F-78415B6EB5DF}" destId="{B235B01E-321A-41E2-89F5-B08483DA08FF}" srcOrd="0" destOrd="0" presId="urn:microsoft.com/office/officeart/2005/8/layout/hList9"/>
    <dgm:cxn modelId="{733C8A04-F864-459A-8AA4-E5012EB39519}" type="presParOf" srcId="{2BEFCCD0-4BD7-4F52-8F7F-78415B6EB5DF}" destId="{60FC9025-09D3-4C29-BEC2-B0621DA46EFD}" srcOrd="1" destOrd="0" presId="urn:microsoft.com/office/officeart/2005/8/layout/hList9"/>
    <dgm:cxn modelId="{988E763C-9854-4CBE-9996-CCFC549E82D7}" type="presParOf" srcId="{60FC9025-09D3-4C29-BEC2-B0621DA46EFD}" destId="{734E3C05-F56A-4C93-B430-39A4AA6B29C8}" srcOrd="0" destOrd="0" presId="urn:microsoft.com/office/officeart/2005/8/layout/hList9"/>
    <dgm:cxn modelId="{E6796453-B87E-4464-ABCF-6C8E1929EFC4}" type="presParOf" srcId="{60FC9025-09D3-4C29-BEC2-B0621DA46EFD}" destId="{861C8E95-018D-42A7-B241-78AC66F4C3D6}" srcOrd="1" destOrd="0" presId="urn:microsoft.com/office/officeart/2005/8/layout/hList9"/>
    <dgm:cxn modelId="{20251EB9-8281-4E80-801C-BBD9144D139F}" type="presParOf" srcId="{2BEFCCD0-4BD7-4F52-8F7F-78415B6EB5DF}" destId="{210306E4-12DC-4135-8C6A-8BB8A00AFF96}" srcOrd="2" destOrd="0" presId="urn:microsoft.com/office/officeart/2005/8/layout/hList9"/>
    <dgm:cxn modelId="{9BBDF3C7-F46E-41CE-8529-AE6A347BE745}" type="presParOf" srcId="{210306E4-12DC-4135-8C6A-8BB8A00AFF96}" destId="{E06681EE-0A7D-498E-8955-202C9859E7FF}" srcOrd="0" destOrd="0" presId="urn:microsoft.com/office/officeart/2005/8/layout/hList9"/>
    <dgm:cxn modelId="{449F673C-07FA-4794-9210-3D4DB2548D71}" type="presParOf" srcId="{210306E4-12DC-4135-8C6A-8BB8A00AFF96}" destId="{88D2C22C-773C-48B4-BF24-D3BC0EA42677}" srcOrd="1" destOrd="0" presId="urn:microsoft.com/office/officeart/2005/8/layout/hList9"/>
    <dgm:cxn modelId="{C0E6B135-8BDF-4B9B-BB1D-5F508CC6D8FF}" type="presParOf" srcId="{20691979-4A6D-45B8-ABBA-7344FFEDA5DD}" destId="{F0947C43-7E22-4AAF-B63C-854240533F5B}" srcOrd="2" destOrd="0" presId="urn:microsoft.com/office/officeart/2005/8/layout/hList9"/>
    <dgm:cxn modelId="{71E8E936-BB6F-4DB3-A0D0-004E3189D680}" type="presParOf" srcId="{20691979-4A6D-45B8-ABBA-7344FFEDA5DD}" destId="{3E8EF13D-91C1-4DD9-8574-03A80D47B5B8}" srcOrd="3" destOrd="0" presId="urn:microsoft.com/office/officeart/2005/8/layout/hList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50FED9-2929-498C-B531-FE697457E17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A27B2E-48B5-464E-BDE3-0F3F035C2C9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000" b="1" dirty="0" smtClean="0">
              <a:solidFill>
                <a:schemeClr val="bg1"/>
              </a:solidFill>
            </a:rPr>
            <a:t>Льготные займы Фонда развития промышленности Краснодарского края </a:t>
          </a:r>
          <a:r>
            <a:rPr lang="en-US" sz="1000" b="0" dirty="0" smtClean="0">
              <a:solidFill>
                <a:schemeClr val="bg1"/>
              </a:solidFill>
            </a:rPr>
            <a:t>https://frpkk.ru/</a:t>
          </a:r>
          <a:endParaRPr lang="ru-RU" sz="1000" b="0" dirty="0" smtClean="0"/>
        </a:p>
        <a:p>
          <a:endParaRPr lang="ru-RU" sz="1000" dirty="0"/>
        </a:p>
      </dgm:t>
    </dgm:pt>
    <dgm:pt modelId="{FFEB6D97-2DC6-435C-94F5-0F3C0500A535}" type="parTrans" cxnId="{42FDD0A2-8DE9-41B7-A762-F6C4339D17D2}">
      <dgm:prSet/>
      <dgm:spPr/>
      <dgm:t>
        <a:bodyPr/>
        <a:lstStyle/>
        <a:p>
          <a:endParaRPr lang="ru-RU"/>
        </a:p>
      </dgm:t>
    </dgm:pt>
    <dgm:pt modelId="{0F3F1028-8B22-4886-9D5A-E95C95A10C46}" type="sibTrans" cxnId="{42FDD0A2-8DE9-41B7-A762-F6C4339D17D2}">
      <dgm:prSet/>
      <dgm:spPr/>
      <dgm:t>
        <a:bodyPr/>
        <a:lstStyle/>
        <a:p>
          <a:endParaRPr lang="ru-RU"/>
        </a:p>
      </dgm:t>
    </dgm:pt>
    <dgm:pt modelId="{626AAFC6-7D60-4387-B606-3A4CEDF6ADEB}">
      <dgm:prSet phldrT="[Текст]" custT="1"/>
      <dgm:spPr/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10 направлений на региональном уровне: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Проекты развития, Машиностроение, Конверсия, Бизнес Привилегия, Приоритет, Чрезвычайная ситуация, Лизинговые проекты, </a:t>
          </a:r>
          <a:r>
            <a:rPr lang="ru-RU" sz="900" dirty="0" err="1" smtClean="0">
              <a:latin typeface="Times New Roman" pitchFamily="18" charset="0"/>
              <a:cs typeface="Times New Roman" pitchFamily="18" charset="0"/>
            </a:rPr>
            <a:t>Импортозамещение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ADC3D57-AD09-4942-B27B-2BA6DFE48580}" type="parTrans" cxnId="{3CB5C0FF-3B33-41F4-BE75-04BCF8AC4765}">
      <dgm:prSet/>
      <dgm:spPr/>
      <dgm:t>
        <a:bodyPr/>
        <a:lstStyle/>
        <a:p>
          <a:endParaRPr lang="ru-RU"/>
        </a:p>
      </dgm:t>
    </dgm:pt>
    <dgm:pt modelId="{92EFA4FD-4A69-4C30-91BB-F7D2248D681C}" type="sibTrans" cxnId="{3CB5C0FF-3B33-41F4-BE75-04BCF8AC4765}">
      <dgm:prSet/>
      <dgm:spPr/>
      <dgm:t>
        <a:bodyPr/>
        <a:lstStyle/>
        <a:p>
          <a:endParaRPr lang="ru-RU"/>
        </a:p>
      </dgm:t>
    </dgm:pt>
    <dgm:pt modelId="{6FAEEAE0-7AED-4563-B963-FC65E38B99F1}">
      <dgm:prSet phldrT="[Текст]" custT="1"/>
      <dgm:spPr/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4 направления  - совместные программы ФРП КК с ФРП РФ:           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Проекты развития, Комплектующие изделия, Повышение производительности труда, Проекты лесной промышленности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ru-RU" sz="900" dirty="0"/>
        </a:p>
      </dgm:t>
    </dgm:pt>
    <dgm:pt modelId="{5412461D-6E1A-4003-A538-27944EB4C644}" type="parTrans" cxnId="{6ABE46B8-EBD5-4F8C-AD0C-EB69347917DD}">
      <dgm:prSet/>
      <dgm:spPr/>
      <dgm:t>
        <a:bodyPr/>
        <a:lstStyle/>
        <a:p>
          <a:endParaRPr lang="ru-RU"/>
        </a:p>
      </dgm:t>
    </dgm:pt>
    <dgm:pt modelId="{E2AD124F-DE21-4CC7-8D5F-2A0611094012}" type="sibTrans" cxnId="{6ABE46B8-EBD5-4F8C-AD0C-EB69347917DD}">
      <dgm:prSet/>
      <dgm:spPr/>
      <dgm:t>
        <a:bodyPr/>
        <a:lstStyle/>
        <a:p>
          <a:endParaRPr lang="ru-RU"/>
        </a:p>
      </dgm:t>
    </dgm:pt>
    <dgm:pt modelId="{F7203E6A-68F5-409E-8968-C256DEE914A8}">
      <dgm:prSet phldrT="[Текст]" custT="1"/>
      <dgm:spPr/>
      <dgm:t>
        <a:bodyPr/>
        <a:lstStyle/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Предоставление </a:t>
          </a:r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грантов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на компенсацию части  затрат предприятиям промышленности по уплате процентов по кредитам, полученным в российских кредитных организациях на цели пополнения оборотных средств на ранее 21 апреля 2022 года</a:t>
          </a:r>
          <a:endParaRPr lang="ru-RU" sz="900" dirty="0" smtClean="0">
            <a:latin typeface="Times New Roman" pitchFamily="18" charset="0"/>
            <a:cs typeface="Times New Roman" pitchFamily="18" charset="0"/>
          </a:endParaRPr>
        </a:p>
        <a:p>
          <a:endParaRPr lang="ru-RU" sz="800" dirty="0"/>
        </a:p>
      </dgm:t>
    </dgm:pt>
    <dgm:pt modelId="{04CDEFD8-D7AB-4990-B3B1-366D04ED2C8E}" type="parTrans" cxnId="{254D6394-6914-4273-881C-E10C455EDB7F}">
      <dgm:prSet/>
      <dgm:spPr/>
      <dgm:t>
        <a:bodyPr/>
        <a:lstStyle/>
        <a:p>
          <a:endParaRPr lang="ru-RU"/>
        </a:p>
      </dgm:t>
    </dgm:pt>
    <dgm:pt modelId="{04C1FED3-D5E0-491A-8747-1299E018A23A}" type="sibTrans" cxnId="{254D6394-6914-4273-881C-E10C455EDB7F}">
      <dgm:prSet/>
      <dgm:spPr/>
      <dgm:t>
        <a:bodyPr/>
        <a:lstStyle/>
        <a:p>
          <a:endParaRPr lang="ru-RU"/>
        </a:p>
      </dgm:t>
    </dgm:pt>
    <dgm:pt modelId="{20691979-4A6D-45B8-ABBA-7344FFEDA5DD}" type="pres">
      <dgm:prSet presAssocID="{D850FED9-2929-498C-B531-FE697457E17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8F7DA1A-2C22-4C31-8951-D814CC8D6494}" type="pres">
      <dgm:prSet presAssocID="{CAA27B2E-48B5-464E-BDE3-0F3F035C2C95}" presName="posSpace" presStyleCnt="0"/>
      <dgm:spPr/>
    </dgm:pt>
    <dgm:pt modelId="{2BEFCCD0-4BD7-4F52-8F7F-78415B6EB5DF}" type="pres">
      <dgm:prSet presAssocID="{CAA27B2E-48B5-464E-BDE3-0F3F035C2C95}" presName="vertFlow" presStyleCnt="0"/>
      <dgm:spPr/>
    </dgm:pt>
    <dgm:pt modelId="{B235B01E-321A-41E2-89F5-B08483DA08FF}" type="pres">
      <dgm:prSet presAssocID="{CAA27B2E-48B5-464E-BDE3-0F3F035C2C95}" presName="topSpace" presStyleCnt="0"/>
      <dgm:spPr/>
    </dgm:pt>
    <dgm:pt modelId="{60FC9025-09D3-4C29-BEC2-B0621DA46EFD}" type="pres">
      <dgm:prSet presAssocID="{CAA27B2E-48B5-464E-BDE3-0F3F035C2C95}" presName="firstComp" presStyleCnt="0"/>
      <dgm:spPr/>
    </dgm:pt>
    <dgm:pt modelId="{734E3C05-F56A-4C93-B430-39A4AA6B29C8}" type="pres">
      <dgm:prSet presAssocID="{CAA27B2E-48B5-464E-BDE3-0F3F035C2C95}" presName="firstChild" presStyleLbl="bgAccFollowNode1" presStyleIdx="0" presStyleCnt="3" custScaleX="74519" custScaleY="121838" custLinFactNeighborX="-15606" custLinFactNeighborY="-17429"/>
      <dgm:spPr/>
      <dgm:t>
        <a:bodyPr/>
        <a:lstStyle/>
        <a:p>
          <a:endParaRPr lang="ru-RU"/>
        </a:p>
      </dgm:t>
    </dgm:pt>
    <dgm:pt modelId="{861C8E95-018D-42A7-B241-78AC66F4C3D6}" type="pres">
      <dgm:prSet presAssocID="{CAA27B2E-48B5-464E-BDE3-0F3F035C2C95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306E4-12DC-4135-8C6A-8BB8A00AFF96}" type="pres">
      <dgm:prSet presAssocID="{6FAEEAE0-7AED-4563-B963-FC65E38B99F1}" presName="comp" presStyleCnt="0"/>
      <dgm:spPr/>
    </dgm:pt>
    <dgm:pt modelId="{E06681EE-0A7D-498E-8955-202C9859E7FF}" type="pres">
      <dgm:prSet presAssocID="{6FAEEAE0-7AED-4563-B963-FC65E38B99F1}" presName="child" presStyleLbl="bgAccFollowNode1" presStyleIdx="1" presStyleCnt="3" custScaleX="71777" custScaleY="102436" custLinFactNeighborX="-17643" custLinFactNeighborY="-12670"/>
      <dgm:spPr/>
      <dgm:t>
        <a:bodyPr/>
        <a:lstStyle/>
        <a:p>
          <a:endParaRPr lang="ru-RU"/>
        </a:p>
      </dgm:t>
    </dgm:pt>
    <dgm:pt modelId="{88D2C22C-773C-48B4-BF24-D3BC0EA42677}" type="pres">
      <dgm:prSet presAssocID="{6FAEEAE0-7AED-4563-B963-FC65E38B99F1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B0929-748B-415A-8032-33A9FA358FB9}" type="pres">
      <dgm:prSet presAssocID="{F7203E6A-68F5-409E-8968-C256DEE914A8}" presName="comp" presStyleCnt="0"/>
      <dgm:spPr/>
    </dgm:pt>
    <dgm:pt modelId="{DB82CD4E-FD69-4605-820E-89CFBE4B2E4E}" type="pres">
      <dgm:prSet presAssocID="{F7203E6A-68F5-409E-8968-C256DEE914A8}" presName="child" presStyleLbl="bgAccFollowNode1" presStyleIdx="2" presStyleCnt="3" custLinFactNeighborX="-18219" custLinFactNeighborY="-7502"/>
      <dgm:spPr/>
      <dgm:t>
        <a:bodyPr/>
        <a:lstStyle/>
        <a:p>
          <a:endParaRPr lang="ru-RU"/>
        </a:p>
      </dgm:t>
    </dgm:pt>
    <dgm:pt modelId="{DC6EAF6D-FC9D-44D1-89E4-F5762FE91CB5}" type="pres">
      <dgm:prSet presAssocID="{F7203E6A-68F5-409E-8968-C256DEE914A8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47C43-7E22-4AAF-B63C-854240533F5B}" type="pres">
      <dgm:prSet presAssocID="{CAA27B2E-48B5-464E-BDE3-0F3F035C2C95}" presName="negSpace" presStyleCnt="0"/>
      <dgm:spPr/>
    </dgm:pt>
    <dgm:pt modelId="{3E8EF13D-91C1-4DD9-8574-03A80D47B5B8}" type="pres">
      <dgm:prSet presAssocID="{CAA27B2E-48B5-464E-BDE3-0F3F035C2C95}" presName="circle" presStyleLbl="node1" presStyleIdx="0" presStyleCnt="1" custScaleX="97763" custScaleY="116085" custLinFactNeighborX="-4193" custLinFactNeighborY="-27299"/>
      <dgm:spPr/>
      <dgm:t>
        <a:bodyPr/>
        <a:lstStyle/>
        <a:p>
          <a:endParaRPr lang="ru-RU"/>
        </a:p>
      </dgm:t>
    </dgm:pt>
  </dgm:ptLst>
  <dgm:cxnLst>
    <dgm:cxn modelId="{887A8CAC-5033-4E95-A58A-3653C214734C}" type="presOf" srcId="{CAA27B2E-48B5-464E-BDE3-0F3F035C2C95}" destId="{3E8EF13D-91C1-4DD9-8574-03A80D47B5B8}" srcOrd="0" destOrd="0" presId="urn:microsoft.com/office/officeart/2005/8/layout/hList9"/>
    <dgm:cxn modelId="{DEEE485C-D950-4D45-B7AA-FA081897016E}" type="presOf" srcId="{F7203E6A-68F5-409E-8968-C256DEE914A8}" destId="{DB82CD4E-FD69-4605-820E-89CFBE4B2E4E}" srcOrd="0" destOrd="0" presId="urn:microsoft.com/office/officeart/2005/8/layout/hList9"/>
    <dgm:cxn modelId="{0CC17171-6D4A-4F63-949D-634802BF1D07}" type="presOf" srcId="{6FAEEAE0-7AED-4563-B963-FC65E38B99F1}" destId="{E06681EE-0A7D-498E-8955-202C9859E7FF}" srcOrd="0" destOrd="0" presId="urn:microsoft.com/office/officeart/2005/8/layout/hList9"/>
    <dgm:cxn modelId="{C3737C79-504C-49D2-9880-57C73F6D01CF}" type="presOf" srcId="{626AAFC6-7D60-4387-B606-3A4CEDF6ADEB}" destId="{861C8E95-018D-42A7-B241-78AC66F4C3D6}" srcOrd="1" destOrd="0" presId="urn:microsoft.com/office/officeart/2005/8/layout/hList9"/>
    <dgm:cxn modelId="{0A93E9B1-C60C-405C-B781-20DAD4E3215F}" type="presOf" srcId="{F7203E6A-68F5-409E-8968-C256DEE914A8}" destId="{DC6EAF6D-FC9D-44D1-89E4-F5762FE91CB5}" srcOrd="1" destOrd="0" presId="urn:microsoft.com/office/officeart/2005/8/layout/hList9"/>
    <dgm:cxn modelId="{3CB5C0FF-3B33-41F4-BE75-04BCF8AC4765}" srcId="{CAA27B2E-48B5-464E-BDE3-0F3F035C2C95}" destId="{626AAFC6-7D60-4387-B606-3A4CEDF6ADEB}" srcOrd="0" destOrd="0" parTransId="{DADC3D57-AD09-4942-B27B-2BA6DFE48580}" sibTransId="{92EFA4FD-4A69-4C30-91BB-F7D2248D681C}"/>
    <dgm:cxn modelId="{930FCCAE-FE99-4A63-A172-6E786ED9D9A6}" type="presOf" srcId="{626AAFC6-7D60-4387-B606-3A4CEDF6ADEB}" destId="{734E3C05-F56A-4C93-B430-39A4AA6B29C8}" srcOrd="0" destOrd="0" presId="urn:microsoft.com/office/officeart/2005/8/layout/hList9"/>
    <dgm:cxn modelId="{42FDD0A2-8DE9-41B7-A762-F6C4339D17D2}" srcId="{D850FED9-2929-498C-B531-FE697457E17A}" destId="{CAA27B2E-48B5-464E-BDE3-0F3F035C2C95}" srcOrd="0" destOrd="0" parTransId="{FFEB6D97-2DC6-435C-94F5-0F3C0500A535}" sibTransId="{0F3F1028-8B22-4886-9D5A-E95C95A10C46}"/>
    <dgm:cxn modelId="{8DB132DA-6724-4478-883A-69F9FFA03772}" type="presOf" srcId="{6FAEEAE0-7AED-4563-B963-FC65E38B99F1}" destId="{88D2C22C-773C-48B4-BF24-D3BC0EA42677}" srcOrd="1" destOrd="0" presId="urn:microsoft.com/office/officeart/2005/8/layout/hList9"/>
    <dgm:cxn modelId="{B1AFE6AF-127A-4797-BFE1-18A3A4DE295A}" type="presOf" srcId="{D850FED9-2929-498C-B531-FE697457E17A}" destId="{20691979-4A6D-45B8-ABBA-7344FFEDA5DD}" srcOrd="0" destOrd="0" presId="urn:microsoft.com/office/officeart/2005/8/layout/hList9"/>
    <dgm:cxn modelId="{6ABE46B8-EBD5-4F8C-AD0C-EB69347917DD}" srcId="{CAA27B2E-48B5-464E-BDE3-0F3F035C2C95}" destId="{6FAEEAE0-7AED-4563-B963-FC65E38B99F1}" srcOrd="1" destOrd="0" parTransId="{5412461D-6E1A-4003-A538-27944EB4C644}" sibTransId="{E2AD124F-DE21-4CC7-8D5F-2A0611094012}"/>
    <dgm:cxn modelId="{254D6394-6914-4273-881C-E10C455EDB7F}" srcId="{CAA27B2E-48B5-464E-BDE3-0F3F035C2C95}" destId="{F7203E6A-68F5-409E-8968-C256DEE914A8}" srcOrd="2" destOrd="0" parTransId="{04CDEFD8-D7AB-4990-B3B1-366D04ED2C8E}" sibTransId="{04C1FED3-D5E0-491A-8747-1299E018A23A}"/>
    <dgm:cxn modelId="{1D1CF75E-7FB4-427D-A9B4-0C294927D35C}" type="presParOf" srcId="{20691979-4A6D-45B8-ABBA-7344FFEDA5DD}" destId="{78F7DA1A-2C22-4C31-8951-D814CC8D6494}" srcOrd="0" destOrd="0" presId="urn:microsoft.com/office/officeart/2005/8/layout/hList9"/>
    <dgm:cxn modelId="{D1A3688D-1636-4F55-A353-AD9E9207DFAE}" type="presParOf" srcId="{20691979-4A6D-45B8-ABBA-7344FFEDA5DD}" destId="{2BEFCCD0-4BD7-4F52-8F7F-78415B6EB5DF}" srcOrd="1" destOrd="0" presId="urn:microsoft.com/office/officeart/2005/8/layout/hList9"/>
    <dgm:cxn modelId="{410ABEA6-8B60-4723-829D-3EA59FB82D3E}" type="presParOf" srcId="{2BEFCCD0-4BD7-4F52-8F7F-78415B6EB5DF}" destId="{B235B01E-321A-41E2-89F5-B08483DA08FF}" srcOrd="0" destOrd="0" presId="urn:microsoft.com/office/officeart/2005/8/layout/hList9"/>
    <dgm:cxn modelId="{ACF2B66F-B7E8-4E54-B57B-265C34392356}" type="presParOf" srcId="{2BEFCCD0-4BD7-4F52-8F7F-78415B6EB5DF}" destId="{60FC9025-09D3-4C29-BEC2-B0621DA46EFD}" srcOrd="1" destOrd="0" presId="urn:microsoft.com/office/officeart/2005/8/layout/hList9"/>
    <dgm:cxn modelId="{0EAAB38C-EC59-4BC6-A02F-C4A603A72336}" type="presParOf" srcId="{60FC9025-09D3-4C29-BEC2-B0621DA46EFD}" destId="{734E3C05-F56A-4C93-B430-39A4AA6B29C8}" srcOrd="0" destOrd="0" presId="urn:microsoft.com/office/officeart/2005/8/layout/hList9"/>
    <dgm:cxn modelId="{8221C51D-4CBE-4D41-9F87-0EECCEF6D72F}" type="presParOf" srcId="{60FC9025-09D3-4C29-BEC2-B0621DA46EFD}" destId="{861C8E95-018D-42A7-B241-78AC66F4C3D6}" srcOrd="1" destOrd="0" presId="urn:microsoft.com/office/officeart/2005/8/layout/hList9"/>
    <dgm:cxn modelId="{478792D3-CF74-49C9-AB6B-B657147579F6}" type="presParOf" srcId="{2BEFCCD0-4BD7-4F52-8F7F-78415B6EB5DF}" destId="{210306E4-12DC-4135-8C6A-8BB8A00AFF96}" srcOrd="2" destOrd="0" presId="urn:microsoft.com/office/officeart/2005/8/layout/hList9"/>
    <dgm:cxn modelId="{A8E1E7DA-A21D-4208-9F22-3B8544C3E24A}" type="presParOf" srcId="{210306E4-12DC-4135-8C6A-8BB8A00AFF96}" destId="{E06681EE-0A7D-498E-8955-202C9859E7FF}" srcOrd="0" destOrd="0" presId="urn:microsoft.com/office/officeart/2005/8/layout/hList9"/>
    <dgm:cxn modelId="{FF466229-DEFC-4224-B5AD-BD6B576AEBA7}" type="presParOf" srcId="{210306E4-12DC-4135-8C6A-8BB8A00AFF96}" destId="{88D2C22C-773C-48B4-BF24-D3BC0EA42677}" srcOrd="1" destOrd="0" presId="urn:microsoft.com/office/officeart/2005/8/layout/hList9"/>
    <dgm:cxn modelId="{7C2F4158-55FD-4F85-B235-BF1E4F601E05}" type="presParOf" srcId="{2BEFCCD0-4BD7-4F52-8F7F-78415B6EB5DF}" destId="{E9AB0929-748B-415A-8032-33A9FA358FB9}" srcOrd="3" destOrd="0" presId="urn:microsoft.com/office/officeart/2005/8/layout/hList9"/>
    <dgm:cxn modelId="{64CE2B43-FE29-460F-8074-AFDB67285CB4}" type="presParOf" srcId="{E9AB0929-748B-415A-8032-33A9FA358FB9}" destId="{DB82CD4E-FD69-4605-820E-89CFBE4B2E4E}" srcOrd="0" destOrd="0" presId="urn:microsoft.com/office/officeart/2005/8/layout/hList9"/>
    <dgm:cxn modelId="{A790BF51-D7BC-4290-8F17-D605E108AF22}" type="presParOf" srcId="{E9AB0929-748B-415A-8032-33A9FA358FB9}" destId="{DC6EAF6D-FC9D-44D1-89E4-F5762FE91CB5}" srcOrd="1" destOrd="0" presId="urn:microsoft.com/office/officeart/2005/8/layout/hList9"/>
    <dgm:cxn modelId="{4E8D2521-BE1F-4217-9225-DD239CFFEEF6}" type="presParOf" srcId="{20691979-4A6D-45B8-ABBA-7344FFEDA5DD}" destId="{F0947C43-7E22-4AAF-B63C-854240533F5B}" srcOrd="2" destOrd="0" presId="urn:microsoft.com/office/officeart/2005/8/layout/hList9"/>
    <dgm:cxn modelId="{6A6C211B-F452-4674-AFDE-4A8FF88A8879}" type="presParOf" srcId="{20691979-4A6D-45B8-ABBA-7344FFEDA5DD}" destId="{3E8EF13D-91C1-4DD9-8574-03A80D47B5B8}" srcOrd="3" destOrd="0" presId="urn:microsoft.com/office/officeart/2005/8/layout/hList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50FED9-2929-498C-B531-FE697457E17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A27B2E-48B5-464E-BDE3-0F3F035C2C95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000" b="1" dirty="0" smtClean="0">
              <a:solidFill>
                <a:schemeClr val="bg1"/>
              </a:solidFill>
            </a:rPr>
            <a:t>Льготные займы Фонда </a:t>
          </a:r>
          <a:r>
            <a:rPr lang="ru-RU" sz="1000" b="1" dirty="0" err="1" smtClean="0">
              <a:solidFill>
                <a:schemeClr val="bg1"/>
              </a:solidFill>
            </a:rPr>
            <a:t>микрофинансирования</a:t>
          </a:r>
          <a:r>
            <a:rPr lang="ru-RU" sz="1000" b="1" dirty="0" smtClean="0">
              <a:solidFill>
                <a:schemeClr val="bg1"/>
              </a:solidFill>
            </a:rPr>
            <a:t> Краснодарского края </a:t>
          </a:r>
          <a:r>
            <a:rPr lang="ru-RU" sz="1000" b="0" dirty="0" smtClean="0">
              <a:solidFill>
                <a:schemeClr val="bg1"/>
              </a:solidFill>
            </a:rPr>
            <a:t>https://fmkk.ru/</a:t>
          </a:r>
        </a:p>
        <a:p>
          <a:endParaRPr lang="ru-RU" sz="1000" dirty="0"/>
        </a:p>
      </dgm:t>
    </dgm:pt>
    <dgm:pt modelId="{FFEB6D97-2DC6-435C-94F5-0F3C0500A535}" type="parTrans" cxnId="{42FDD0A2-8DE9-41B7-A762-F6C4339D17D2}">
      <dgm:prSet/>
      <dgm:spPr/>
      <dgm:t>
        <a:bodyPr/>
        <a:lstStyle/>
        <a:p>
          <a:endParaRPr lang="ru-RU"/>
        </a:p>
      </dgm:t>
    </dgm:pt>
    <dgm:pt modelId="{0F3F1028-8B22-4886-9D5A-E95C95A10C46}" type="sibTrans" cxnId="{42FDD0A2-8DE9-41B7-A762-F6C4339D17D2}">
      <dgm:prSet/>
      <dgm:spPr/>
      <dgm:t>
        <a:bodyPr/>
        <a:lstStyle/>
        <a:p>
          <a:endParaRPr lang="ru-RU"/>
        </a:p>
      </dgm:t>
    </dgm:pt>
    <dgm:pt modelId="{626AAFC6-7D60-4387-B606-3A4CEDF6ADEB}">
      <dgm:prSet phldrT="[Текст]" custT="1"/>
      <dgm:spPr/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16 направлений: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DADC3D57-AD09-4942-B27B-2BA6DFE48580}" type="parTrans" cxnId="{3CB5C0FF-3B33-41F4-BE75-04BCF8AC4765}">
      <dgm:prSet/>
      <dgm:spPr/>
      <dgm:t>
        <a:bodyPr/>
        <a:lstStyle/>
        <a:p>
          <a:endParaRPr lang="ru-RU"/>
        </a:p>
      </dgm:t>
    </dgm:pt>
    <dgm:pt modelId="{92EFA4FD-4A69-4C30-91BB-F7D2248D681C}" type="sibTrans" cxnId="{3CB5C0FF-3B33-41F4-BE75-04BCF8AC4765}">
      <dgm:prSet/>
      <dgm:spPr/>
      <dgm:t>
        <a:bodyPr/>
        <a:lstStyle/>
        <a:p>
          <a:endParaRPr lang="ru-RU"/>
        </a:p>
      </dgm:t>
    </dgm:pt>
    <dgm:pt modelId="{6FAEEAE0-7AED-4563-B963-FC65E38B99F1}">
      <dgm:prSet phldrT="[Текст]" custT="1"/>
      <dgm:spPr/>
      <dgm:t>
        <a:bodyPr/>
        <a:lstStyle/>
        <a:p>
          <a:endParaRPr lang="ru-RU" sz="1000" b="0" i="0" dirty="0" smtClean="0">
            <a:latin typeface="Times New Roman" pitchFamily="18" charset="0"/>
            <a:cs typeface="Times New Roman" pitchFamily="18" charset="0"/>
          </a:endParaRPr>
        </a:p>
        <a:p>
          <a:endParaRPr lang="ru-RU" sz="1000" b="0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900" b="0" i="0" dirty="0" smtClean="0">
              <a:latin typeface="Times New Roman" pitchFamily="18" charset="0"/>
              <a:cs typeface="Times New Roman" pitchFamily="18" charset="0"/>
            </a:rPr>
            <a:t>Старт, Антикризисный, Антикризисный подакцизный, Бизнес-оборот, </a:t>
          </a:r>
          <a:r>
            <a:rPr lang="ru-RU" sz="900" b="0" i="0" dirty="0" err="1" smtClean="0">
              <a:latin typeface="Times New Roman" pitchFamily="18" charset="0"/>
              <a:cs typeface="Times New Roman" pitchFamily="18" charset="0"/>
            </a:rPr>
            <a:t>Новотех</a:t>
          </a:r>
          <a:r>
            <a:rPr lang="ru-RU" sz="900" b="0" i="0" dirty="0" smtClean="0">
              <a:latin typeface="Times New Roman" pitchFamily="18" charset="0"/>
              <a:cs typeface="Times New Roman" pitchFamily="18" charset="0"/>
            </a:rPr>
            <a:t>, Фермер, Промышленник, </a:t>
          </a:r>
          <a:r>
            <a:rPr lang="ru-RU" sz="900" b="0" i="0" dirty="0" err="1" smtClean="0">
              <a:latin typeface="Times New Roman" pitchFamily="18" charset="0"/>
              <a:cs typeface="Times New Roman" pitchFamily="18" charset="0"/>
            </a:rPr>
            <a:t>Бизнес-инвест</a:t>
          </a:r>
          <a:r>
            <a:rPr lang="ru-RU" sz="9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900" b="0" i="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900" b="0" i="0" dirty="0" smtClean="0">
              <a:latin typeface="Times New Roman" pitchFamily="18" charset="0"/>
              <a:cs typeface="Times New Roman" pitchFamily="18" charset="0"/>
            </a:rPr>
            <a:t>С/Х Кооператив, Восстановление МСП, </a:t>
          </a:r>
          <a:r>
            <a:rPr lang="en-US" sz="900" b="0" i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900" b="0" i="0" dirty="0" err="1" smtClean="0">
              <a:latin typeface="Times New Roman" pitchFamily="18" charset="0"/>
              <a:cs typeface="Times New Roman" pitchFamily="18" charset="0"/>
            </a:rPr>
            <a:t>Самозанятый</a:t>
          </a:r>
          <a:r>
            <a:rPr lang="ru-RU" sz="9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900" b="0" i="0" dirty="0" smtClean="0">
              <a:latin typeface="Times New Roman" pitchFamily="18" charset="0"/>
              <a:cs typeface="Times New Roman" pitchFamily="18" charset="0"/>
            </a:rPr>
            <a:t>        IT </a:t>
          </a:r>
          <a:r>
            <a:rPr lang="ru-RU" sz="900" b="0" i="0" dirty="0" smtClean="0">
              <a:latin typeface="Times New Roman" pitchFamily="18" charset="0"/>
              <a:cs typeface="Times New Roman" pitchFamily="18" charset="0"/>
            </a:rPr>
            <a:t>технологии, </a:t>
          </a:r>
          <a:r>
            <a:rPr lang="en-US" sz="9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0" i="0" dirty="0" err="1" smtClean="0">
              <a:latin typeface="Times New Roman" pitchFamily="18" charset="0"/>
              <a:cs typeface="Times New Roman" pitchFamily="18" charset="0"/>
            </a:rPr>
            <a:t>Отельер</a:t>
          </a:r>
          <a:r>
            <a:rPr lang="ru-RU" sz="900" b="0" i="0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900" b="0" i="0" dirty="0" err="1" smtClean="0">
              <a:latin typeface="Times New Roman" pitchFamily="18" charset="0"/>
              <a:cs typeface="Times New Roman" pitchFamily="18" charset="0"/>
            </a:rPr>
            <a:t>Рефинанс</a:t>
          </a:r>
          <a:r>
            <a:rPr lang="ru-RU" sz="900" b="0" i="0" dirty="0" smtClean="0">
              <a:latin typeface="Times New Roman" pitchFamily="18" charset="0"/>
              <a:cs typeface="Times New Roman" pitchFamily="18" charset="0"/>
            </a:rPr>
            <a:t>, Бизнес молодых, Социальный</a:t>
          </a:r>
        </a:p>
        <a:p>
          <a:endParaRPr lang="ru-RU" sz="1000" b="0" i="0" dirty="0" smtClean="0">
            <a:latin typeface="Times New Roman" pitchFamily="18" charset="0"/>
            <a:cs typeface="Times New Roman" pitchFamily="18" charset="0"/>
          </a:endParaRPr>
        </a:p>
        <a:p>
          <a:endParaRPr lang="ru-RU" sz="800" dirty="0"/>
        </a:p>
      </dgm:t>
    </dgm:pt>
    <dgm:pt modelId="{5412461D-6E1A-4003-A538-27944EB4C644}" type="parTrans" cxnId="{6ABE46B8-EBD5-4F8C-AD0C-EB69347917DD}">
      <dgm:prSet/>
      <dgm:spPr/>
      <dgm:t>
        <a:bodyPr/>
        <a:lstStyle/>
        <a:p>
          <a:endParaRPr lang="ru-RU"/>
        </a:p>
      </dgm:t>
    </dgm:pt>
    <dgm:pt modelId="{E2AD124F-DE21-4CC7-8D5F-2A0611094012}" type="sibTrans" cxnId="{6ABE46B8-EBD5-4F8C-AD0C-EB69347917DD}">
      <dgm:prSet/>
      <dgm:spPr/>
      <dgm:t>
        <a:bodyPr/>
        <a:lstStyle/>
        <a:p>
          <a:endParaRPr lang="ru-RU"/>
        </a:p>
      </dgm:t>
    </dgm:pt>
    <dgm:pt modelId="{20691979-4A6D-45B8-ABBA-7344FFEDA5DD}" type="pres">
      <dgm:prSet presAssocID="{D850FED9-2929-498C-B531-FE697457E17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8F7DA1A-2C22-4C31-8951-D814CC8D6494}" type="pres">
      <dgm:prSet presAssocID="{CAA27B2E-48B5-464E-BDE3-0F3F035C2C95}" presName="posSpace" presStyleCnt="0"/>
      <dgm:spPr/>
    </dgm:pt>
    <dgm:pt modelId="{2BEFCCD0-4BD7-4F52-8F7F-78415B6EB5DF}" type="pres">
      <dgm:prSet presAssocID="{CAA27B2E-48B5-464E-BDE3-0F3F035C2C95}" presName="vertFlow" presStyleCnt="0"/>
      <dgm:spPr/>
    </dgm:pt>
    <dgm:pt modelId="{B235B01E-321A-41E2-89F5-B08483DA08FF}" type="pres">
      <dgm:prSet presAssocID="{CAA27B2E-48B5-464E-BDE3-0F3F035C2C95}" presName="topSpace" presStyleCnt="0"/>
      <dgm:spPr/>
    </dgm:pt>
    <dgm:pt modelId="{60FC9025-09D3-4C29-BEC2-B0621DA46EFD}" type="pres">
      <dgm:prSet presAssocID="{CAA27B2E-48B5-464E-BDE3-0F3F035C2C95}" presName="firstComp" presStyleCnt="0"/>
      <dgm:spPr/>
    </dgm:pt>
    <dgm:pt modelId="{734E3C05-F56A-4C93-B430-39A4AA6B29C8}" type="pres">
      <dgm:prSet presAssocID="{CAA27B2E-48B5-464E-BDE3-0F3F035C2C95}" presName="firstChild" presStyleLbl="bgAccFollowNode1" presStyleIdx="0" presStyleCnt="2" custScaleX="75006" custScaleY="31844" custLinFactNeighborX="-33150" custLinFactNeighborY="-57682"/>
      <dgm:spPr/>
      <dgm:t>
        <a:bodyPr/>
        <a:lstStyle/>
        <a:p>
          <a:endParaRPr lang="ru-RU"/>
        </a:p>
      </dgm:t>
    </dgm:pt>
    <dgm:pt modelId="{861C8E95-018D-42A7-B241-78AC66F4C3D6}" type="pres">
      <dgm:prSet presAssocID="{CAA27B2E-48B5-464E-BDE3-0F3F035C2C9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306E4-12DC-4135-8C6A-8BB8A00AFF96}" type="pres">
      <dgm:prSet presAssocID="{6FAEEAE0-7AED-4563-B963-FC65E38B99F1}" presName="comp" presStyleCnt="0"/>
      <dgm:spPr/>
    </dgm:pt>
    <dgm:pt modelId="{E06681EE-0A7D-498E-8955-202C9859E7FF}" type="pres">
      <dgm:prSet presAssocID="{6FAEEAE0-7AED-4563-B963-FC65E38B99F1}" presName="child" presStyleLbl="bgAccFollowNode1" presStyleIdx="1" presStyleCnt="2" custScaleX="76250" custScaleY="146727" custLinFactNeighborX="-31410" custLinFactNeighborY="-44006"/>
      <dgm:spPr/>
      <dgm:t>
        <a:bodyPr/>
        <a:lstStyle/>
        <a:p>
          <a:endParaRPr lang="ru-RU"/>
        </a:p>
      </dgm:t>
    </dgm:pt>
    <dgm:pt modelId="{88D2C22C-773C-48B4-BF24-D3BC0EA42677}" type="pres">
      <dgm:prSet presAssocID="{6FAEEAE0-7AED-4563-B963-FC65E38B99F1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47C43-7E22-4AAF-B63C-854240533F5B}" type="pres">
      <dgm:prSet presAssocID="{CAA27B2E-48B5-464E-BDE3-0F3F035C2C95}" presName="negSpace" presStyleCnt="0"/>
      <dgm:spPr/>
    </dgm:pt>
    <dgm:pt modelId="{3E8EF13D-91C1-4DD9-8574-03A80D47B5B8}" type="pres">
      <dgm:prSet presAssocID="{CAA27B2E-48B5-464E-BDE3-0F3F035C2C95}" presName="circle" presStyleLbl="node1" presStyleIdx="0" presStyleCnt="1" custScaleX="97763" custScaleY="116085" custLinFactNeighborX="4144" custLinFactNeighborY="-46475"/>
      <dgm:spPr/>
      <dgm:t>
        <a:bodyPr/>
        <a:lstStyle/>
        <a:p>
          <a:endParaRPr lang="ru-RU"/>
        </a:p>
      </dgm:t>
    </dgm:pt>
  </dgm:ptLst>
  <dgm:cxnLst>
    <dgm:cxn modelId="{B95D6C08-5697-499A-80A9-5D71D50CFF64}" type="presOf" srcId="{CAA27B2E-48B5-464E-BDE3-0F3F035C2C95}" destId="{3E8EF13D-91C1-4DD9-8574-03A80D47B5B8}" srcOrd="0" destOrd="0" presId="urn:microsoft.com/office/officeart/2005/8/layout/hList9"/>
    <dgm:cxn modelId="{521E97A9-92B4-4F73-A565-A6081D6CF7F2}" type="presOf" srcId="{6FAEEAE0-7AED-4563-B963-FC65E38B99F1}" destId="{E06681EE-0A7D-498E-8955-202C9859E7FF}" srcOrd="0" destOrd="0" presId="urn:microsoft.com/office/officeart/2005/8/layout/hList9"/>
    <dgm:cxn modelId="{5F2B2DE8-49AC-40F6-82F2-A1956DF6D8BF}" type="presOf" srcId="{626AAFC6-7D60-4387-B606-3A4CEDF6ADEB}" destId="{734E3C05-F56A-4C93-B430-39A4AA6B29C8}" srcOrd="0" destOrd="0" presId="urn:microsoft.com/office/officeart/2005/8/layout/hList9"/>
    <dgm:cxn modelId="{3CB5C0FF-3B33-41F4-BE75-04BCF8AC4765}" srcId="{CAA27B2E-48B5-464E-BDE3-0F3F035C2C95}" destId="{626AAFC6-7D60-4387-B606-3A4CEDF6ADEB}" srcOrd="0" destOrd="0" parTransId="{DADC3D57-AD09-4942-B27B-2BA6DFE48580}" sibTransId="{92EFA4FD-4A69-4C30-91BB-F7D2248D681C}"/>
    <dgm:cxn modelId="{42FDD0A2-8DE9-41B7-A762-F6C4339D17D2}" srcId="{D850FED9-2929-498C-B531-FE697457E17A}" destId="{CAA27B2E-48B5-464E-BDE3-0F3F035C2C95}" srcOrd="0" destOrd="0" parTransId="{FFEB6D97-2DC6-435C-94F5-0F3C0500A535}" sibTransId="{0F3F1028-8B22-4886-9D5A-E95C95A10C46}"/>
    <dgm:cxn modelId="{1C53E74B-119D-47CA-BD19-66C1900D263F}" type="presOf" srcId="{6FAEEAE0-7AED-4563-B963-FC65E38B99F1}" destId="{88D2C22C-773C-48B4-BF24-D3BC0EA42677}" srcOrd="1" destOrd="0" presId="urn:microsoft.com/office/officeart/2005/8/layout/hList9"/>
    <dgm:cxn modelId="{689CA68A-9A63-4221-A33B-B9E64C24AA75}" type="presOf" srcId="{D850FED9-2929-498C-B531-FE697457E17A}" destId="{20691979-4A6D-45B8-ABBA-7344FFEDA5DD}" srcOrd="0" destOrd="0" presId="urn:microsoft.com/office/officeart/2005/8/layout/hList9"/>
    <dgm:cxn modelId="{D0A7115E-8B94-4ED1-93D3-48364D9F231A}" type="presOf" srcId="{626AAFC6-7D60-4387-B606-3A4CEDF6ADEB}" destId="{861C8E95-018D-42A7-B241-78AC66F4C3D6}" srcOrd="1" destOrd="0" presId="urn:microsoft.com/office/officeart/2005/8/layout/hList9"/>
    <dgm:cxn modelId="{6ABE46B8-EBD5-4F8C-AD0C-EB69347917DD}" srcId="{CAA27B2E-48B5-464E-BDE3-0F3F035C2C95}" destId="{6FAEEAE0-7AED-4563-B963-FC65E38B99F1}" srcOrd="1" destOrd="0" parTransId="{5412461D-6E1A-4003-A538-27944EB4C644}" sibTransId="{E2AD124F-DE21-4CC7-8D5F-2A0611094012}"/>
    <dgm:cxn modelId="{446C5D23-0C6F-4B09-83DD-8BBF766939E5}" type="presParOf" srcId="{20691979-4A6D-45B8-ABBA-7344FFEDA5DD}" destId="{78F7DA1A-2C22-4C31-8951-D814CC8D6494}" srcOrd="0" destOrd="0" presId="urn:microsoft.com/office/officeart/2005/8/layout/hList9"/>
    <dgm:cxn modelId="{5506F307-139A-4D19-B2A1-7B76BFD4D4FF}" type="presParOf" srcId="{20691979-4A6D-45B8-ABBA-7344FFEDA5DD}" destId="{2BEFCCD0-4BD7-4F52-8F7F-78415B6EB5DF}" srcOrd="1" destOrd="0" presId="urn:microsoft.com/office/officeart/2005/8/layout/hList9"/>
    <dgm:cxn modelId="{86292125-C539-4E19-9904-E59F6B328FF1}" type="presParOf" srcId="{2BEFCCD0-4BD7-4F52-8F7F-78415B6EB5DF}" destId="{B235B01E-321A-41E2-89F5-B08483DA08FF}" srcOrd="0" destOrd="0" presId="urn:microsoft.com/office/officeart/2005/8/layout/hList9"/>
    <dgm:cxn modelId="{9D98FA53-8506-4C32-8CC1-E121BE1EFE37}" type="presParOf" srcId="{2BEFCCD0-4BD7-4F52-8F7F-78415B6EB5DF}" destId="{60FC9025-09D3-4C29-BEC2-B0621DA46EFD}" srcOrd="1" destOrd="0" presId="urn:microsoft.com/office/officeart/2005/8/layout/hList9"/>
    <dgm:cxn modelId="{986747FD-E2C7-48F7-8800-1D5B5413A78E}" type="presParOf" srcId="{60FC9025-09D3-4C29-BEC2-B0621DA46EFD}" destId="{734E3C05-F56A-4C93-B430-39A4AA6B29C8}" srcOrd="0" destOrd="0" presId="urn:microsoft.com/office/officeart/2005/8/layout/hList9"/>
    <dgm:cxn modelId="{432061F7-7F2B-4684-8E3A-FFD022522059}" type="presParOf" srcId="{60FC9025-09D3-4C29-BEC2-B0621DA46EFD}" destId="{861C8E95-018D-42A7-B241-78AC66F4C3D6}" srcOrd="1" destOrd="0" presId="urn:microsoft.com/office/officeart/2005/8/layout/hList9"/>
    <dgm:cxn modelId="{1A42B0D0-F6F1-461E-B7A6-98E5FA39B2A4}" type="presParOf" srcId="{2BEFCCD0-4BD7-4F52-8F7F-78415B6EB5DF}" destId="{210306E4-12DC-4135-8C6A-8BB8A00AFF96}" srcOrd="2" destOrd="0" presId="urn:microsoft.com/office/officeart/2005/8/layout/hList9"/>
    <dgm:cxn modelId="{9B7BD57B-8790-42AC-8D93-11D7A191BD0A}" type="presParOf" srcId="{210306E4-12DC-4135-8C6A-8BB8A00AFF96}" destId="{E06681EE-0A7D-498E-8955-202C9859E7FF}" srcOrd="0" destOrd="0" presId="urn:microsoft.com/office/officeart/2005/8/layout/hList9"/>
    <dgm:cxn modelId="{135384C9-508A-4103-B85C-6A99F91C3D53}" type="presParOf" srcId="{210306E4-12DC-4135-8C6A-8BB8A00AFF96}" destId="{88D2C22C-773C-48B4-BF24-D3BC0EA42677}" srcOrd="1" destOrd="0" presId="urn:microsoft.com/office/officeart/2005/8/layout/hList9"/>
    <dgm:cxn modelId="{E05C87FE-F71A-4B2F-A34A-C47A31327748}" type="presParOf" srcId="{20691979-4A6D-45B8-ABBA-7344FFEDA5DD}" destId="{F0947C43-7E22-4AAF-B63C-854240533F5B}" srcOrd="2" destOrd="0" presId="urn:microsoft.com/office/officeart/2005/8/layout/hList9"/>
    <dgm:cxn modelId="{EAF4A425-8CEA-4642-B1D5-441AB7BE3C54}" type="presParOf" srcId="{20691979-4A6D-45B8-ABBA-7344FFEDA5DD}" destId="{3E8EF13D-91C1-4DD9-8574-03A80D47B5B8}" srcOrd="3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Layout" Target="../diagrams/layout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3.xml"/><Relationship Id="rId17" Type="http://schemas.openxmlformats.org/officeDocument/2006/relationships/image" Target="../media/image5.png"/><Relationship Id="rId2" Type="http://schemas.openxmlformats.org/officeDocument/2006/relationships/image" Target="../media/image2.jpe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3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048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ВИДЫ РЕГИОНАЛЬНОЙ ГОСПОДДЕРЖКИ В 2022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s://ite-prod-cdn-end.azureedge.net/sharedmedia/dairytech/media/assets/%D0%BB%D0%BE%D0%B3%D0%BE%D1%82%D0%B8%D0%BF-%D1%84%D1%80%D0%BF%D0%BA%D0%BA-(%D1%86%D0%B2%D0%B5%D1%82-%D0%B8-%D0%BC%D0%BE%D0%BD%D0%BE)-(002).jpg?width=389&amp;height=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295400"/>
            <a:ext cx="1905000" cy="533400"/>
          </a:xfrm>
          <a:prstGeom prst="rect">
            <a:avLst/>
          </a:prstGeom>
          <a:noFill/>
        </p:spPr>
      </p:pic>
      <p:pic>
        <p:nvPicPr>
          <p:cNvPr id="1032" name="Picture 8" descr="https://yeiskraion.ru/img_lib/files/ekonom/2021/12/uer_20211217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143000"/>
            <a:ext cx="1752600" cy="533400"/>
          </a:xfrm>
          <a:prstGeom prst="rect">
            <a:avLst/>
          </a:prstGeom>
          <a:noFill/>
        </p:spPr>
      </p:pic>
      <p:graphicFrame>
        <p:nvGraphicFramePr>
          <p:cNvPr id="10" name="Схема 9"/>
          <p:cNvGraphicFramePr/>
          <p:nvPr/>
        </p:nvGraphicFramePr>
        <p:xfrm>
          <a:off x="0" y="1905000"/>
          <a:ext cx="3276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3048000" y="1905000"/>
          <a:ext cx="3657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5943600" y="24384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" name="Рисунок 12" descr="https://yeiskraion.ru/img_lib/files/ekonom/2021/12/uer_20211217_01.png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0" y="1219200"/>
            <a:ext cx="19050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www.kanevskadm.ru/upload/iblock/d52/d529679a442ad5c2238f9e07a055ccea.png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10400" y="1752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200</Words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ВИДЫ РЕГИОНАЛЬНОЙ ГОСПОДДЕРЖКИ В 2022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РЕГИОНАЛЬНОЙ ПОДДЕРЖКИ  В 2022 ГОДУ</dc:title>
  <dc:creator>Мугер Оксана Сергеевна</dc:creator>
  <cp:lastModifiedBy>2356-00258</cp:lastModifiedBy>
  <cp:revision>22</cp:revision>
  <dcterms:created xsi:type="dcterms:W3CDTF">2022-06-07T06:30:49Z</dcterms:created>
  <dcterms:modified xsi:type="dcterms:W3CDTF">2022-06-08T10:23:45Z</dcterms:modified>
</cp:coreProperties>
</file>