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0" r:id="rId4"/>
    <p:sldId id="278" r:id="rId5"/>
    <p:sldId id="264" r:id="rId6"/>
    <p:sldId id="271" r:id="rId7"/>
    <p:sldId id="277" r:id="rId8"/>
    <p:sldId id="287" r:id="rId9"/>
    <p:sldId id="269" r:id="rId10"/>
    <p:sldId id="259" r:id="rId11"/>
    <p:sldId id="260" r:id="rId12"/>
    <p:sldId id="261" r:id="rId13"/>
    <p:sldId id="262" r:id="rId14"/>
    <p:sldId id="273" r:id="rId15"/>
    <p:sldId id="263" r:id="rId16"/>
    <p:sldId id="272" r:id="rId17"/>
    <p:sldId id="270" r:id="rId18"/>
    <p:sldId id="275" r:id="rId19"/>
    <p:sldId id="265" r:id="rId20"/>
    <p:sldId id="258" r:id="rId21"/>
    <p:sldId id="279" r:id="rId22"/>
    <p:sldId id="282" r:id="rId23"/>
    <p:sldId id="283" r:id="rId24"/>
    <p:sldId id="284" r:id="rId25"/>
    <p:sldId id="286" r:id="rId26"/>
    <p:sldId id="285" r:id="rId27"/>
    <p:sldId id="266" r:id="rId28"/>
    <p:sldId id="274" r:id="rId29"/>
    <p:sldId id="276" r:id="rId30"/>
    <p:sldId id="28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690"/>
    <a:srgbClr val="131420"/>
    <a:srgbClr val="005A7E"/>
    <a:srgbClr val="C5700A"/>
    <a:srgbClr val="4A2B0E"/>
    <a:srgbClr val="1D120E"/>
    <a:srgbClr val="000306"/>
    <a:srgbClr val="FF6C99"/>
    <a:srgbClr val="526664"/>
    <a:srgbClr val="B5B5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2" autoAdjust="0"/>
    <p:restoredTop sz="94658" autoAdjust="0"/>
  </p:normalViewPr>
  <p:slideViewPr>
    <p:cSldViewPr snapToGrid="0">
      <p:cViewPr varScale="1">
        <p:scale>
          <a:sx n="74" d="100"/>
          <a:sy n="74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73;&#1102;&#1076;&#1078;&#1077;&#1090;&#1091;%20%20&#1085;&#1072;%202018-2020\&#1055;&#1091;&#1090;&#1077;&#1074;&#1086;&#1076;&#1080;&#1090;&#1077;&#1083;&#1100;\&#1044;&#1080;&#1072;&#1075;&#1088;&#1072;&#1084;&#1084;&#1099;%20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%20&#1087;&#1086;%20&#1084;&#1091;&#1085;&#1080;&#1094;.%20&#1087;&#1088;&#1086;&#1075;&#1088;&#1072;&#1084;&#1084;&#1072;&#1084;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73;&#1102;&#1076;&#1078;&#1077;&#1090;&#1091;%20%20&#1085;&#1072;%202018-2020\&#1055;&#1091;&#1090;&#1077;&#1074;&#1086;&#1076;&#1080;&#1090;&#1077;&#1083;&#1100;\&#1055;&#1088;&#1080;&#1083;&#1086;&#1078;&#1077;&#1085;&#1080;&#1077;%20&#1076;&#1083;&#1103;%20&#1087;&#1088;&#1077;&#1079;&#1077;&#1085;&#1090;&#1072;&#1094;&#1080;&#1080;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73;&#1102;&#1076;&#1078;&#1077;&#1090;&#1091;%20%20&#1085;&#1072;%202018-2020\&#1055;&#1091;&#1090;&#1077;&#1074;&#1086;&#1076;&#1080;&#1090;&#1077;&#1083;&#1100;\&#1044;&#1080;&#1072;&#1075;&#1088;&#1072;&#1084;&#1084;&#1099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&#1080;&#1089;&#1087;&#1086;&#1083;&#1085;&#1077;&#1085;&#1080;&#1077;%20&#1075;&#1083;&#1072;&#1074;&#1077;%20&#1087;&#1086;%20&#1075;&#1086;&#1076;&#1072;&#1084;.xls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ocuments\&#1044;&#1080;&#1072;&#1075;&#1088;&#1072;&#1084;&#1084;&#1099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7;&#1086;%20&#1086;&#1090;&#1095;&#1077;&#1090;&#1091;%202015%20&#1075;&#1086;&#1076;&#1072;\&#1044;&#1080;&#1072;&#1075;&#1088;&#1072;&#1084;&#1084;&#1099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73;&#1102;&#1076;&#1078;&#1077;&#1090;&#1091;%20%20&#1085;&#1072;%202018-2020\&#1055;&#1091;&#1090;&#1077;&#1074;&#1086;&#1076;&#1080;&#1090;&#1077;&#1083;&#1100;\&#1044;&#1080;&#1072;&#1075;&#1088;&#1072;&#1084;&#1084;&#1099;%20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46.16\&#1092;&#1080;&#1085;&#1072;&#1085;&#1089;&#1086;&#1074;&#1099;&#1081;%20&#1086;&#1090;&#1076;&#1077;&#1083;\&#1055;&#1088;&#1077;&#1079;&#1077;&#1085;&#1090;&#1072;&#1094;&#1080;&#1103;%20&#1082;%20&#1086;&#1090;&#1095;&#1077;&#1090;&#1091;%20&#1075;&#1083;&#1072;&#1074;&#1099;%20&#1079;&#1072;%202016&#1075;\2015,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chOtdela\&#1052;&#1086;&#1080;%20&#1076;&#1086;&#1082;&#1091;&#1084;&#1077;&#1085;&#1090;&#1099;\&#1087;&#1088;&#1077;&#1079;&#1077;&#1085;&#1090;&#1072;&#1094;&#1080;&#1103;%20(&#1086;&#1090;&#1095;&#1077;&#1090;%20&#1079;&#1072;%202017%20&#1075;&#1086;&#1076;)\&#1050;&#1086;&#1087;&#1080;&#1103;%20&#1055;&#1088;&#1080;&#1083;&#1086;&#1078;&#1077;&#1085;&#1080;&#1103;%201,2,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2.7543016987555086E-2"/>
          <c:y val="0.12953558660598322"/>
          <c:w val="0.94491396602489064"/>
          <c:h val="0.7582172796887785"/>
        </c:manualLayout>
      </c:layout>
      <c:bar3DChart>
        <c:barDir val="col"/>
        <c:grouping val="standard"/>
        <c:ser>
          <c:idx val="0"/>
          <c:order val="0"/>
          <c:tx>
            <c:strRef>
              <c:f>Лист7!$A$24</c:f>
              <c:strCache>
                <c:ptCount val="1"/>
                <c:pt idx="0">
                  <c:v>Утвержденый план  в первоначальном бюджете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2.1333311433871148E-2"/>
                  <c:y val="-7.7294709511874782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1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656,9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0814783182258151E-2"/>
                  <c:y val="-1.159420642678117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659,3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1851839685483877E-2"/>
                  <c:y val="-1.932367737796875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smtClean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sz="1200" b="1" smtClean="0">
                        <a:latin typeface="Times New Roman" pitchFamily="18" charset="0"/>
                        <a:cs typeface="Times New Roman" pitchFamily="18" charset="0"/>
                      </a:rPr>
                      <a:t>2,4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Лист7!$B$23:$D$23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Лист7!$B$24:$D$24</c:f>
              <c:numCache>
                <c:formatCode>General</c:formatCode>
                <c:ptCount val="3"/>
                <c:pt idx="0">
                  <c:v>1656.9</c:v>
                </c:pt>
                <c:pt idx="1">
                  <c:v>1659.3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Лист7!$A$25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</a:t>
                    </a:r>
                    <a:r>
                      <a:rPr lang="ru-RU" sz="1200" smtClean="0"/>
                      <a:t> </a:t>
                    </a:r>
                    <a:r>
                      <a:rPr lang="en-US" sz="1200" smtClean="0"/>
                      <a:t>864,3</a:t>
                    </a:r>
                    <a:endParaRPr lang="en-US" sz="120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</a:t>
                    </a:r>
                    <a:r>
                      <a:rPr lang="ru-RU" sz="1200" smtClean="0"/>
                      <a:t> </a:t>
                    </a:r>
                    <a:r>
                      <a:rPr lang="en-US" sz="1200" smtClean="0"/>
                      <a:t>890,7</a:t>
                    </a:r>
                    <a:endParaRPr lang="en-US" sz="1200"/>
                  </a:p>
                </c:rich>
              </c:tx>
              <c:showVal val="1"/>
            </c:dLbl>
            <c:dLbl>
              <c:idx val="2"/>
              <c:layout>
                <c:manualLayout>
                  <c:x val="9.4814717483870364E-3"/>
                  <c:y val="-1.932367737796875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smtClean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sz="1200" b="1" smtClean="0">
                        <a:latin typeface="Times New Roman" pitchFamily="18" charset="0"/>
                        <a:cs typeface="Times New Roman" pitchFamily="18" charset="0"/>
                      </a:rPr>
                      <a:t>26,4</a:t>
                    </a:r>
                    <a:endParaRPr lang="en-US" sz="12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Лист7!$B$23:$D$23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Лист7!$B$25:$D$25</c:f>
              <c:numCache>
                <c:formatCode>General</c:formatCode>
                <c:ptCount val="3"/>
                <c:pt idx="0">
                  <c:v>1864.3</c:v>
                </c:pt>
                <c:pt idx="1">
                  <c:v>1890.7</c:v>
                </c:pt>
                <c:pt idx="2">
                  <c:v>26.4</c:v>
                </c:pt>
              </c:numCache>
            </c:numRef>
          </c:val>
        </c:ser>
        <c:ser>
          <c:idx val="2"/>
          <c:order val="2"/>
          <c:tx>
            <c:strRef>
              <c:f>Лист7!$A$26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2.6074047308064716E-2"/>
                  <c:y val="-1.545894190237490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850,9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3703679370967807E-2"/>
                  <c:y val="-2.705314832915628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ru-RU" sz="1200" dirty="0" smtClean="0"/>
                      <a:t> </a:t>
                    </a:r>
                    <a:r>
                      <a:rPr lang="en-US" sz="1200" dirty="0" smtClean="0"/>
                      <a:t>864,3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1111038112904304E-3"/>
                  <c:y val="-1.932367737796875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latin typeface="Times New Roman" pitchFamily="18" charset="0"/>
                        <a:cs typeface="Times New Roman" pitchFamily="18" charset="0"/>
                      </a:rPr>
                      <a:t>-1</a:t>
                    </a:r>
                    <a:r>
                      <a:rPr lang="en-US" sz="1200" b="1" dirty="0" smtClean="0">
                        <a:latin typeface="Times New Roman" pitchFamily="18" charset="0"/>
                        <a:cs typeface="Times New Roman" pitchFamily="18" charset="0"/>
                      </a:rPr>
                      <a:t>3,4</a:t>
                    </a:r>
                    <a:endParaRPr lang="en-US" sz="12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Лист7!$B$23:$D$23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Лист7!$B$26:$D$26</c:f>
              <c:numCache>
                <c:formatCode>General</c:formatCode>
                <c:ptCount val="3"/>
                <c:pt idx="0">
                  <c:v>1850.9</c:v>
                </c:pt>
                <c:pt idx="1">
                  <c:v>1864.3</c:v>
                </c:pt>
                <c:pt idx="2">
                  <c:v>23.4</c:v>
                </c:pt>
              </c:numCache>
            </c:numRef>
          </c:val>
        </c:ser>
        <c:dLbls>
          <c:showVal val="1"/>
        </c:dLbls>
        <c:shape val="cylinder"/>
        <c:axId val="187485184"/>
        <c:axId val="132990080"/>
        <c:axId val="174464512"/>
      </c:bar3DChart>
      <c:catAx>
        <c:axId val="187485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990080"/>
        <c:crosses val="autoZero"/>
        <c:auto val="1"/>
        <c:lblAlgn val="ctr"/>
        <c:lblOffset val="100"/>
      </c:catAx>
      <c:valAx>
        <c:axId val="132990080"/>
        <c:scaling>
          <c:orientation val="minMax"/>
        </c:scaling>
        <c:delete val="1"/>
        <c:axPos val="l"/>
        <c:numFmt formatCode="General" sourceLinked="1"/>
        <c:tickLblPos val="nextTo"/>
        <c:crossAx val="187485184"/>
        <c:crosses val="autoZero"/>
        <c:crossBetween val="between"/>
      </c:valAx>
      <c:serAx>
        <c:axId val="174464512"/>
        <c:scaling>
          <c:orientation val="minMax"/>
        </c:scaling>
        <c:delete val="1"/>
        <c:axPos val="b"/>
        <c:tickLblPos val="nextTo"/>
        <c:crossAx val="132990080"/>
        <c:crosses val="autoZero"/>
      </c:serAx>
    </c:plotArea>
    <c:legend>
      <c:legendPos val="t"/>
      <c:layout>
        <c:manualLayout>
          <c:xMode val="edge"/>
          <c:yMode val="edge"/>
          <c:x val="0"/>
          <c:y val="0.10839670079400554"/>
          <c:w val="0.22763296550946674"/>
          <c:h val="0.41463651402077339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5467689404170193E-2"/>
          <c:y val="0.1645088604510172"/>
          <c:w val="0.46180541729772323"/>
          <c:h val="0.71739153926325461"/>
        </c:manualLayout>
      </c:layout>
      <c:doughnutChart>
        <c:varyColors val="1"/>
        <c:ser>
          <c:idx val="0"/>
          <c:order val="0"/>
          <c:tx>
            <c:v>2016 год</c:v>
          </c:tx>
          <c:dPt>
            <c:idx val="1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8.3333333333333766E-3"/>
                  <c:y val="-6.4935064935065919E-3"/>
                </c:manualLayout>
              </c:layout>
              <c:showPercent val="1"/>
            </c:dLbl>
            <c:dLbl>
              <c:idx val="3"/>
              <c:layout>
                <c:manualLayout>
                  <c:x val="-7.6158411414694394E-3"/>
                  <c:y val="-1.1830826999027879E-2"/>
                </c:manualLayout>
              </c:layout>
              <c:showPercent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7.9766041360134383E-3"/>
                  <c:y val="-0.143368011008817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7"/>
              <c:layout>
                <c:manualLayout>
                  <c:x val="1.9713035105789443E-2"/>
                  <c:y val="-0.1126078608113448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'исп бюдж (фин)_6'!$L$10:$L$17</c:f>
              <c:strCache>
                <c:ptCount val="8"/>
                <c:pt idx="0">
                  <c:v>Муниципальная программа муниципального образования Усть-Лабинский район "Развитие здравоохранения в Усть-Лабинском районе" на 2015-2017 годы</c:v>
                </c:pt>
                <c:pt idx="1">
                  <c:v>Муниципальная программа "Развитие образования в Усть-Лабинском районе на 2015-2017 годы"</c:v>
                </c:pt>
                <c:pt idx="2">
                  <c:v>Муниципальная программа Усть-Лабинского района "Семейная политика на 2015-2017 годы"</c:v>
                </c:pt>
                <c:pt idx="3">
                  <c:v>Муниципальная программа муниципального образования Усть-Лабинский район "Развитие культуры Усть-Лабинского района на 2015-2017 годы"</c:v>
                </c:pt>
                <c:pt idx="4">
                  <c:v>Муниципальная программа "Развитие физической культуры и спорта в муниципальном образовании Усть-Лабинский район на 2015-2017 годы"</c:v>
                </c:pt>
                <c:pt idx="5">
                  <c:v>Муниципальная программа муниципального образования Усть-Лабинский район "Молодежь муниципального образования Усть-Лабинский район" на 2015-2017 годы</c:v>
                </c:pt>
                <c:pt idx="6">
                  <c:v>Муниципальная программа "Развитие сельского хозяйства в Усть-Лабинском районе на 2015-2017 годы"</c:v>
                </c:pt>
                <c:pt idx="7">
                  <c:v>Муниципальная программа "Обеспечение безопасности населения в Усть-Лабинском районе"</c:v>
                </c:pt>
              </c:strCache>
            </c:strRef>
          </c:cat>
          <c:val>
            <c:numRef>
              <c:f>'исп бюдж (фин)_6'!$AG$10:$AG$17</c:f>
              <c:numCache>
                <c:formatCode>#,##0.0;[Red]\-#,##0.0;0.0</c:formatCode>
                <c:ptCount val="8"/>
                <c:pt idx="0">
                  <c:v>84.1</c:v>
                </c:pt>
                <c:pt idx="1">
                  <c:v>1113.5999999999999</c:v>
                </c:pt>
                <c:pt idx="2">
                  <c:v>67.900000000000006</c:v>
                </c:pt>
                <c:pt idx="3">
                  <c:v>80.5</c:v>
                </c:pt>
                <c:pt idx="4">
                  <c:v>47.1</c:v>
                </c:pt>
                <c:pt idx="5">
                  <c:v>3.4</c:v>
                </c:pt>
                <c:pt idx="6">
                  <c:v>10.3</c:v>
                </c:pt>
                <c:pt idx="7">
                  <c:v>15.9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166666666666672"/>
          <c:y val="2.7457765810735852E-2"/>
          <c:w val="0.35833333333333334"/>
          <c:h val="0.97254223418926422"/>
        </c:manualLayout>
      </c:layout>
      <c:txPr>
        <a:bodyPr/>
        <a:lstStyle/>
        <a:p>
          <a:pPr rtl="0">
            <a:defRPr sz="1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5400322508706044"/>
          <c:y val="0.16258069436235725"/>
          <c:w val="0.66802840821368037"/>
          <c:h val="0.64901133121071763"/>
        </c:manualLayout>
      </c:layout>
      <c:pie3DChart>
        <c:varyColors val="1"/>
        <c:ser>
          <c:idx val="0"/>
          <c:order val="0"/>
          <c:explosion val="25"/>
          <c:dPt>
            <c:idx val="1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3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6.0847568784240948E-2"/>
                  <c:y val="-2.1400218904169419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3336823577307885"/>
                  <c:y val="-4.961665714468852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5.1742833439925737E-2"/>
                  <c:y val="9.3565225930371421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Культура, </a:t>
                    </a:r>
                    <a:endParaRPr lang="ru-RU" sz="1100" b="1" dirty="0" smtClean="0"/>
                  </a:p>
                  <a:p>
                    <a:r>
                      <a:rPr lang="ru-RU" sz="1100" b="1" dirty="0" smtClean="0"/>
                      <a:t>кинематография</a:t>
                    </a:r>
                    <a:r>
                      <a:rPr lang="ru-RU" sz="1100" b="1" dirty="0"/>
                      <a:t>
3%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6.7956697536776425E-2"/>
                  <c:y val="1.0250616280478466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1141335896238502"/>
                  <c:y val="-3.6013337311115404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3.6125632309560798E-2"/>
                  <c:y val="-0.10583515366673767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9.7091930997233816E-2"/>
                  <c:y val="-5.209144503676226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8.7449094051661971E-2"/>
                  <c:y val="-3.6294978318898656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П!$B$63:$B$70</c:f>
              <c:strCache>
                <c:ptCount val="8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Культура, кинематография</c:v>
                </c:pt>
                <c:pt idx="3">
                  <c:v>Здравоохранение</c:v>
                </c:pt>
                <c:pt idx="4">
                  <c:v>Социальная политика</c:v>
                </c:pt>
                <c:pt idx="5">
                  <c:v>Физическая культура и спорт</c:v>
                </c:pt>
                <c:pt idx="6">
                  <c:v>Жилищно-коммунальное хозяйство</c:v>
                </c:pt>
                <c:pt idx="7">
                  <c:v>Прочие </c:v>
                </c:pt>
              </c:strCache>
            </c:strRef>
          </c:cat>
          <c:val>
            <c:numRef>
              <c:f>П!$C$63:$C$70</c:f>
              <c:numCache>
                <c:formatCode>#,##0.0_ ;[Red]\-#,##0.0\ </c:formatCode>
                <c:ptCount val="8"/>
                <c:pt idx="0">
                  <c:v>153.4</c:v>
                </c:pt>
                <c:pt idx="1">
                  <c:v>1349.1</c:v>
                </c:pt>
                <c:pt idx="2">
                  <c:v>46.4</c:v>
                </c:pt>
                <c:pt idx="3">
                  <c:v>97.1</c:v>
                </c:pt>
                <c:pt idx="4">
                  <c:v>90.2</c:v>
                </c:pt>
                <c:pt idx="5">
                  <c:v>41</c:v>
                </c:pt>
                <c:pt idx="6">
                  <c:v>40.1</c:v>
                </c:pt>
                <c:pt idx="7">
                  <c:v>47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4.2609210724784449E-2"/>
          <c:w val="0.70461535672839126"/>
          <c:h val="0.8747711895556346"/>
        </c:manualLayout>
      </c:layout>
      <c:pie3DChart>
        <c:varyColors val="1"/>
        <c:ser>
          <c:idx val="0"/>
          <c:order val="0"/>
          <c:explosion val="16"/>
          <c:dLbls>
            <c:dLbl>
              <c:idx val="0"/>
              <c:layout>
                <c:manualLayout>
                  <c:x val="-2.7777180179759144E-3"/>
                  <c:y val="-0.16673025789491072"/>
                </c:manualLayout>
              </c:layout>
              <c:showPercent val="1"/>
            </c:dLbl>
            <c:dLbl>
              <c:idx val="2"/>
              <c:layout>
                <c:manualLayout>
                  <c:x val="2.7015613628894607E-2"/>
                  <c:y val="-6.3802130897489271E-3"/>
                </c:manualLayout>
              </c:layout>
              <c:showPercent val="1"/>
            </c:dLbl>
            <c:dLbl>
              <c:idx val="3"/>
              <c:layout>
                <c:manualLayout>
                  <c:x val="1.8241679519145439E-2"/>
                  <c:y val="1.4164268814191674E-3"/>
                </c:manualLayout>
              </c:layout>
              <c:showPercent val="1"/>
            </c:dLbl>
            <c:dLbl>
              <c:idx val="4"/>
              <c:layout>
                <c:manualLayout>
                  <c:x val="8.1830539171066467E-3"/>
                  <c:y val="2.2218186718411231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Percent val="1"/>
          </c:dLbls>
          <c:cat>
            <c:strRef>
              <c:f>'Приложение 2 расходы'!$B$42:$B$46</c:f>
              <c:strCache>
                <c:ptCount val="5"/>
                <c:pt idx="0">
                  <c:v>Образование</c:v>
                </c:pt>
                <c:pt idx="1">
                  <c:v>Культура, кинематография</c:v>
                </c:pt>
                <c:pt idx="2">
                  <c:v>Здравоохранение</c:v>
                </c:pt>
                <c:pt idx="3">
                  <c:v>Социальная политика</c:v>
                </c:pt>
                <c:pt idx="4">
                  <c:v>Физическая культура и спорт</c:v>
                </c:pt>
              </c:strCache>
            </c:strRef>
          </c:cat>
          <c:val>
            <c:numRef>
              <c:f>'Приложение 2 расходы'!$C$42:$C$46</c:f>
              <c:numCache>
                <c:formatCode>#,##0.0</c:formatCode>
                <c:ptCount val="5"/>
                <c:pt idx="0">
                  <c:v>1349.1</c:v>
                </c:pt>
                <c:pt idx="1">
                  <c:v>46.4</c:v>
                </c:pt>
                <c:pt idx="2">
                  <c:v>97.1</c:v>
                </c:pt>
                <c:pt idx="3">
                  <c:v>90.2</c:v>
                </c:pt>
                <c:pt idx="4">
                  <c:v>41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0226648105444556"/>
          <c:y val="7.6271371590258999E-2"/>
          <c:w val="0.28742573696244827"/>
          <c:h val="0.53003711129315545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'Приложение 2 расходы'!$A$55</c:f>
              <c:strCache>
                <c:ptCount val="1"/>
                <c:pt idx="0">
                  <c:v>всего расходов</c:v>
                </c:pt>
              </c:strCache>
            </c:strRef>
          </c:tx>
          <c:dLbls>
            <c:showVal val="1"/>
          </c:dLbls>
          <c:cat>
            <c:numRef>
              <c:f>'Приложение 2 расходы'!$B$54:$G$54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 formatCode="0">
                  <c:v>2017</c:v>
                </c:pt>
              </c:numCache>
            </c:numRef>
          </c:cat>
          <c:val>
            <c:numRef>
              <c:f>'Приложение 2 расходы'!$B$55:$G$55</c:f>
              <c:numCache>
                <c:formatCode>#,##0.0</c:formatCode>
                <c:ptCount val="6"/>
                <c:pt idx="0">
                  <c:v>1398.6</c:v>
                </c:pt>
                <c:pt idx="1">
                  <c:v>1474.8</c:v>
                </c:pt>
                <c:pt idx="2">
                  <c:v>1614</c:v>
                </c:pt>
                <c:pt idx="3">
                  <c:v>1657.2</c:v>
                </c:pt>
                <c:pt idx="4">
                  <c:v>1644.2</c:v>
                </c:pt>
                <c:pt idx="5">
                  <c:v>1864.3</c:v>
                </c:pt>
              </c:numCache>
            </c:numRef>
          </c:val>
        </c:ser>
        <c:ser>
          <c:idx val="1"/>
          <c:order val="1"/>
          <c:tx>
            <c:strRef>
              <c:f>'Приложение 2 расходы'!$A$56</c:f>
              <c:strCache>
                <c:ptCount val="1"/>
                <c:pt idx="0">
                  <c:v>социальная сфера</c:v>
                </c:pt>
              </c:strCache>
            </c:strRef>
          </c:tx>
          <c:spPr>
            <a:solidFill>
              <a:schemeClr val="accent6"/>
            </a:solidFill>
          </c:spPr>
          <c:dLbls>
            <c:showVal val="1"/>
          </c:dLbls>
          <c:cat>
            <c:numRef>
              <c:f>'Приложение 2 расходы'!$B$54:$G$54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 formatCode="0">
                  <c:v>2017</c:v>
                </c:pt>
              </c:numCache>
            </c:numRef>
          </c:cat>
          <c:val>
            <c:numRef>
              <c:f>'Приложение 2 расходы'!$B$56:$G$56</c:f>
              <c:numCache>
                <c:formatCode>#,##0.0</c:formatCode>
                <c:ptCount val="6"/>
                <c:pt idx="0">
                  <c:v>1190.4000000000001</c:v>
                </c:pt>
                <c:pt idx="1">
                  <c:v>1288.2</c:v>
                </c:pt>
                <c:pt idx="2">
                  <c:v>1369.3</c:v>
                </c:pt>
                <c:pt idx="3">
                  <c:v>1394.6</c:v>
                </c:pt>
                <c:pt idx="4">
                  <c:v>1413</c:v>
                </c:pt>
                <c:pt idx="5">
                  <c:v>1623.8</c:v>
                </c:pt>
              </c:numCache>
            </c:numRef>
          </c:val>
        </c:ser>
        <c:dLbls>
          <c:showVal val="1"/>
        </c:dLbls>
        <c:gapWidth val="75"/>
        <c:axId val="173302144"/>
        <c:axId val="173303680"/>
      </c:barChart>
      <c:catAx>
        <c:axId val="173302144"/>
        <c:scaling>
          <c:orientation val="minMax"/>
        </c:scaling>
        <c:axPos val="b"/>
        <c:numFmt formatCode="General" sourceLinked="1"/>
        <c:majorTickMark val="none"/>
        <c:tickLblPos val="nextTo"/>
        <c:crossAx val="173303680"/>
        <c:crosses val="autoZero"/>
        <c:auto val="1"/>
        <c:lblAlgn val="ctr"/>
        <c:lblOffset val="100"/>
      </c:catAx>
      <c:valAx>
        <c:axId val="173303680"/>
        <c:scaling>
          <c:orientation val="minMax"/>
        </c:scaling>
        <c:delete val="1"/>
        <c:axPos val="l"/>
        <c:numFmt formatCode="#,##0.0" sourceLinked="1"/>
        <c:majorTickMark val="none"/>
        <c:tickLblPos val="nextTo"/>
        <c:crossAx val="17330214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3.2458207167823674E-2"/>
                  <c:y val="-7.870370370370372E-2"/>
                </c:manualLayout>
              </c:layout>
              <c:showVal val="1"/>
            </c:dLbl>
            <c:dLbl>
              <c:idx val="1"/>
              <c:layout>
                <c:manualLayout>
                  <c:x val="-2.9366949342316605E-2"/>
                  <c:y val="-3.7037037037037042E-2"/>
                </c:manualLayout>
              </c:layout>
              <c:showVal val="1"/>
            </c:dLbl>
            <c:dLbl>
              <c:idx val="2"/>
              <c:layout>
                <c:manualLayout>
                  <c:x val="-3.0912578255070152E-2"/>
                  <c:y val="-6.0185185185185168E-2"/>
                </c:manualLayout>
              </c:layout>
              <c:showVal val="1"/>
            </c:dLbl>
            <c:dLbl>
              <c:idx val="3"/>
              <c:layout>
                <c:manualLayout>
                  <c:x val="-3.0912578255070152E-2"/>
                  <c:y val="-6.0185185185185168E-2"/>
                </c:manualLayout>
              </c:layout>
              <c:showVal val="1"/>
            </c:dLbl>
            <c:dLbl>
              <c:idx val="4"/>
              <c:layout>
                <c:manualLayout>
                  <c:x val="-3.4003836080577179E-2"/>
                  <c:y val="-5.0925925925925979E-2"/>
                </c:manualLayout>
              </c:layout>
              <c:showVal val="1"/>
            </c:dLbl>
            <c:dLbl>
              <c:idx val="5"/>
              <c:layout>
                <c:manualLayout>
                  <c:x val="-3.0912578255070152E-2"/>
                  <c:y val="-4.6296296296296301E-2"/>
                </c:manualLayout>
              </c:layout>
              <c:showVal val="1"/>
            </c:dLbl>
            <c:showVal val="1"/>
          </c:dLbls>
          <c:val>
            <c:numRef>
              <c:f>'Приложение 2 расходы'!$C$65:$C$70</c:f>
              <c:numCache>
                <c:formatCode>General</c:formatCode>
                <c:ptCount val="6"/>
                <c:pt idx="0">
                  <c:v>85.1</c:v>
                </c:pt>
                <c:pt idx="1">
                  <c:v>87.3</c:v>
                </c:pt>
                <c:pt idx="2">
                  <c:v>84.8</c:v>
                </c:pt>
                <c:pt idx="3">
                  <c:v>84.2</c:v>
                </c:pt>
                <c:pt idx="4">
                  <c:v>85.9</c:v>
                </c:pt>
                <c:pt idx="5">
                  <c:v>87</c:v>
                </c:pt>
              </c:numCache>
            </c:numRef>
          </c:val>
        </c:ser>
        <c:dLbls>
          <c:showVal val="1"/>
        </c:dLbls>
        <c:marker val="1"/>
        <c:axId val="173319680"/>
        <c:axId val="173321216"/>
      </c:lineChart>
      <c:catAx>
        <c:axId val="173319680"/>
        <c:scaling>
          <c:orientation val="minMax"/>
        </c:scaling>
        <c:delete val="1"/>
        <c:axPos val="b"/>
        <c:majorTickMark val="none"/>
        <c:tickLblPos val="nextTo"/>
        <c:crossAx val="173321216"/>
        <c:crosses val="autoZero"/>
        <c:auto val="1"/>
        <c:lblAlgn val="ctr"/>
        <c:lblOffset val="100"/>
      </c:catAx>
      <c:valAx>
        <c:axId val="173321216"/>
        <c:scaling>
          <c:orientation val="minMax"/>
        </c:scaling>
        <c:delete val="1"/>
        <c:axPos val="l"/>
        <c:numFmt formatCode="General" sourceLinked="1"/>
        <c:tickLblPos val="nextTo"/>
        <c:crossAx val="173319680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noFill/>
  </c:spPr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Лист3!$D$33</c:f>
              <c:strCache>
                <c:ptCount val="1"/>
                <c:pt idx="0">
                  <c:v>Дошкольное образование</c:v>
                </c:pt>
              </c:strCache>
            </c:strRef>
          </c:tx>
          <c:dLbls>
            <c:dLblPos val="outEnd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Лист3!$K$33:$O$33</c:f>
              <c:numCache>
                <c:formatCode>#,##0.0</c:formatCode>
                <c:ptCount val="5"/>
                <c:pt idx="0">
                  <c:v>237.4</c:v>
                </c:pt>
                <c:pt idx="1">
                  <c:v>316.89999999999969</c:v>
                </c:pt>
                <c:pt idx="2">
                  <c:v>428</c:v>
                </c:pt>
                <c:pt idx="3">
                  <c:v>404.6</c:v>
                </c:pt>
                <c:pt idx="4">
                  <c:v>401.2</c:v>
                </c:pt>
              </c:numCache>
            </c:numRef>
          </c:val>
        </c:ser>
        <c:ser>
          <c:idx val="1"/>
          <c:order val="1"/>
          <c:tx>
            <c:strRef>
              <c:f>Лист3!$D$34</c:f>
              <c:strCache>
                <c:ptCount val="1"/>
                <c:pt idx="0">
                  <c:v>Общее образование</c:v>
                </c:pt>
              </c:strCache>
            </c:strRef>
          </c:tx>
          <c:dLbls>
            <c:dLblPos val="outEnd"/>
            <c:showVal val="1"/>
          </c:dLbls>
          <c:val>
            <c:numRef>
              <c:f>Лист3!$K$34:$O$34</c:f>
              <c:numCache>
                <c:formatCode>#,##0.0</c:formatCode>
                <c:ptCount val="5"/>
                <c:pt idx="0">
                  <c:v>501.3</c:v>
                </c:pt>
                <c:pt idx="1">
                  <c:v>551.20000000000005</c:v>
                </c:pt>
                <c:pt idx="2">
                  <c:v>639</c:v>
                </c:pt>
                <c:pt idx="3">
                  <c:v>706.8</c:v>
                </c:pt>
                <c:pt idx="4">
                  <c:v>742.5</c:v>
                </c:pt>
              </c:numCache>
            </c:numRef>
          </c:val>
        </c:ser>
        <c:ser>
          <c:idx val="2"/>
          <c:order val="2"/>
          <c:tx>
            <c:strRef>
              <c:f>Лист3!$D$36</c:f>
              <c:strCache>
                <c:ptCount val="1"/>
                <c:pt idx="0">
                  <c:v>Профессиональная подготовка, переподготовка и повышение квалификации</c:v>
                </c:pt>
              </c:strCache>
            </c:strRef>
          </c:tx>
          <c:dLbls>
            <c:dLbl>
              <c:idx val="0"/>
              <c:layout>
                <c:manualLayout>
                  <c:x val="-4.9658597144630829E-3"/>
                  <c:y val="2.714164546225625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9658597144630829E-3"/>
                  <c:y val="2.7141645462256253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4.5519854866664061E-17"/>
                  <c:y val="3.053435114503817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4.9658597144630829E-3"/>
                  <c:y val="3.05343511450381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7.4487895716946195E-3"/>
                  <c:y val="2.7141645462256253E-2"/>
                </c:manualLayout>
              </c:layout>
              <c:dLblPos val="outEnd"/>
              <c:showVal val="1"/>
            </c:dLbl>
            <c:dLblPos val="outEnd"/>
            <c:showVal val="1"/>
          </c:dLbls>
          <c:val>
            <c:numRef>
              <c:f>Лист3!$K$36:$O$36</c:f>
              <c:numCache>
                <c:formatCode>#,##0.0</c:formatCode>
                <c:ptCount val="5"/>
                <c:pt idx="0">
                  <c:v>0</c:v>
                </c:pt>
                <c:pt idx="1">
                  <c:v>1.4</c:v>
                </c:pt>
                <c:pt idx="2">
                  <c:v>0.5</c:v>
                </c:pt>
                <c:pt idx="3">
                  <c:v>0.4</c:v>
                </c:pt>
                <c:pt idx="4">
                  <c:v>0.5</c:v>
                </c:pt>
              </c:numCache>
            </c:numRef>
          </c:val>
        </c:ser>
        <c:ser>
          <c:idx val="3"/>
          <c:order val="3"/>
          <c:tx>
            <c:strRef>
              <c:f>Лист3!$D$37</c:f>
              <c:strCache>
                <c:ptCount val="1"/>
                <c:pt idx="0">
                  <c:v>Молодежная политика и оздоровление детей</c:v>
                </c:pt>
              </c:strCache>
            </c:strRef>
          </c:tx>
          <c:dLbls>
            <c:dLblPos val="outEnd"/>
            <c:showVal val="1"/>
          </c:dLbls>
          <c:val>
            <c:numRef>
              <c:f>Лист3!$K$37:$O$37</c:f>
              <c:numCache>
                <c:formatCode>#,##0.0</c:formatCode>
                <c:ptCount val="5"/>
                <c:pt idx="0">
                  <c:v>13.9</c:v>
                </c:pt>
                <c:pt idx="1">
                  <c:v>13.9</c:v>
                </c:pt>
                <c:pt idx="2">
                  <c:v>14.3</c:v>
                </c:pt>
                <c:pt idx="3">
                  <c:v>12.1</c:v>
                </c:pt>
                <c:pt idx="4">
                  <c:v>13.5</c:v>
                </c:pt>
              </c:numCache>
            </c:numRef>
          </c:val>
        </c:ser>
        <c:ser>
          <c:idx val="4"/>
          <c:order val="4"/>
          <c:tx>
            <c:strRef>
              <c:f>Лист3!$D$38</c:f>
              <c:strCache>
                <c:ptCount val="1"/>
                <c:pt idx="0">
                  <c:v>Другие вопросы в области образования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1.6963528413910169E-2"/>
                </c:manualLayout>
              </c:layout>
              <c:dLblPos val="outEnd"/>
              <c:showVal val="1"/>
            </c:dLbl>
            <c:dLblPos val="outEnd"/>
            <c:showVal val="1"/>
          </c:dLbls>
          <c:val>
            <c:numRef>
              <c:f>Лист3!$K$38:$O$38</c:f>
              <c:numCache>
                <c:formatCode>#,##0.0</c:formatCode>
                <c:ptCount val="5"/>
                <c:pt idx="0">
                  <c:v>184</c:v>
                </c:pt>
                <c:pt idx="1">
                  <c:v>161.1</c:v>
                </c:pt>
                <c:pt idx="2">
                  <c:v>84.7</c:v>
                </c:pt>
                <c:pt idx="3">
                  <c:v>49</c:v>
                </c:pt>
                <c:pt idx="4">
                  <c:v>41.9</c:v>
                </c:pt>
              </c:numCache>
            </c:numRef>
          </c:val>
        </c:ser>
        <c:dLbls>
          <c:showVal val="1"/>
        </c:dLbls>
        <c:axId val="173505920"/>
        <c:axId val="173528192"/>
      </c:barChart>
      <c:catAx>
        <c:axId val="173505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3528192"/>
        <c:crosses val="autoZero"/>
        <c:auto val="1"/>
        <c:lblAlgn val="ctr"/>
        <c:lblOffset val="100"/>
      </c:catAx>
      <c:valAx>
        <c:axId val="173528192"/>
        <c:scaling>
          <c:orientation val="minMax"/>
        </c:scaling>
        <c:delete val="1"/>
        <c:axPos val="l"/>
        <c:numFmt formatCode="#,##0.0" sourceLinked="1"/>
        <c:tickLblPos val="nextTo"/>
        <c:crossAx val="17350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32790314618564"/>
          <c:y val="9.6999325465996378E-2"/>
          <c:w val="0.2887745177104265"/>
          <c:h val="0.89760440250312457"/>
        </c:manualLayout>
      </c:layout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Лист3!$D$43</c:f>
              <c:strCache>
                <c:ptCount val="1"/>
                <c:pt idx="0">
                  <c:v>Стационарная медицинская помощь</c:v>
                </c:pt>
              </c:strCache>
            </c:strRef>
          </c:tx>
          <c:dLbls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dLblPos val="ctr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Лист3!$K$43:$O$43</c:f>
              <c:numCache>
                <c:formatCode>#,##0.0</c:formatCode>
                <c:ptCount val="5"/>
                <c:pt idx="0">
                  <c:v>39.5</c:v>
                </c:pt>
                <c:pt idx="1">
                  <c:v>24</c:v>
                </c:pt>
                <c:pt idx="2">
                  <c:v>19.2</c:v>
                </c:pt>
                <c:pt idx="3">
                  <c:v>15.2</c:v>
                </c:pt>
                <c:pt idx="4">
                  <c:v>20.3</c:v>
                </c:pt>
              </c:numCache>
            </c:numRef>
          </c:val>
        </c:ser>
        <c:ser>
          <c:idx val="1"/>
          <c:order val="1"/>
          <c:tx>
            <c:strRef>
              <c:f>Лист3!$D$44</c:f>
              <c:strCache>
                <c:ptCount val="1"/>
                <c:pt idx="0">
                  <c:v>Амбулаторная помощь</c:v>
                </c:pt>
              </c:strCache>
            </c:strRef>
          </c:tx>
          <c:dLbls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dLblPos val="ctr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Лист3!$K$44:$O$44</c:f>
              <c:numCache>
                <c:formatCode>#,##0.0</c:formatCode>
                <c:ptCount val="5"/>
                <c:pt idx="0">
                  <c:v>38.200000000000003</c:v>
                </c:pt>
                <c:pt idx="1">
                  <c:v>44.5</c:v>
                </c:pt>
                <c:pt idx="2">
                  <c:v>28.4</c:v>
                </c:pt>
                <c:pt idx="3">
                  <c:v>40.800000000000004</c:v>
                </c:pt>
                <c:pt idx="4">
                  <c:v>44.1</c:v>
                </c:pt>
              </c:numCache>
            </c:numRef>
          </c:val>
        </c:ser>
        <c:ser>
          <c:idx val="2"/>
          <c:order val="2"/>
          <c:tx>
            <c:strRef>
              <c:f>Лист3!$D$46</c:f>
              <c:strCache>
                <c:ptCount val="1"/>
                <c:pt idx="0">
                  <c:v>Скорая медицинская помощь </c:v>
                </c:pt>
              </c:strCache>
            </c:strRef>
          </c:tx>
          <c:dLbls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dLblPos val="ctr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Лист3!$K$46:$O$46</c:f>
              <c:numCache>
                <c:formatCode>#,##0.0</c:formatCode>
                <c:ptCount val="5"/>
                <c:pt idx="0">
                  <c:v>59.3</c:v>
                </c:pt>
                <c:pt idx="1">
                  <c:v>5.2</c:v>
                </c:pt>
                <c:pt idx="2">
                  <c:v>1.5</c:v>
                </c:pt>
                <c:pt idx="3">
                  <c:v>1.5</c:v>
                </c:pt>
                <c:pt idx="4">
                  <c:v>1.3</c:v>
                </c:pt>
              </c:numCache>
            </c:numRef>
          </c:val>
        </c:ser>
        <c:ser>
          <c:idx val="3"/>
          <c:order val="3"/>
          <c:tx>
            <c:strRef>
              <c:f>Лист3!$D$48</c:f>
              <c:strCache>
                <c:ptCount val="1"/>
                <c:pt idx="0">
                  <c:v>Другие вопросы в области здравоохранения</c:v>
                </c:pt>
              </c:strCache>
            </c:strRef>
          </c:tx>
          <c:dLbls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dLblPos val="ctr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Лист3!$K$48:$O$48</c:f>
              <c:numCache>
                <c:formatCode>#,##0.0</c:formatCode>
                <c:ptCount val="5"/>
                <c:pt idx="0">
                  <c:v>15.9</c:v>
                </c:pt>
                <c:pt idx="1">
                  <c:v>64.599999999999994</c:v>
                </c:pt>
                <c:pt idx="2">
                  <c:v>20</c:v>
                </c:pt>
                <c:pt idx="3">
                  <c:v>19</c:v>
                </c:pt>
                <c:pt idx="4">
                  <c:v>18.100000000000001</c:v>
                </c:pt>
              </c:numCache>
            </c:numRef>
          </c:val>
        </c:ser>
        <c:dLbls>
          <c:showVal val="1"/>
        </c:dLbls>
        <c:overlap val="100"/>
        <c:axId val="173581056"/>
        <c:axId val="173582592"/>
      </c:barChart>
      <c:catAx>
        <c:axId val="1735810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3582592"/>
        <c:crosses val="autoZero"/>
        <c:auto val="1"/>
        <c:lblAlgn val="ctr"/>
        <c:lblOffset val="100"/>
      </c:catAx>
      <c:valAx>
        <c:axId val="173582592"/>
        <c:scaling>
          <c:orientation val="minMax"/>
        </c:scaling>
        <c:delete val="1"/>
        <c:axPos val="l"/>
        <c:numFmt formatCode="#,##0.0" sourceLinked="1"/>
        <c:tickLblPos val="nextTo"/>
        <c:crossAx val="1735810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2016 </a:t>
            </a:r>
            <a:r>
              <a:rPr lang="ru-RU"/>
              <a:t>год</a:t>
            </a:r>
            <a:endParaRPr lang="en-US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3967009332166813"/>
          <c:w val="0.61483573928258994"/>
          <c:h val="0.81408573928258965"/>
        </c:manualLayout>
      </c:layout>
      <c:pie3DChart>
        <c:varyColors val="1"/>
        <c:ser>
          <c:idx val="0"/>
          <c:order val="0"/>
          <c:tx>
            <c:strRef>
              <c:f>Лист3!$O$4</c:f>
              <c:strCache>
                <c:ptCount val="1"/>
                <c:pt idx="0">
                  <c:v>2016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'[исполнение главе по годам.xls]Лист3'!$D$43,'[исполнение главе по годам.xls]Лист3'!$D$44,'[исполнение главе по годам.xls]Лист3'!$D$46,'[исполнение главе по годам.xls]Лист3'!$D$48</c:f>
              <c:strCache>
                <c:ptCount val="4"/>
                <c:pt idx="0">
                  <c:v>Стационарная медицинская помощь</c:v>
                </c:pt>
                <c:pt idx="1">
                  <c:v>Амбулаторная помощь</c:v>
                </c:pt>
                <c:pt idx="2">
                  <c:v>Скорая медицинская помощь </c:v>
                </c:pt>
                <c:pt idx="3">
                  <c:v>Другие вопросы в области здравоохранения</c:v>
                </c:pt>
              </c:strCache>
            </c:strRef>
          </c:cat>
          <c:val>
            <c:numRef>
              <c:f>'[исполнение главе по годам.xls]Лист3'!$O$43:$O$46,'[исполнение главе по годам.xls]Лист3'!$O$48</c:f>
              <c:numCache>
                <c:formatCode>#,##0.0</c:formatCode>
                <c:ptCount val="5"/>
                <c:pt idx="0">
                  <c:v>20.3</c:v>
                </c:pt>
                <c:pt idx="1">
                  <c:v>44.1</c:v>
                </c:pt>
                <c:pt idx="3">
                  <c:v>1.3</c:v>
                </c:pt>
                <c:pt idx="4">
                  <c:v>18.100000000000001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282786526684165"/>
          <c:y val="3.4321230679498433E-3"/>
          <c:w val="0.32828324584426971"/>
          <c:h val="0.78100612423447069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Лист3!$D$40</c:f>
              <c:strCache>
                <c:ptCount val="1"/>
                <c:pt idx="0">
                  <c:v>Культура</c:v>
                </c:pt>
              </c:strCache>
            </c:strRef>
          </c:tx>
          <c:dLbls>
            <c:dLblPos val="inEnd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Лист3!$K$40:$O$40</c:f>
              <c:numCache>
                <c:formatCode>#,##0.0</c:formatCode>
                <c:ptCount val="5"/>
                <c:pt idx="0">
                  <c:v>22.1</c:v>
                </c:pt>
                <c:pt idx="1">
                  <c:v>20.6</c:v>
                </c:pt>
                <c:pt idx="2">
                  <c:v>29.4</c:v>
                </c:pt>
                <c:pt idx="3">
                  <c:v>32.200000000000003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Лист3!$D$41</c:f>
              <c:strCache>
                <c:ptCount val="1"/>
                <c:pt idx="0">
                  <c:v>Другие вопросы в области культуры, кинематографии</c:v>
                </c:pt>
              </c:strCache>
            </c:strRef>
          </c:tx>
          <c:dLbls>
            <c:dLblPos val="inEnd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Лист3!$K$41:$O$41</c:f>
              <c:numCache>
                <c:formatCode>#,##0.0</c:formatCode>
                <c:ptCount val="5"/>
                <c:pt idx="0">
                  <c:v>9.3000000000000007</c:v>
                </c:pt>
                <c:pt idx="1">
                  <c:v>10.200000000000001</c:v>
                </c:pt>
                <c:pt idx="2">
                  <c:v>11.4</c:v>
                </c:pt>
                <c:pt idx="3">
                  <c:v>12.2</c:v>
                </c:pt>
                <c:pt idx="4">
                  <c:v>11.4</c:v>
                </c:pt>
              </c:numCache>
            </c:numRef>
          </c:val>
        </c:ser>
        <c:dLbls>
          <c:showVal val="1"/>
        </c:dLbls>
        <c:overlap val="100"/>
        <c:axId val="173643264"/>
        <c:axId val="173644800"/>
      </c:barChart>
      <c:catAx>
        <c:axId val="1736432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3644800"/>
        <c:crosses val="autoZero"/>
        <c:auto val="1"/>
        <c:lblAlgn val="ctr"/>
        <c:lblOffset val="100"/>
      </c:catAx>
      <c:valAx>
        <c:axId val="173644800"/>
        <c:scaling>
          <c:orientation val="minMax"/>
        </c:scaling>
        <c:delete val="1"/>
        <c:axPos val="l"/>
        <c:numFmt formatCode="#,##0.0" sourceLinked="1"/>
        <c:tickLblPos val="nextTo"/>
        <c:crossAx val="173643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165217945304164"/>
          <c:y val="0.24892388451443601"/>
          <c:w val="0.35278788334212785"/>
          <c:h val="0.50215223097112849"/>
        </c:manualLayout>
      </c:layout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2016</a:t>
            </a:r>
            <a:r>
              <a:rPr lang="ru-RU"/>
              <a:t> год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Лист3!$O$4</c:f>
              <c:strCache>
                <c:ptCount val="1"/>
                <c:pt idx="0">
                  <c:v>2016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Лист3!$D$40:$D$41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кинематографии</c:v>
                </c:pt>
              </c:strCache>
            </c:strRef>
          </c:cat>
          <c:val>
            <c:numRef>
              <c:f>Лист3!$O$40:$O$41</c:f>
              <c:numCache>
                <c:formatCode>#,##0.0</c:formatCode>
                <c:ptCount val="2"/>
                <c:pt idx="0">
                  <c:v>32</c:v>
                </c:pt>
                <c:pt idx="1">
                  <c:v>11.4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0030541975892848"/>
          <c:y val="8.2673884514435719E-2"/>
          <c:w val="0.37469469538424111"/>
          <c:h val="0.50215223097112849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8665550874574886E-2"/>
          <c:y val="0.10460519647841965"/>
          <c:w val="0.92775050392342695"/>
          <c:h val="0.64540863216663102"/>
        </c:manualLayout>
      </c:layout>
      <c:lineChart>
        <c:grouping val="standard"/>
        <c:ser>
          <c:idx val="0"/>
          <c:order val="0"/>
          <c:tx>
            <c:strRef>
              <c:f>Лист1!$A$25</c:f>
              <c:strCache>
                <c:ptCount val="1"/>
                <c:pt idx="0">
                  <c:v>доходы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5.0000000000000093E-2"/>
                  <c:y val="-6.4814814814815103E-2"/>
                </c:manualLayout>
              </c:layout>
              <c:showVal val="1"/>
            </c:dLbl>
            <c:dLbl>
              <c:idx val="1"/>
              <c:layout>
                <c:manualLayout>
                  <c:x val="-4.7222222222222332E-2"/>
                  <c:y val="5.5555555555555455E-2"/>
                </c:manualLayout>
              </c:layout>
              <c:showVal val="1"/>
            </c:dLbl>
            <c:dLbl>
              <c:idx val="2"/>
              <c:layout>
                <c:manualLayout>
                  <c:x val="-3.0555555555555596E-2"/>
                  <c:y val="5.5555555555555455E-2"/>
                </c:manualLayout>
              </c:layout>
              <c:showVal val="1"/>
            </c:dLbl>
            <c:dLbl>
              <c:idx val="3"/>
              <c:layout>
                <c:manualLayout>
                  <c:x val="-2.5000000000000046E-2"/>
                  <c:y val="6.4814814814815075E-2"/>
                </c:manualLayout>
              </c:layout>
              <c:showVal val="1"/>
            </c:dLbl>
            <c:dLbl>
              <c:idx val="4"/>
              <c:layout>
                <c:manualLayout>
                  <c:x val="-4.7478566736552465E-2"/>
                  <c:y val="4.5917285806313053E-2"/>
                </c:manualLayout>
              </c:layout>
              <c:showVal val="1"/>
            </c:dLbl>
            <c:dLbl>
              <c:idx val="5"/>
              <c:layout>
                <c:manualLayout>
                  <c:x val="-5.5555555555555455E-2"/>
                  <c:y val="-5.5555555555555455E-2"/>
                </c:manualLayout>
              </c:layout>
              <c:showVal val="1"/>
            </c:dLbl>
            <c:dLbl>
              <c:idx val="6"/>
              <c:layout>
                <c:manualLayout>
                  <c:x val="-2.5411796823093708E-2"/>
                  <c:y val="3.745707537041014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Лист1!$B$24:$H$24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Лист1!$B$25:$H$25</c:f>
              <c:numCache>
                <c:formatCode>General</c:formatCode>
                <c:ptCount val="7"/>
                <c:pt idx="0">
                  <c:v>1220.5999999999999</c:v>
                </c:pt>
                <c:pt idx="1">
                  <c:v>1331.1</c:v>
                </c:pt>
                <c:pt idx="2">
                  <c:v>1454.8</c:v>
                </c:pt>
                <c:pt idx="3">
                  <c:v>1479.7</c:v>
                </c:pt>
                <c:pt idx="4">
                  <c:v>1604.9</c:v>
                </c:pt>
                <c:pt idx="5">
                  <c:v>1675.4</c:v>
                </c:pt>
                <c:pt idx="6">
                  <c:v>1850.9</c:v>
                </c:pt>
              </c:numCache>
            </c:numRef>
          </c:val>
        </c:ser>
        <c:ser>
          <c:idx val="1"/>
          <c:order val="1"/>
          <c:tx>
            <c:strRef>
              <c:f>Лист1!$A$26</c:f>
              <c:strCache>
                <c:ptCount val="1"/>
                <c:pt idx="0">
                  <c:v>расходы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0"/>
              <c:layout>
                <c:manualLayout>
                  <c:x val="-6.1111111111111192E-2"/>
                  <c:y val="4.6296296296296481E-2"/>
                </c:manualLayout>
              </c:layout>
              <c:showVal val="1"/>
            </c:dLbl>
            <c:dLbl>
              <c:idx val="1"/>
              <c:layout>
                <c:manualLayout>
                  <c:x val="-5.2777777777777812E-2"/>
                  <c:y val="-6.0185185185185147E-2"/>
                </c:manualLayout>
              </c:layout>
              <c:showVal val="1"/>
            </c:dLbl>
            <c:dLbl>
              <c:idx val="2"/>
              <c:layout>
                <c:manualLayout>
                  <c:x val="-3.0555555555555596E-2"/>
                  <c:y val="-8.3333333333333467E-2"/>
                </c:manualLayout>
              </c:layout>
              <c:showVal val="1"/>
            </c:dLbl>
            <c:dLbl>
              <c:idx val="3"/>
              <c:layout>
                <c:manualLayout>
                  <c:x val="-3.3333333333333381E-2"/>
                  <c:y val="-5.5555555555555455E-2"/>
                </c:manualLayout>
              </c:layout>
              <c:showVal val="1"/>
            </c:dLbl>
            <c:dLbl>
              <c:idx val="4"/>
              <c:layout>
                <c:manualLayout>
                  <c:x val="-4.4444478379727044E-2"/>
                  <c:y val="-3.9905003220957698E-2"/>
                </c:manualLayout>
              </c:layout>
              <c:showVal val="1"/>
            </c:dLbl>
            <c:dLbl>
              <c:idx val="5"/>
              <c:layout>
                <c:manualLayout>
                  <c:x val="-5.2777777777777812E-2"/>
                  <c:y val="5.5555555555555455E-2"/>
                </c:manualLayout>
              </c:layout>
              <c:showVal val="1"/>
            </c:dLbl>
            <c:dLbl>
              <c:idx val="6"/>
              <c:layout>
                <c:manualLayout>
                  <c:x val="-3.8426695560732395E-2"/>
                  <c:y val="-5.54430749409491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864,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Лист1!$B$24:$H$24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Лист1!$B$26:$H$26</c:f>
              <c:numCache>
                <c:formatCode>General</c:formatCode>
                <c:ptCount val="7"/>
                <c:pt idx="0">
                  <c:v>1168.8</c:v>
                </c:pt>
                <c:pt idx="1">
                  <c:v>1398.6</c:v>
                </c:pt>
                <c:pt idx="2">
                  <c:v>1474.8</c:v>
                </c:pt>
                <c:pt idx="3">
                  <c:v>1614</c:v>
                </c:pt>
                <c:pt idx="4">
                  <c:v>1657.2</c:v>
                </c:pt>
                <c:pt idx="5">
                  <c:v>1644.2</c:v>
                </c:pt>
                <c:pt idx="6">
                  <c:v>1864.9</c:v>
                </c:pt>
              </c:numCache>
            </c:numRef>
          </c:val>
        </c:ser>
        <c:dLbls>
          <c:showVal val="1"/>
        </c:dLbls>
        <c:marker val="1"/>
        <c:axId val="185974144"/>
        <c:axId val="187475072"/>
      </c:lineChart>
      <c:catAx>
        <c:axId val="1859741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7475072"/>
        <c:crosses val="autoZero"/>
        <c:auto val="1"/>
        <c:lblAlgn val="ctr"/>
        <c:lblOffset val="100"/>
      </c:catAx>
      <c:valAx>
        <c:axId val="187475072"/>
        <c:scaling>
          <c:orientation val="minMax"/>
        </c:scaling>
        <c:delete val="1"/>
        <c:axPos val="l"/>
        <c:numFmt formatCode="General" sourceLinked="1"/>
        <c:tickLblPos val="nextTo"/>
        <c:crossAx val="1859741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Лист3!$D$50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dLbls>
            <c:dLbl>
              <c:idx val="4"/>
              <c:delete val="1"/>
            </c:dLbl>
            <c:dLblPos val="ctr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Лист3!$K$50:$O$50</c:f>
              <c:numCache>
                <c:formatCode>#,##0.0</c:formatCode>
                <c:ptCount val="5"/>
                <c:pt idx="0">
                  <c:v>1</c:v>
                </c:pt>
                <c:pt idx="1">
                  <c:v>1.1000000000000001</c:v>
                </c:pt>
                <c:pt idx="2">
                  <c:v>1.5</c:v>
                </c:pt>
                <c:pt idx="3">
                  <c:v>2.1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Лист3!$D$51</c:f>
              <c:strCache>
                <c:ptCount val="1"/>
                <c:pt idx="0">
                  <c:v>Социальное обеспечение населения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2.7777777777777891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5.0925925925925923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2.7777777777777913E-3"/>
                  <c:y val="-3.7581870893589296E-2"/>
                </c:manualLayout>
              </c:layout>
              <c:dLblPos val="ctr"/>
              <c:showVal val="1"/>
            </c:dLbl>
            <c:dLbl>
              <c:idx val="4"/>
              <c:delete val="1"/>
            </c:dLbl>
            <c:dLblPos val="ctr"/>
            <c:showVal val="1"/>
          </c:dLbls>
          <c:val>
            <c:numRef>
              <c:f>Лист3!$K$51:$O$51</c:f>
              <c:numCache>
                <c:formatCode>#,##0.0</c:formatCode>
                <c:ptCount val="5"/>
                <c:pt idx="0">
                  <c:v>10.4</c:v>
                </c:pt>
                <c:pt idx="1">
                  <c:v>2.7</c:v>
                </c:pt>
                <c:pt idx="2">
                  <c:v>0.4</c:v>
                </c:pt>
                <c:pt idx="3">
                  <c:v>0.1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Лист3!$D$52</c:f>
              <c:strCache>
                <c:ptCount val="1"/>
                <c:pt idx="0">
                  <c:v>Охрана семьи и детства</c:v>
                </c:pt>
              </c:strCache>
            </c:strRef>
          </c:tx>
          <c:dLbls>
            <c:dLblPos val="ctr"/>
            <c:showVal val="1"/>
          </c:dLbls>
          <c:val>
            <c:numRef>
              <c:f>Лист3!$K$52:$O$52</c:f>
              <c:numCache>
                <c:formatCode>#,##0.0</c:formatCode>
                <c:ptCount val="5"/>
                <c:pt idx="0">
                  <c:v>39.4</c:v>
                </c:pt>
                <c:pt idx="1">
                  <c:v>43.8</c:v>
                </c:pt>
                <c:pt idx="2">
                  <c:v>58.8</c:v>
                </c:pt>
                <c:pt idx="3">
                  <c:v>65.900000000000006</c:v>
                </c:pt>
                <c:pt idx="4">
                  <c:v>72.8</c:v>
                </c:pt>
              </c:numCache>
            </c:numRef>
          </c:val>
        </c:ser>
        <c:ser>
          <c:idx val="3"/>
          <c:order val="3"/>
          <c:tx>
            <c:strRef>
              <c:f>Лист3!$D$53</c:f>
              <c:strCache>
                <c:ptCount val="1"/>
                <c:pt idx="0">
                  <c:v>Другие вопросы в области социальной политики</c:v>
                </c:pt>
              </c:strCache>
            </c:strRef>
          </c:tx>
          <c:dLbls>
            <c:dLblPos val="ctr"/>
            <c:showVal val="1"/>
          </c:dLbls>
          <c:val>
            <c:numRef>
              <c:f>Лист3!$K$53:$O$53</c:f>
              <c:numCache>
                <c:formatCode>#,##0.0</c:formatCode>
                <c:ptCount val="5"/>
                <c:pt idx="0">
                  <c:v>4</c:v>
                </c:pt>
                <c:pt idx="1">
                  <c:v>4.3</c:v>
                </c:pt>
                <c:pt idx="2">
                  <c:v>4.5</c:v>
                </c:pt>
                <c:pt idx="3">
                  <c:v>4.5999999999999996</c:v>
                </c:pt>
                <c:pt idx="4">
                  <c:v>4.8</c:v>
                </c:pt>
              </c:numCache>
            </c:numRef>
          </c:val>
        </c:ser>
        <c:dLbls>
          <c:showVal val="1"/>
        </c:dLbls>
        <c:overlap val="100"/>
        <c:axId val="173982464"/>
        <c:axId val="173984000"/>
      </c:barChart>
      <c:catAx>
        <c:axId val="1739824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3984000"/>
        <c:crosses val="autoZero"/>
        <c:auto val="1"/>
        <c:lblAlgn val="ctr"/>
        <c:lblOffset val="100"/>
      </c:catAx>
      <c:valAx>
        <c:axId val="173984000"/>
        <c:scaling>
          <c:orientation val="minMax"/>
        </c:scaling>
        <c:delete val="1"/>
        <c:axPos val="l"/>
        <c:numFmt formatCode="#,##0.0" sourceLinked="1"/>
        <c:tickLblPos val="nextTo"/>
        <c:crossAx val="1739824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2016</a:t>
            </a:r>
            <a:r>
              <a:rPr lang="en-US"/>
              <a:t> </a:t>
            </a:r>
            <a:r>
              <a:rPr lang="ru-RU"/>
              <a:t> 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9869422572178483E-2"/>
          <c:y val="8.0052836873553856E-2"/>
          <c:w val="0.661505686789152"/>
          <c:h val="0.89320663693655078"/>
        </c:manualLayout>
      </c:layout>
      <c:pie3DChart>
        <c:varyColors val="1"/>
        <c:ser>
          <c:idx val="0"/>
          <c:order val="0"/>
          <c:tx>
            <c:strRef>
              <c:f>Лист3!$O$4</c:f>
              <c:strCache>
                <c:ptCount val="1"/>
                <c:pt idx="0">
                  <c:v>2016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'[исполнение главе по годам.xls]Лист3'!$D$52,'[исполнение главе по годам.xls]Лист3'!$D$53</c:f>
              <c:strCache>
                <c:ptCount val="2"/>
                <c:pt idx="0">
                  <c:v>Охрана семьи и детства</c:v>
                </c:pt>
                <c:pt idx="1">
                  <c:v>Другие вопросы в области социальной политики</c:v>
                </c:pt>
              </c:strCache>
            </c:strRef>
          </c:cat>
          <c:val>
            <c:numRef>
              <c:f>'[исполнение главе по годам.xls]Лист3'!$O$52,'[исполнение главе по годам.xls]Лист3'!$O$53</c:f>
              <c:numCache>
                <c:formatCode>#,##0.0</c:formatCode>
                <c:ptCount val="2"/>
                <c:pt idx="0">
                  <c:v>72.8</c:v>
                </c:pt>
                <c:pt idx="1">
                  <c:v>4.8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Лист3!$D$55</c:f>
              <c:strCache>
                <c:ptCount val="1"/>
                <c:pt idx="0">
                  <c:v>Физическая культура и массовый спорт</c:v>
                </c:pt>
              </c:strCache>
            </c:strRef>
          </c:tx>
          <c:dLbls>
            <c:dLblPos val="inEnd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Лист3!$K$55:$O$55</c:f>
              <c:numCache>
                <c:formatCode>#,##0.0</c:formatCode>
                <c:ptCount val="5"/>
                <c:pt idx="0">
                  <c:v>12.8</c:v>
                </c:pt>
                <c:pt idx="1">
                  <c:v>20.5</c:v>
                </c:pt>
                <c:pt idx="2">
                  <c:v>24.7</c:v>
                </c:pt>
                <c:pt idx="3">
                  <c:v>25.4</c:v>
                </c:pt>
                <c:pt idx="4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Лист3!$D$56</c:f>
              <c:strCache>
                <c:ptCount val="1"/>
                <c:pt idx="0">
                  <c:v>Другие вопросы в области физической культуры и спорта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6296296296296419E-2"/>
                </c:manualLayout>
              </c:layout>
              <c:dLblPos val="inEnd"/>
              <c:showVal val="1"/>
            </c:dLbl>
            <c:dLblPos val="inEnd"/>
            <c:showVal val="1"/>
          </c:dLbls>
          <c:cat>
            <c:numRef>
              <c:f>Лист3!$K$4:$O$4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Лист3!$K$56:$O$56</c:f>
              <c:numCache>
                <c:formatCode>#,##0.0</c:formatCode>
                <c:ptCount val="5"/>
                <c:pt idx="0">
                  <c:v>1.4</c:v>
                </c:pt>
                <c:pt idx="1">
                  <c:v>2.2000000000000002</c:v>
                </c:pt>
                <c:pt idx="2">
                  <c:v>3</c:v>
                </c:pt>
                <c:pt idx="3">
                  <c:v>2.7</c:v>
                </c:pt>
                <c:pt idx="4">
                  <c:v>2.2999999999999998</c:v>
                </c:pt>
              </c:numCache>
            </c:numRef>
          </c:val>
        </c:ser>
        <c:dLbls>
          <c:showVal val="1"/>
        </c:dLbls>
        <c:overlap val="100"/>
        <c:axId val="174056960"/>
        <c:axId val="174058496"/>
      </c:barChart>
      <c:catAx>
        <c:axId val="174056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4058496"/>
        <c:crosses val="autoZero"/>
        <c:auto val="1"/>
        <c:lblAlgn val="ctr"/>
        <c:lblOffset val="100"/>
      </c:catAx>
      <c:valAx>
        <c:axId val="174058496"/>
        <c:scaling>
          <c:orientation val="minMax"/>
        </c:scaling>
        <c:delete val="1"/>
        <c:axPos val="l"/>
        <c:numFmt formatCode="#,##0.0" sourceLinked="1"/>
        <c:tickLblPos val="nextTo"/>
        <c:crossAx val="17405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17366579177661"/>
          <c:y val="0.20420129775444767"/>
          <c:w val="0.31915966754155778"/>
          <c:h val="0.47585666375036562"/>
        </c:manualLayout>
      </c:layout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/>
              <a:t>2016</a:t>
            </a:r>
            <a:r>
              <a:rPr lang="ru-RU"/>
              <a:t> год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Лист3!$O$4</c:f>
              <c:strCache>
                <c:ptCount val="1"/>
                <c:pt idx="0">
                  <c:v>2016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Лист3!$D$55:$D$56</c:f>
              <c:strCache>
                <c:ptCount val="2"/>
                <c:pt idx="0">
                  <c:v>Физическая культура и массовый спорт</c:v>
                </c:pt>
                <c:pt idx="1">
                  <c:v>Другие вопросы в области физической культуры и спорта</c:v>
                </c:pt>
              </c:strCache>
            </c:strRef>
          </c:cat>
          <c:val>
            <c:numRef>
              <c:f>Лист3!$O$55:$O$56</c:f>
              <c:numCache>
                <c:formatCode>#,##0.0</c:formatCode>
                <c:ptCount val="2"/>
                <c:pt idx="0">
                  <c:v>6.3</c:v>
                </c:pt>
                <c:pt idx="1">
                  <c:v>2.2999999999999998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6417366579177661"/>
          <c:y val="0.29905074365704376"/>
          <c:w val="0.31915966754155778"/>
          <c:h val="0.45270851560221637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4.9507389075274966E-2"/>
          <c:y val="0.23053556930485167"/>
          <c:w val="0.95049261092472503"/>
          <c:h val="0.68865691546898133"/>
        </c:manualLayout>
      </c:layout>
      <c:barChart>
        <c:barDir val="col"/>
        <c:grouping val="clustered"/>
        <c:ser>
          <c:idx val="0"/>
          <c:order val="0"/>
          <c:tx>
            <c:strRef>
              <c:f>Лист5!$A$4</c:f>
              <c:strCache>
                <c:ptCount val="1"/>
                <c:pt idx="0">
                  <c:v> дефицит (профицит)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dPt>
            <c:idx val="6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2.2503358670580079E-3"/>
                  <c:y val="-7.2726445563731104E-2"/>
                </c:manualLayout>
              </c:layout>
              <c:showVal val="1"/>
            </c:dLbl>
            <c:dLbl>
              <c:idx val="4"/>
              <c:layout>
                <c:manualLayout>
                  <c:x val="2.250335867058066E-3"/>
                  <c:y val="-4.040375761308598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Лист5!$B$3:$H$3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Лист5!$B$4:$H$4</c:f>
              <c:numCache>
                <c:formatCode>General</c:formatCode>
                <c:ptCount val="7"/>
                <c:pt idx="0">
                  <c:v>-78.599999999999994</c:v>
                </c:pt>
                <c:pt idx="1">
                  <c:v>51.8</c:v>
                </c:pt>
                <c:pt idx="2">
                  <c:v>-67.5</c:v>
                </c:pt>
                <c:pt idx="3">
                  <c:v>-20</c:v>
                </c:pt>
                <c:pt idx="4" formatCode="0.0">
                  <c:v>-134.30000000000001</c:v>
                </c:pt>
                <c:pt idx="5">
                  <c:v>-52.3</c:v>
                </c:pt>
                <c:pt idx="6">
                  <c:v>31.2</c:v>
                </c:pt>
              </c:numCache>
            </c:numRef>
          </c:val>
        </c:ser>
        <c:dLbls>
          <c:showVal val="1"/>
        </c:dLbls>
        <c:overlap val="-25"/>
        <c:axId val="174284800"/>
        <c:axId val="174286336"/>
      </c:barChart>
      <c:catAx>
        <c:axId val="174284800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174286336"/>
        <c:crosses val="autoZero"/>
        <c:auto val="1"/>
        <c:lblAlgn val="ctr"/>
        <c:lblOffset val="100"/>
      </c:catAx>
      <c:valAx>
        <c:axId val="174286336"/>
        <c:scaling>
          <c:orientation val="minMax"/>
        </c:scaling>
        <c:delete val="1"/>
        <c:axPos val="l"/>
        <c:numFmt formatCode="General" sourceLinked="1"/>
        <c:tickLblPos val="nextTo"/>
        <c:crossAx val="1742848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5747380436691449"/>
          <c:w val="1"/>
          <c:h val="7.3061764937937534E-2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numRef>
              <c:f>'Приложение 2 расходы'!$C$82:$J$82</c:f>
              <c:numCache>
                <c:formatCode>dd/mm/yyyy</c:formatCode>
                <c:ptCount val="8"/>
                <c:pt idx="0">
                  <c:v>40544</c:v>
                </c:pt>
                <c:pt idx="1">
                  <c:v>40909</c:v>
                </c:pt>
                <c:pt idx="2">
                  <c:v>41275</c:v>
                </c:pt>
                <c:pt idx="3">
                  <c:v>41640</c:v>
                </c:pt>
                <c:pt idx="4">
                  <c:v>42005</c:v>
                </c:pt>
                <c:pt idx="5">
                  <c:v>42370</c:v>
                </c:pt>
                <c:pt idx="6">
                  <c:v>42736</c:v>
                </c:pt>
                <c:pt idx="7">
                  <c:v>43101</c:v>
                </c:pt>
              </c:numCache>
            </c:numRef>
          </c:cat>
          <c:val>
            <c:numRef>
              <c:f>'Приложение 2 расходы'!$C$83:$J$83</c:f>
              <c:numCache>
                <c:formatCode>General</c:formatCode>
                <c:ptCount val="8"/>
                <c:pt idx="0">
                  <c:v>26</c:v>
                </c:pt>
                <c:pt idx="1">
                  <c:v>26</c:v>
                </c:pt>
                <c:pt idx="2">
                  <c:v>56</c:v>
                </c:pt>
                <c:pt idx="3">
                  <c:v>92</c:v>
                </c:pt>
                <c:pt idx="4" formatCode="0">
                  <c:v>193</c:v>
                </c:pt>
                <c:pt idx="5">
                  <c:v>118.7</c:v>
                </c:pt>
                <c:pt idx="6">
                  <c:v>99</c:v>
                </c:pt>
                <c:pt idx="7">
                  <c:v>95.4</c:v>
                </c:pt>
              </c:numCache>
            </c:numRef>
          </c:val>
        </c:ser>
        <c:dLbls>
          <c:showVal val="1"/>
        </c:dLbls>
        <c:overlap val="-25"/>
        <c:axId val="174396928"/>
        <c:axId val="174398464"/>
      </c:barChart>
      <c:dateAx>
        <c:axId val="174396928"/>
        <c:scaling>
          <c:orientation val="minMax"/>
        </c:scaling>
        <c:axPos val="b"/>
        <c:numFmt formatCode="dd/mm/yyyy" sourceLinked="1"/>
        <c:majorTickMark val="none"/>
        <c:tickLblPos val="nextTo"/>
        <c:crossAx val="174398464"/>
        <c:crosses val="autoZero"/>
        <c:auto val="1"/>
        <c:lblOffset val="100"/>
      </c:dateAx>
      <c:valAx>
        <c:axId val="174398464"/>
        <c:scaling>
          <c:orientation val="minMax"/>
        </c:scaling>
        <c:delete val="1"/>
        <c:axPos val="l"/>
        <c:numFmt formatCode="General" sourceLinked="1"/>
        <c:tickLblPos val="nextTo"/>
        <c:crossAx val="174396928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8611111111111094E-2"/>
          <c:y val="8.3802101475326712E-2"/>
          <c:w val="0.81388888888888899"/>
          <c:h val="0.79689223634971973"/>
        </c:manualLayout>
      </c:layout>
      <c:pie3DChart>
        <c:varyColors val="1"/>
        <c:ser>
          <c:idx val="0"/>
          <c:order val="0"/>
          <c:explosion val="25"/>
          <c:dPt>
            <c:idx val="2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435,3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9.4053368328959275E-2"/>
                  <c:y val="-9.137610123938168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76,4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1 163,7</a:t>
                    </a:r>
                    <a:endParaRPr lang="ru-RU" dirty="0"/>
                  </a:p>
                </c:rich>
              </c:tx>
              <c:showVal val="1"/>
              <c:showCatName val="1"/>
            </c:dLbl>
            <c:showVal val="1"/>
            <c:showCatName val="1"/>
          </c:dLbls>
          <c:cat>
            <c:strRef>
              <c:f>Лист8!$A$15:$A$17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Лист8!$B$15:$B$17</c:f>
              <c:numCache>
                <c:formatCode>General</c:formatCode>
                <c:ptCount val="3"/>
                <c:pt idx="0">
                  <c:v>435.3</c:v>
                </c:pt>
                <c:pt idx="1">
                  <c:v>76.400000000000006</c:v>
                </c:pt>
                <c:pt idx="2">
                  <c:v>1163.7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200" b="1">
          <a:solidFill>
            <a:schemeClr val="tx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Лист8!$B$47</c:f>
              <c:strCache>
                <c:ptCount val="1"/>
                <c:pt idx="0">
                  <c:v>2017</c:v>
                </c:pt>
              </c:strCache>
            </c:strRef>
          </c:tx>
          <c:explosion val="25"/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elete val="1"/>
          </c:dLbls>
          <c:cat>
            <c:strRef>
              <c:f>Лист8!$A$48:$A$50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Лист8!$B$48:$B$50</c:f>
              <c:numCache>
                <c:formatCode>General</c:formatCode>
                <c:ptCount val="3"/>
                <c:pt idx="0">
                  <c:v>413.9</c:v>
                </c:pt>
                <c:pt idx="1">
                  <c:v>70.900000000000006</c:v>
                </c:pt>
                <c:pt idx="2" formatCode="#,##0.00">
                  <c:v>1366.1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dPt>
          <c:cat>
            <c:strRef>
              <c:f>'Приложение 1 доходы'!$A$52:$A$55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Прочие налоговые и неналоговые 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'Приложение 1 доходы'!$B$52:$B$55</c:f>
              <c:numCache>
                <c:formatCode>0.0</c:formatCode>
                <c:ptCount val="4"/>
                <c:pt idx="0">
                  <c:v>317.60000000000002</c:v>
                </c:pt>
                <c:pt idx="1">
                  <c:v>68.3</c:v>
                </c:pt>
                <c:pt idx="2">
                  <c:v>98.9</c:v>
                </c:pt>
                <c:pt idx="3">
                  <c:v>1366.1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329108533683946"/>
          <c:y val="0.16598417795949069"/>
          <c:w val="0.31743514231528619"/>
          <c:h val="0.69322659808053766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'Приложение 2 расходы'!$C$99</c:f>
              <c:strCache>
                <c:ptCount val="1"/>
                <c:pt idx="0">
                  <c:v>2016</c:v>
                </c:pt>
              </c:strCache>
            </c:strRef>
          </c:tx>
          <c:explosion val="25"/>
          <c:dPt>
            <c:idx val="2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2.2632344381974347E-2"/>
                  <c:y val="-3.039588796067054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Дотации</a:t>
                    </a:r>
                  </a:p>
                  <a:p>
                    <a:r>
                      <a:rPr lang="ru-RU" smtClean="0"/>
                      <a:t> </a:t>
                    </a:r>
                    <a:r>
                      <a:rPr lang="ru-RU"/>
                      <a:t>75,5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3.075679226998904E-2"/>
                  <c:y val="6.9030760501193583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Субсидии</a:t>
                    </a:r>
                  </a:p>
                  <a:p>
                    <a:r>
                      <a:rPr lang="ru-RU" smtClean="0"/>
                      <a:t> </a:t>
                    </a:r>
                    <a:r>
                      <a:rPr lang="ru-RU"/>
                      <a:t>78,1</a:t>
                    </a:r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Субвенции </a:t>
                    </a:r>
                    <a:r>
                      <a:rPr lang="ru-RU"/>
                      <a:t>998,3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3.943279818478875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</a:t>
                    </a:r>
                    <a:r>
                      <a:rPr lang="ru-RU" dirty="0" smtClean="0"/>
                      <a:t>межбюджетные трансферты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9</a:t>
                    </a:r>
                  </a:p>
                </c:rich>
              </c:tx>
              <c:showVal val="1"/>
              <c:showCatName val="1"/>
            </c:dLbl>
            <c:showVal val="1"/>
            <c:showCatName val="1"/>
          </c:dLbls>
          <c:cat>
            <c:strRef>
              <c:f>'Приложение 2 расходы'!$B$100:$B$103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'Приложение 2 расходы'!$C$100:$C$103</c:f>
              <c:numCache>
                <c:formatCode>General</c:formatCode>
                <c:ptCount val="4"/>
                <c:pt idx="0">
                  <c:v>75.5</c:v>
                </c:pt>
                <c:pt idx="1">
                  <c:v>78.099999999999994</c:v>
                </c:pt>
                <c:pt idx="2">
                  <c:v>998.3</c:v>
                </c:pt>
                <c:pt idx="3">
                  <c:v>9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1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'Приложение 2 расходы'!$C$106</c:f>
              <c:strCache>
                <c:ptCount val="1"/>
                <c:pt idx="0">
                  <c:v>2017</c:v>
                </c:pt>
              </c:strCache>
            </c:strRef>
          </c:tx>
          <c:explosion val="25"/>
          <c:dPt>
            <c:idx val="2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1.226963624254266E-2"/>
                  <c:y val="-2.172536546782285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Дотации</a:t>
                    </a:r>
                  </a:p>
                  <a:p>
                    <a:r>
                      <a:rPr lang="ru-RU" smtClean="0"/>
                      <a:t> </a:t>
                    </a:r>
                    <a:r>
                      <a:rPr lang="ru-RU"/>
                      <a:t>87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4.7610065713399811E-2"/>
                  <c:y val="-2.85130728344379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Субсидии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/>
                      <a:t>232,1</a:t>
                    </a:r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Субвенции </a:t>
                    </a:r>
                    <a:r>
                      <a:rPr lang="ru-RU"/>
                      <a:t>1054,5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3.1985401054841316E-2"/>
                  <c:y val="-2.883567505101557E-3"/>
                </c:manualLayout>
              </c:layout>
              <c:showVal val="1"/>
              <c:showCatName val="1"/>
            </c:dLbl>
            <c:showVal val="1"/>
            <c:showCatName val="1"/>
          </c:dLbls>
          <c:cat>
            <c:strRef>
              <c:f>'Приложение 2 расходы'!$B$107:$B$110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'Приложение 2 расходы'!$C$107:$C$110</c:f>
              <c:numCache>
                <c:formatCode>General</c:formatCode>
                <c:ptCount val="4"/>
                <c:pt idx="0">
                  <c:v>87</c:v>
                </c:pt>
                <c:pt idx="1">
                  <c:v>232.1</c:v>
                </c:pt>
                <c:pt idx="2">
                  <c:v>1054.5</c:v>
                </c:pt>
                <c:pt idx="3">
                  <c:v>5.6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5232509807246511"/>
          <c:y val="3.6204343333664901E-2"/>
          <c:w val="0.68923622047244049"/>
          <c:h val="0.95735040562865781"/>
        </c:manualLayout>
      </c:layout>
      <c:pie3DChart>
        <c:varyColors val="1"/>
        <c:ser>
          <c:idx val="0"/>
          <c:order val="0"/>
          <c:tx>
            <c:strRef>
              <c:f>'исп бюдж (фин)_6 (2)'!$AE$2</c:f>
              <c:strCache>
                <c:ptCount val="1"/>
                <c:pt idx="0">
                  <c:v>Исполнено за 2016 год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'исп бюдж (фин)_6 (2)'!$L$3:$L$4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расходы органов местного самоуправления</c:v>
                </c:pt>
              </c:strCache>
            </c:strRef>
          </c:cat>
          <c:val>
            <c:numRef>
              <c:f>'исп бюдж (фин)_6 (2)'!$AE$3:$AE$4</c:f>
              <c:numCache>
                <c:formatCode>#,##0.0;[Red]\-#,##0.0;0.0</c:formatCode>
                <c:ptCount val="2"/>
                <c:pt idx="0">
                  <c:v>1422.6</c:v>
                </c:pt>
                <c:pt idx="1">
                  <c:v>221.6</c:v>
                </c:pt>
              </c:numCache>
            </c:numRef>
          </c:val>
        </c:ser>
        <c:dLbls>
          <c:showVal val="1"/>
        </c:dLbls>
      </c:pie3DChart>
    </c:plotArea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/>
              <a:t>Исполнено за 2017 год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6389399632473073E-3"/>
                  <c:y val="-3.941036232534936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1 742,5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6.8298552491402858E-3"/>
                  <c:y val="-9.3660145077316542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121,8</a:t>
                    </a:r>
                    <a:endParaRPr lang="en-US" sz="1400" b="1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Percent val="1"/>
          </c:dLbls>
          <c:cat>
            <c:strRef>
              <c:f>'Приложение 1 доходы'!$A$67:$A$68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расходы органов местного самоуправления</c:v>
                </c:pt>
              </c:strCache>
            </c:strRef>
          </c:cat>
          <c:val>
            <c:numRef>
              <c:f>'Приложение 1 доходы'!$B$67:$B$68</c:f>
              <c:numCache>
                <c:formatCode>0.0</c:formatCode>
                <c:ptCount val="2"/>
                <c:pt idx="0">
                  <c:v>1742.5</c:v>
                </c:pt>
                <c:pt idx="1">
                  <c:v>121.8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0.16239</cdr:x>
      <cdr:y>0.4594</cdr:y>
    </cdr:from>
    <cdr:to>
      <cdr:x>0.34736</cdr:x>
      <cdr:y>0.52515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1688" y="1192925"/>
          <a:ext cx="753649" cy="170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1 336,1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0.57333</cdr:x>
      <cdr:y>0.17174</cdr:y>
    </cdr:from>
    <cdr:to>
      <cdr:x>0.74082</cdr:x>
      <cdr:y>0.2657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36084" y="445951"/>
          <a:ext cx="682437" cy="243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413,9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</cdr:x>
      <cdr:y>0.30565</cdr:y>
    </cdr:from>
    <cdr:to>
      <cdr:x>0.93678</cdr:x>
      <cdr:y>0.38648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259671" y="793681"/>
          <a:ext cx="557341" cy="2099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70,9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0.23041</cdr:x>
      <cdr:y>0.40667</cdr:y>
    </cdr:from>
    <cdr:to>
      <cdr:x>0.43103</cdr:x>
      <cdr:y>0.52307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3194" y="1844900"/>
          <a:ext cx="1648495" cy="52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1 850,9  </a:t>
          </a:r>
        </a:p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млн. 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0.7069</cdr:x>
      <cdr:y>0.2704</cdr:y>
    </cdr:from>
    <cdr:to>
      <cdr:x>0.96238</cdr:x>
      <cdr:y>0.31583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08372" y="1226714"/>
          <a:ext cx="2099256" cy="206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317,6 млн. рублей или 17,1 %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0.69906</cdr:x>
      <cdr:y>0.45209</cdr:y>
    </cdr:from>
    <cdr:to>
      <cdr:x>0.93887</cdr:x>
      <cdr:y>0.50036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43977" y="2050962"/>
          <a:ext cx="1970468" cy="218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68,3 млн. рублей или 3,7 %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0.71003</cdr:x>
      <cdr:y>0.62527</cdr:y>
    </cdr:from>
    <cdr:to>
      <cdr:x>0.95925</cdr:x>
      <cdr:y>0.68204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34129" y="2836573"/>
          <a:ext cx="2047741" cy="257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98,9 млн. рублей или 5,4 %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0.68025</cdr:x>
      <cdr:y>0.7956</cdr:y>
    </cdr:from>
    <cdr:to>
      <cdr:x>0.95611</cdr:x>
      <cdr:y>0.86657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89431" y="3609305"/>
          <a:ext cx="2266681" cy="321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1 366,1 млн. рублей или 73,8 %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0.49216</cdr:x>
      <cdr:y>0.44074</cdr:y>
    </cdr:from>
    <cdr:to>
      <cdr:x>0.5721</cdr:x>
      <cdr:y>0.48616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43966" y="1999446"/>
          <a:ext cx="656822" cy="206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5,4 %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0.51567</cdr:x>
      <cdr:y>0.3357</cdr:y>
    </cdr:from>
    <cdr:to>
      <cdr:x>0.58934</cdr:x>
      <cdr:y>0.37828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237148" y="1522928"/>
          <a:ext cx="605307" cy="193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3,7 %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0.38558</cdr:x>
      <cdr:y>0.15117</cdr:y>
    </cdr:from>
    <cdr:to>
      <cdr:x>0.48589</cdr:x>
      <cdr:y>0.21363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168202" y="685801"/>
          <a:ext cx="824248" cy="283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17,1 %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0.21934</cdr:x>
      <cdr:y>0.13249</cdr:y>
    </cdr:from>
    <cdr:to>
      <cdr:x>0.28427</cdr:x>
      <cdr:y>0.16835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828800" y="711113"/>
          <a:ext cx="541421" cy="1925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0,3%</a:t>
          </a:r>
          <a:endParaRPr lang="ru-RU" sz="1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0.21671</cdr:x>
      <cdr:y>0.11779</cdr:y>
    </cdr:from>
    <cdr:to>
      <cdr:x>0.327</cdr:x>
      <cdr:y>0.20859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2157418" y="662105"/>
          <a:ext cx="1097977" cy="51040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0.84314</cdr:x>
      <cdr:y>0</cdr:y>
    </cdr:from>
    <cdr:to>
      <cdr:x>1</cdr:x>
      <cdr:y>0.23245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5072130" y="-3714752"/>
          <a:ext cx="914400" cy="914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0.19146</cdr:x>
      <cdr:y>0.22102</cdr:y>
    </cdr:from>
    <cdr:to>
      <cdr:x>0.26261</cdr:x>
      <cdr:y>0.2531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906074" y="1242406"/>
          <a:ext cx="708338" cy="1803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0.15006</cdr:x>
      <cdr:y>0.34016</cdr:y>
    </cdr:from>
    <cdr:to>
      <cdr:x>0.22251</cdr:x>
      <cdr:y>0.34474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flipV="1">
          <a:off x="1493950" y="1912107"/>
          <a:ext cx="721216" cy="257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0.28331</cdr:x>
      <cdr:y>0.04474</cdr:y>
    </cdr:from>
    <cdr:to>
      <cdr:x>0.39198</cdr:x>
      <cdr:y>0.18568</cdr:y>
    </cdr:to>
    <cdr:sp macro="" textlink="">
      <cdr:nvSpPr>
        <cdr:cNvPr id="10" name="Прямая соединительная линия 9"/>
        <cdr:cNvSpPr/>
      </cdr:nvSpPr>
      <cdr:spPr>
        <a:xfrm xmlns:a="http://schemas.openxmlformats.org/drawingml/2006/main">
          <a:off x="2820474" y="257578"/>
          <a:ext cx="1081825" cy="8113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0.41009</cdr:x>
      <cdr:y>0.08501</cdr:y>
    </cdr:from>
    <cdr:to>
      <cdr:x>0.42173</cdr:x>
      <cdr:y>0.16779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 rot="16200000" flipH="1">
          <a:off x="3902299" y="669701"/>
          <a:ext cx="476519" cy="1159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0.48124</cdr:x>
      <cdr:y>0.09396</cdr:y>
    </cdr:from>
    <cdr:to>
      <cdr:x>0.52135</cdr:x>
      <cdr:y>0.17002</cdr:y>
    </cdr:to>
    <cdr:sp macro="" textlink="">
      <cdr:nvSpPr>
        <cdr:cNvPr id="14" name="Прямая соединительная линия 13"/>
        <cdr:cNvSpPr/>
      </cdr:nvSpPr>
      <cdr:spPr>
        <a:xfrm xmlns:a="http://schemas.openxmlformats.org/drawingml/2006/main" rot="5400000">
          <a:off x="4771622" y="560233"/>
          <a:ext cx="437883" cy="3992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0.59638</cdr:x>
      <cdr:y>0.12304</cdr:y>
    </cdr:from>
    <cdr:to>
      <cdr:x>0.61837</cdr:x>
      <cdr:y>0.18345</cdr:y>
    </cdr:to>
    <cdr:sp macro="" textlink="">
      <cdr:nvSpPr>
        <cdr:cNvPr id="16" name="Прямая соединительная линия 15"/>
        <cdr:cNvSpPr/>
      </cdr:nvSpPr>
      <cdr:spPr>
        <a:xfrm xmlns:a="http://schemas.openxmlformats.org/drawingml/2006/main" rot="5400000">
          <a:off x="5937161" y="708338"/>
          <a:ext cx="218942" cy="3477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0.71928</cdr:x>
      <cdr:y>0.70917</cdr:y>
    </cdr:from>
    <cdr:to>
      <cdr:x>0.75291</cdr:x>
      <cdr:y>0.76734</cdr:y>
    </cdr:to>
    <cdr:sp macro="" textlink="">
      <cdr:nvSpPr>
        <cdr:cNvPr id="18" name="Прямая соединительная линия 17"/>
        <cdr:cNvSpPr/>
      </cdr:nvSpPr>
      <cdr:spPr>
        <a:xfrm xmlns:a="http://schemas.openxmlformats.org/drawingml/2006/main" rot="16200000" flipV="1">
          <a:off x="7160655" y="4082602"/>
          <a:ext cx="334851" cy="3348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0.26274</cdr:x>
      <cdr:y>0.38098</cdr:y>
    </cdr:from>
    <cdr:to>
      <cdr:x>0.48567</cdr:x>
      <cdr:y>0.52729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25015" y="2179750"/>
          <a:ext cx="1803043" cy="837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1 623,8  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0.74682</cdr:x>
      <cdr:y>0.36072</cdr:y>
    </cdr:from>
    <cdr:to>
      <cdr:x>0.92357</cdr:x>
      <cdr:y>0.41024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40193" y="2063840"/>
          <a:ext cx="1429555" cy="283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97,1 млн.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0.74841</cdr:x>
      <cdr:y>0.47102</cdr:y>
    </cdr:from>
    <cdr:to>
      <cdr:x>0.92357</cdr:x>
      <cdr:y>0.51829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53072" y="2694905"/>
          <a:ext cx="1416676" cy="270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90,2 млн.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0.75955</cdr:x>
      <cdr:y>0.57456</cdr:y>
    </cdr:from>
    <cdr:to>
      <cdr:x>0.9379</cdr:x>
      <cdr:y>0.63084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43224" y="3287333"/>
          <a:ext cx="1442434" cy="321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41,0 млн.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0.19444</cdr:y>
    </cdr:from>
    <cdr:to>
      <cdr:x>0.08861</cdr:x>
      <cdr:y>0.77712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00067"/>
          <a:ext cx="531728" cy="1498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Дефицит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400" b="1" dirty="0" err="1" smtClean="0">
              <a:solidFill>
                <a:srgbClr val="0066CC"/>
              </a:solidFill>
              <a:latin typeface="Times New Roman" pitchFamily="18" charset="0"/>
              <a:cs typeface="Times New Roman" pitchFamily="18" charset="0"/>
            </a:rPr>
            <a:t>профицит</a:t>
          </a:r>
          <a:endParaRPr lang="ru-RU" sz="1400" b="1" dirty="0">
            <a:solidFill>
              <a:srgbClr val="0066CC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0.0886</cdr:x>
      <cdr:y>0.5</cdr:y>
    </cdr:from>
    <cdr:to>
      <cdr:x>0.96202</cdr:x>
      <cdr:y>0.50051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500042" y="1571636"/>
          <a:ext cx="4929222" cy="15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5490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063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101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7568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5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2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877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721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996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714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61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16556-29AD-44B1-8A1C-ABE338D926E3}" type="datetimeFigureOut">
              <a:rPr lang="ru-RU" smtClean="0"/>
              <a:pPr/>
              <a:t>06.02.2019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FFB4-B522-49A9-895A-71E37BE27F0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1535"/>
          <a:stretch/>
        </p:blipFill>
        <p:spPr>
          <a:xfrm>
            <a:off x="-1" y="-1"/>
            <a:ext cx="9144001" cy="190272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887896"/>
            <a:ext cx="2504661" cy="1014824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96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-2665926" y="836009"/>
            <a:ext cx="9144000" cy="1063625"/>
          </a:xfrm>
        </p:spPr>
        <p:txBody>
          <a:bodyPr>
            <a:noAutofit/>
          </a:bodyPr>
          <a:lstStyle/>
          <a:p>
            <a:pPr algn="ctr"/>
            <a:r>
              <a:rPr lang="ru-RU" b="1" spc="50" dirty="0" smtClean="0">
                <a:ln w="0"/>
                <a:solidFill>
                  <a:srgbClr val="00B0F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spc="50" dirty="0" smtClean="0">
                <a:ln w="0"/>
                <a:solidFill>
                  <a:srgbClr val="00B0F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b="1" spc="50" dirty="0">
              <a:ln w="0"/>
              <a:solidFill>
                <a:srgbClr val="00B0F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3314" name="AutoShape 2" descr="https://apatity.gov-murman.ru/upload/iblock/649/byudzhet_dlya_grazhdan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https://apatity.gov-murman.ru/upload/iblock/649/byudzhet_dlya_grazhdan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https://apatity.gov-murman.ru/upload/iblock/649/byudzhet_dlya_grazhdan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0" name="AutoShape 8" descr="https://pbs.twimg.com/media/DafCROqWkAAji3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2" name="AutoShape 10" descr="https://img.tsargrad.tv/cache/a/d/ruble_world.jpg/w1056h594fi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4" name="AutoShape 12" descr="https://img.tsargrad.tv/cache/a/d/ruble_world.jpg/w1056h594fi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6" name="AutoShape 14" descr="https://pbs.twimg.com/media/DqMjv3zXQAAJ63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8" name="AutoShape 16" descr="https://pbs.twimg.com/media/DqMjv3zXQAAJ63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30" name="AutoShape 18" descr="https://college.uniyar.ac.ru/images/%D0%B0%D0%B1%D0%B8%D1%82%D1%83%D1%80%D0%B8%D0%B5%D0%BD%D1%82%D0%B0%D0%BC/%D1%81%D0%BF%D0%B5%D1%86%D0%B8%D0%B0%D0%BB%D1%8C%D0%BD%D0%BE%D1%81%D1%82%D0%B8/%D0%AD%D0%BA%D0%BE%D0%BD%D0%BE%D0%BC%D0%B8%D0%BA%D0%B0_%D0%B8_%D0%B1%D1%83%D1%85%D0%B3%D0%B0%D0%BB%D1%82%D0%B5%D1%80%D1%81%D0%BA%D0%B8%D0%B9_%D1%83%D1%87%D0%B5%D1%82_%D0%BF%D0%BE_%D0%BE%D1%82%D1%80%D0%B0%D1%81%D0%BB%D1%8F%D0%B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32" name="AutoShape 20" descr="https://college.uniyar.ac.ru/images/%D0%B0%D0%B1%D0%B8%D1%82%D1%83%D1%80%D0%B8%D0%B5%D0%BD%D1%82%D0%B0%D0%BC/%D1%81%D0%BF%D0%B5%D1%86%D0%B8%D0%B0%D0%BB%D1%8C%D0%BD%D0%BE%D1%81%D1%82%D0%B8/%D0%AD%D0%BA%D0%BE%D0%BD%D0%BE%D0%BC%D0%B8%D0%BA%D0%B0_%D0%B8_%D0%B1%D1%83%D1%85%D0%B3%D0%B0%D0%BB%D1%82%D0%B5%D1%80%D1%81%D0%BA%D0%B8%D0%B9_%D1%83%D1%87%D0%B5%D1%82_%D0%BF%D0%BE_%D0%BE%D1%82%D1%80%D0%B0%D1%81%D0%BB%D1%8F%D0%B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34" name="Picture 22" descr="https://image3.slideserve.com/7079029/slide1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муниципального образования </a:t>
            </a:r>
            <a:endParaRPr lang="ru-RU" sz="2000" b="1" spc="50" dirty="0" smtClean="0">
              <a:ln w="0"/>
              <a:solidFill>
                <a:schemeClr val="accent1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spc="50" dirty="0" err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Усть-Лабинский</a:t>
            </a:r>
            <a:r>
              <a:rPr lang="ru-RU" sz="2000" b="1" spc="5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район </a:t>
            </a:r>
            <a:r>
              <a:rPr lang="ru-RU" sz="2000" b="1" spc="5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0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973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образования в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Усть-Лабинском районе на 2015-2017 годы»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546" y="1944709"/>
            <a:ext cx="8846579" cy="1725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1 113,6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 -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 по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программе,  в том числе:</a:t>
            </a:r>
            <a:endParaRPr lang="en-US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601,7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развитие начального, основного общего, среднего (полного) общего образования по   основным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общеобразовательным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программам;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394,3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развитие дошкольного образования; 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65,9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развитие дополнительного образования детей ;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38,2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 обеспечение выполнения функций в области образования;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10,1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 мероприятия по проведению оздоровительной компании детей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3,4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профилактика терроризма и экстремизма в муниципальных образовательных </a:t>
            </a: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учреждениях муниципального образования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Усть-Лабинский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264"/>
          <p:cNvGraphicFramePr>
            <a:graphicFrameLocks noGrp="1"/>
          </p:cNvGraphicFramePr>
          <p:nvPr/>
        </p:nvGraphicFramePr>
        <p:xfrm>
          <a:off x="292762" y="3710121"/>
          <a:ext cx="7730775" cy="2928938"/>
        </p:xfrm>
        <a:graphic>
          <a:graphicData uri="http://schemas.openxmlformats.org/drawingml/2006/table">
            <a:tbl>
              <a:tblPr/>
              <a:tblGrid>
                <a:gridCol w="4936061"/>
                <a:gridCol w="862884"/>
                <a:gridCol w="708338"/>
                <a:gridCol w="1223492"/>
              </a:tblGrid>
              <a:tr h="25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4136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детей, охваченных дошкольным образованием, от общей численности детей,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7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обучающихся, которым предоставлены от 80 до 100 процентов основных видов условий обучения (в общей численности обучающихся по программам общего образования)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69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детей и молодежи в возрасте 5-18 лет, охваченных образовательными программами дополнительного образования,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16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школьников, оздоровленных в лагерях дневного пребывания,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численности обучающихся в учреждениях общего образования, обучающихся по новым федеральным государственным стандартам,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illustrators.ru/uploads/illustration/image/739426/main_739426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5387" y="2431434"/>
            <a:ext cx="1514475" cy="122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78794"/>
            <a:ext cx="91440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</a:t>
            </a:r>
            <a:r>
              <a:rPr lang="en-US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физической культуры и спорта в муниципальном образовании 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Усть-Лабинский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  на 2015-2017 годы»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062" y="2756078"/>
            <a:ext cx="8358389" cy="202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20000"/>
              </a:lnSpc>
              <a:defRPr/>
            </a:pPr>
            <a:endParaRPr lang="ru-RU" sz="1200" b="1" dirty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47,1 млн. рублей  - общий объем расходов по программе</a:t>
            </a:r>
          </a:p>
          <a:p>
            <a:pPr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		Основные направления расходов в 2016 году:</a:t>
            </a:r>
          </a:p>
          <a:p>
            <a:pPr algn="just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44,8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млн. рублей - развитие физической культуры и массового спорта в муниципальном образовании Усть-Лабинский район, в том числе:</a:t>
            </a:r>
          </a:p>
          <a:p>
            <a:pPr algn="just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43,7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млн. рублей - субсидии на выполнение муниципального задания бюджетными учреждениями; </a:t>
            </a:r>
          </a:p>
          <a:p>
            <a:pPr algn="just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2,3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млн. рублей – обеспечение выполнения функций в области физической культуры и спорта.</a:t>
            </a: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Реализация мероприятий программы позволила принять участие в 59 мероприятиях различного уровня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        (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4 первенства края, 6 кубков губернатора по видам спорта, 15 видов в зачет Спартакиады учащихся Кубани, 10 видов в зачет сельских игр Кубани, 6 видов в зачет Спартакиады трудящихся Кубани, 18 мероприятий различного уровня среди детей и взрослых).</a:t>
            </a:r>
          </a:p>
          <a:p>
            <a:pPr algn="just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4" name="Group 41"/>
          <p:cNvGraphicFramePr>
            <a:graphicFrameLocks noGrp="1"/>
          </p:cNvGraphicFramePr>
          <p:nvPr/>
        </p:nvGraphicFramePr>
        <p:xfrm>
          <a:off x="231820" y="4699381"/>
          <a:ext cx="8165206" cy="1969300"/>
        </p:xfrm>
        <a:graphic>
          <a:graphicData uri="http://schemas.openxmlformats.org/drawingml/2006/table">
            <a:tbl>
              <a:tblPr/>
              <a:tblGrid>
                <a:gridCol w="5163660"/>
                <a:gridCol w="823209"/>
                <a:gridCol w="848538"/>
                <a:gridCol w="1329799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спортсменов, занявших призовые места на спортивных мероприятиях краевого и российского уровня, человек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жителей, принявших участие в физкультурных и спортивных мероприятиях (накопительная),%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2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членов сборных команд Краснодарского края,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лиц с ограниченными возможностями здоровья, занимающихся физической культурой и спортом от общего числа лиц с ограниченными возможностями здоровья в муниципальном образовании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Усть-Лабинский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domjour-omsk.ru/wp-content/uploads/2018/09/X8Xi0Ob0CJs-1024x25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3411" y="1856100"/>
            <a:ext cx="3946493" cy="115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84856"/>
            <a:ext cx="9143999" cy="9878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сельского хозяйства в Усть-Лабинском районе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2015-2017 годы»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8167" y="2812671"/>
            <a:ext cx="7486582" cy="1553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5600" indent="-246063" hangingPunct="0"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10,3 млн. рублей -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общий объем расходов по программе</a:t>
            </a:r>
          </a:p>
          <a:p>
            <a:pPr marL="355600" indent="-246063" hangingPunct="0">
              <a:lnSpc>
                <a:spcPct val="12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 marL="355600" indent="-246063" algn="ctr" hangingPunct="0">
              <a:lnSpc>
                <a:spcPct val="120000"/>
              </a:lnSpc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Основные направления расходов в 2016 году:</a:t>
            </a:r>
          </a:p>
          <a:p>
            <a:pPr marL="355600" indent="-246063" algn="ctr" hangingPunct="0">
              <a:lnSpc>
                <a:spcPct val="12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 marL="355600" indent="-246063" algn="just"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10,0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млн. рублей - развитие малых форм хозяйствования в агропромышленном комплексе на территории муниципального образования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Усть-Лабинский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район;</a:t>
            </a:r>
          </a:p>
          <a:p>
            <a:pPr marL="355600" indent="-246063" algn="just"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0,3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млн. рублей - поощрения работников отрасли сельского хозяйства.</a:t>
            </a:r>
          </a:p>
        </p:txBody>
      </p:sp>
      <p:graphicFrame>
        <p:nvGraphicFramePr>
          <p:cNvPr id="4" name="Group 43"/>
          <p:cNvGraphicFramePr>
            <a:graphicFrameLocks noGrp="1"/>
          </p:cNvGraphicFramePr>
          <p:nvPr/>
        </p:nvGraphicFramePr>
        <p:xfrm>
          <a:off x="428624" y="4398538"/>
          <a:ext cx="7466125" cy="2263140"/>
        </p:xfrm>
        <a:graphic>
          <a:graphicData uri="http://schemas.openxmlformats.org/drawingml/2006/table">
            <a:tbl>
              <a:tblPr/>
              <a:tblGrid>
                <a:gridCol w="4792524"/>
                <a:gridCol w="619937"/>
                <a:gridCol w="671759"/>
                <a:gridCol w="1381905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плана проведения ветеринарно-профилактических мероприятий и противоэпизоотических мероприятий против опасных заболеваний, общих для человека и животных,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посевной площади в общей площади пашни земель сельскохозяйственного назначения, % 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выставок, ярмарок и конкурсов 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Сохранение существующего уровня участия субъектов АПК района в реализации государственной программы,%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 АПК, прошедших переподготовку или повысивших квалификацию, человек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868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agrolife.biz/wp-content/uploads/2014/06/%D1%81%D0%B0%D1%80%D0%B0%D1%82%D0%BE%D0%B2%D1%81%D0%BA%D0%B0%D1%8F-%D0%BE%D0%B1%D0%BB%D0%B0%D1%81%D1%82%D1%8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7038" y="2086096"/>
            <a:ext cx="2660292" cy="140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6068"/>
            <a:ext cx="9143999" cy="103030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культуры  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Усть-Лабинского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района на 2015-2017 годы»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235" y="2839578"/>
            <a:ext cx="7840849" cy="2143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80,5 млн. рублей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по программе</a:t>
            </a:r>
          </a:p>
          <a:p>
            <a:pPr algn="just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Основные направления расходов в 2016 году: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37,1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развитие дополнительного образования детей;</a:t>
            </a:r>
          </a:p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32,0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развитие культуры, создание условий для организации досуга и культуры;</a:t>
            </a:r>
          </a:p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11,4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обеспечение выполнения функций в области культуры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искусства.</a:t>
            </a:r>
          </a:p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aphicFrame>
        <p:nvGraphicFramePr>
          <p:cNvPr id="4" name="Group 36"/>
          <p:cNvGraphicFramePr>
            <a:graphicFrameLocks noGrp="1"/>
          </p:cNvGraphicFramePr>
          <p:nvPr/>
        </p:nvGraphicFramePr>
        <p:xfrm>
          <a:off x="247082" y="4779071"/>
          <a:ext cx="7866607" cy="1717040"/>
        </p:xfrm>
        <a:graphic>
          <a:graphicData uri="http://schemas.openxmlformats.org/drawingml/2006/table">
            <a:tbl>
              <a:tblPr/>
              <a:tblGrid>
                <a:gridCol w="4851074"/>
                <a:gridCol w="767931"/>
                <a:gridCol w="749201"/>
                <a:gridCol w="1498401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населения, участвующего в клубных формированиях муниципальных организаций культуры,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100,7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культурно-массовых мероприятий, проведенных учреждениями культуры,  ед.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9 254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9 350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посещений муниципальных музеев в расчете на 1000 человек населения, ед. 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159,2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коллективов народного творчества и других самодеятельных клубных формирований, ед.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xn--c1absb.xn--p1ai/wp-content/uploads/2015/07/Kulturnye-tsentry-1260x83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1004" y="2163651"/>
            <a:ext cx="2216776" cy="139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78794"/>
            <a:ext cx="9143999" cy="119393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здравоохранения в Усть-Лабинском районе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2015-2017 годы»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4699" y="2631115"/>
            <a:ext cx="8036417" cy="2043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1938" indent="-261938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indent="-261938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84,1 млн. рублей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по программе</a:t>
            </a:r>
          </a:p>
          <a:p>
            <a:pPr marL="261938" indent="-261938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indent="-261938">
              <a:defRPr/>
            </a:pP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расходов в 2016 году:</a:t>
            </a:r>
          </a:p>
          <a:p>
            <a:pPr marL="261938" indent="-261938"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indent="-261938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83,2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организация оказания медицинской помощи в Усть-Лабинском районе;</a:t>
            </a:r>
          </a:p>
          <a:p>
            <a:pPr marL="261938" indent="-261938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0,5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другие мероприятия в области здравоохранения (мероприятия по профилактике терроризма);</a:t>
            </a:r>
          </a:p>
          <a:p>
            <a:pPr marL="261938" indent="-261938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0,4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кадровое обеспечение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(повышение квалификации работников учреждений здравоохранения).</a:t>
            </a:r>
          </a:p>
          <a:p>
            <a:pPr marL="261938" indent="-261938"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53"/>
          <p:cNvGraphicFramePr>
            <a:graphicFrameLocks noGrp="1"/>
          </p:cNvGraphicFramePr>
          <p:nvPr/>
        </p:nvGraphicFramePr>
        <p:xfrm>
          <a:off x="334849" y="4678251"/>
          <a:ext cx="8062174" cy="1950438"/>
        </p:xfrm>
        <a:graphic>
          <a:graphicData uri="http://schemas.openxmlformats.org/drawingml/2006/table">
            <a:tbl>
              <a:tblPr/>
              <a:tblGrid>
                <a:gridCol w="4970814"/>
                <a:gridCol w="787241"/>
                <a:gridCol w="864044"/>
                <a:gridCol w="1440075"/>
              </a:tblGrid>
              <a:tr h="292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выездов бригад скорой медицинской помощи со временем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доезда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больного менее 20 минут,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104,9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профилактическими медицинскими осмотрами детей,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населения профилактическими осмотрами на туберкулез,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122,5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Укомплектованность врачебным персоналом МБУЗ «ЦРБ» Усть-Лабинского района, % 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75,5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Укомплектованность средним медицинским персоналом МБУЗ «ЦРБ» Усть-Лабинского района,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85,8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95,6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www.yarnews.net/files/1/1000/4866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4890" y="2013228"/>
            <a:ext cx="2059412" cy="128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47161"/>
            <a:ext cx="9143999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 «Молодежь муниципального образования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Усть-Лабинский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 на 2015-2017 годы»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758" y="2461274"/>
            <a:ext cx="8064388" cy="1878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20000"/>
              </a:lnSpc>
              <a:defRPr/>
            </a:pP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3,4 млн. рублей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по программе</a:t>
            </a:r>
          </a:p>
          <a:p>
            <a:pPr>
              <a:lnSpc>
                <a:spcPct val="120000"/>
              </a:lnSpc>
              <a:defRPr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Основные направления расходов в 2016 году: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проведение мероприятий и обеспечение деятельности муниципальных учреждений в области молодежной политики;                             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1,4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обеспечение выполнения функций в области молодежной политики.</a:t>
            </a: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5516" y="4340181"/>
          <a:ext cx="8051508" cy="2335339"/>
        </p:xfrm>
        <a:graphic>
          <a:graphicData uri="http://schemas.openxmlformats.org/drawingml/2006/table">
            <a:tbl>
              <a:tblPr/>
              <a:tblGrid>
                <a:gridCol w="4844670"/>
                <a:gridCol w="862884"/>
                <a:gridCol w="940158"/>
                <a:gridCol w="1403796"/>
              </a:tblGrid>
              <a:tr h="373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450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мероприятий, направленных на патриотическое воспитание молодежи, ед.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мероприятий, направленных на творческое и интеллектуальное развитие молодежи, ед.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молодых людей, участвующих в молодежных туристических походах и мероприятиях, направленных на формирования здорового образа жизни, человек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2 152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2 152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5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трудоустроенных несовершеннолетних, человек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s://allianceforchildhoodorguk.files.wordpress.com/2017/12/youth-a.jpg?w=6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2878" y="1841679"/>
            <a:ext cx="1942631" cy="165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978794"/>
            <a:ext cx="9143999" cy="109089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«Семейная политика  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на 2015-2017 годы»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6805" y="2310640"/>
            <a:ext cx="8182042" cy="1694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67,9 млн. рублей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по программе</a:t>
            </a:r>
          </a:p>
          <a:p>
            <a:pPr>
              <a:lnSpc>
                <a:spcPct val="11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Основные направления расходов в 2016 году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63,1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- создание благоприятных условий для жизнедеятельности и функционирования замещающих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семей;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4,8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материально-техническое и финансовое обеспечение органов опеки 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попечительства.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состоянию на 01.01.2017 года на территории района действует 61 приемная семья и 115 семей опекунов (попечителей), в которых соответственно воспитываются 171 и 137 детей-сирот и детей, оставшихся без попечения родителей.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4140760"/>
          <a:ext cx="7974236" cy="2501243"/>
        </p:xfrm>
        <a:graphic>
          <a:graphicData uri="http://schemas.openxmlformats.org/drawingml/2006/table">
            <a:tbl>
              <a:tblPr/>
              <a:tblGrid>
                <a:gridCol w="5179520"/>
                <a:gridCol w="901521"/>
                <a:gridCol w="811369"/>
                <a:gridCol w="1081826"/>
              </a:tblGrid>
              <a:tr h="392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8569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Устройство детей-сирот и детей, оставшихся без попечения  родителей, на семейные формы воспитания,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Оздоровление детей-сирот и детей, оставшихся без попечения родителей,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лиц из числа детей-сирот и детей, оставшихся без попечения родителей, которым оказано содействие в преодолении трудной жизненной ситуации, человек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8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детей-сирот и детей, оставшихся без попечения родителей, лиц из их числа и членов их семей, замещающих родителей информированных о вреде употребления наркотической продукции,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s://49000.com.ua/wp-content/uploads/2018/11/resayk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8141" y="1790498"/>
            <a:ext cx="17859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44885"/>
            <a:ext cx="914399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«Обеспечение безопасности населения в Усть-Лабинском районе»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8477" y="2314978"/>
            <a:ext cx="8569325" cy="2449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15,9 млн. рублей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расходов по программе</a:t>
            </a:r>
          </a:p>
          <a:p>
            <a:pPr>
              <a:lnSpc>
                <a:spcPct val="110000"/>
              </a:lnSpc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Основные направления расходов в 2016 году:</a:t>
            </a: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снижение рисков и смягчение последствий чрезвычайных ситуаций природного и техногенного характера в муниципальном образовании Усть-Лабинский район;</a:t>
            </a: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15,4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мероприятия по предупреждению и ликвидации чрезвычайных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ситуаций,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стихийных бедствий и их последствий в муниципальном образовании Усть-Лабинский район;</a:t>
            </a: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профилактика терроризма и экстремизма на территории муниципального образования Усть-Лабинский район;</a:t>
            </a:r>
          </a:p>
          <a:p>
            <a:pPr algn="just">
              <a:lnSpc>
                <a:spcPct val="110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рублей - комплексные меры противодействия незаконному потреблению и обороту наркотических средств в муниципальном образовании Усть-Лабинском район.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4049" y="4673624"/>
          <a:ext cx="8174492" cy="1972139"/>
        </p:xfrm>
        <a:graphic>
          <a:graphicData uri="http://schemas.openxmlformats.org/drawingml/2006/table">
            <a:tbl>
              <a:tblPr/>
              <a:tblGrid>
                <a:gridCol w="5830537"/>
                <a:gridCol w="682580"/>
                <a:gridCol w="695460"/>
                <a:gridCol w="965915"/>
              </a:tblGrid>
              <a:tr h="3343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Индикативные показатели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4E3"/>
                    </a:solidFill>
                  </a:tcPr>
                </a:tc>
              </a:tr>
              <a:tr h="3453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Поддержание и повышение профессионального уровня личного состава учреждения,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94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Оснащение аварийно-спасательного отряда техникой, оборудованием, снаряжением,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Охват населения при информировании и оповещении в случае угрозы возникновения или возникновения чрезвычайных ситуаций,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уровня преступности, связанной с незаконным оборотом наркотических средств, %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377" marR="613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://ds10-lazorik.ru/doy/oxranatryda/568f8a87415fa6f9cdc2fe8a86e22a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0495" y="1715338"/>
            <a:ext cx="2057355" cy="1543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36372"/>
            <a:ext cx="7439281" cy="93635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НЕПРОГРАММНЫЕ   МЕРОПРИЯТИЯ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47950" y="1962620"/>
            <a:ext cx="69294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Непрограммные мероприятия в 2016 году исполнены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221,6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В рамках реализации непрограммных расходов были реализованы  следующие значимые направления: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приобретена 1 квартира для обеспечения служебными жилыми помещениями квалифицированных работников муниципальных учреждений здравоохранения,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2,0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млн.рублей;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приобретены 10 квартир для детей-сирот и детей, оставшихся без попечения родителей,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11,5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рублей;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проведены работы по строительству детского сада на 250 мест в г. Усть-Лабинске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16,1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млн. рублей;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оказана финансовая поддержка 5-ти социально ориентированным некоммерческим организациям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рублей;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проведены мероприятия по временному социально-бытовому обустройству лиц, вынужденно покинувших территорию Украины и находящихся в пунктах временного размещения,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рублей;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проведены мероприятия по информационному освещению деятельности органов местного самоуправления на  сумму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рублей:</a:t>
            </a:r>
          </a:p>
          <a:p>
            <a:pPr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предоставлены дотации на выравнивание бюджетной обеспеченности поселениям Усть-Лабинского района на сумму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24,8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млн. рублей.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411" y="847161"/>
            <a:ext cx="7423484" cy="993671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расходной части бюджета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18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-334851" y="1700011"/>
          <a:ext cx="9955369" cy="5756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47161"/>
            <a:ext cx="914399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 параметры  исполнения  бюджета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91654" y="2072571"/>
            <a:ext cx="1311443" cy="385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76518" y="1416676"/>
          <a:ext cx="9221273" cy="5441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17431"/>
            <a:ext cx="9143999" cy="115529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на социальную сферу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19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669700" y="2083157"/>
          <a:ext cx="8087934" cy="5721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606862" y="2936383"/>
            <a:ext cx="149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1 349,1 млн.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2772" y="3528811"/>
            <a:ext cx="1339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46,4 млн.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95149" y="847161"/>
            <a:ext cx="7886700" cy="132556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Социальная сфера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23599" y="1735289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02275" y="2057400"/>
          <a:ext cx="8062175" cy="4485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721218" y="3577108"/>
          <a:ext cx="8216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38005" y="6631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Образование 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5056" y="1764166"/>
          <a:ext cx="8229600" cy="374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16710" y="1661375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21685" y="52251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Здравоохранение 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50371" y="1365161"/>
          <a:ext cx="4572000" cy="364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354286" y="392974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30059" y="58782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Культура и кинематография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28599" y="1313645"/>
          <a:ext cx="5129011" cy="336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3815365" y="3907972"/>
          <a:ext cx="499378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70852" y="6096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59229" y="1390918"/>
          <a:ext cx="4572000" cy="382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408715" y="3284113"/>
          <a:ext cx="4572000" cy="337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6220" y="609600"/>
            <a:ext cx="907949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6890" y="1575496"/>
          <a:ext cx="4572000" cy="3614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371974" y="39719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25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7043" y="847161"/>
            <a:ext cx="8578517" cy="132556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Характеристика расходной части бюджета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89398" y="2310062"/>
          <a:ext cx="7896612" cy="4295273"/>
        </p:xfrm>
        <a:graphic>
          <a:graphicData uri="http://schemas.openxmlformats.org/drawingml/2006/table">
            <a:tbl>
              <a:tblPr/>
              <a:tblGrid>
                <a:gridCol w="2895050"/>
                <a:gridCol w="1053256"/>
                <a:gridCol w="1093254"/>
                <a:gridCol w="1079920"/>
                <a:gridCol w="824210"/>
                <a:gridCol w="950922"/>
              </a:tblGrid>
              <a:tr h="9761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Исполнено,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роста 2017/2016, %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1 364,4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9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 бюджета субъектов Российской Федерации и муниципальных образований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644, 2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1 890,7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864, 3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279106" y="1949116"/>
            <a:ext cx="1383632" cy="216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95149" y="8471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 (</a:t>
            </a:r>
            <a:r>
              <a:rPr lang="ru-RU" sz="2800" b="1" dirty="0" err="1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40913" y="2251775"/>
          <a:ext cx="7147774" cy="318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27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95149" y="847161"/>
            <a:ext cx="7886700" cy="132556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Муниципальный долг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8225" y="1854558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28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76519" y="2057399"/>
          <a:ext cx="8216720" cy="451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47161"/>
            <a:ext cx="7057623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и расходов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32558" y="1515980"/>
            <a:ext cx="1311443" cy="385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7577" y="1906074"/>
          <a:ext cx="8512936" cy="582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8" name="AutoShape 2" descr="https://makeyour.business/wp-content/uploads/2017/06/zelenoe-sotrudnichestvo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467" y="22380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pic>
        <p:nvPicPr>
          <p:cNvPr id="5" name="Рисунок 4" descr="http://psi-lab.ru/uploads/posts/2010-08/1283025571_3732075022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586861"/>
            <a:ext cx="3276600" cy="327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69392" y="1053223"/>
            <a:ext cx="9604298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в 2016-2017 годах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2189410"/>
          <a:ext cx="4572000" cy="3577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3037" y="2356834"/>
            <a:ext cx="1880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2016 год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1 675,4 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6704" y="2277414"/>
            <a:ext cx="1942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2017 год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1 850,9 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8038" y="5473521"/>
            <a:ext cx="6825803" cy="11333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Налоговые доходы (      на 5,0 % или 21,4 млн. рублей)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Неналоговые доходы (    на 7,2% или 5,5 млн. рублей)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(    на 17,3 % или 202,4 млн. рублей)</a:t>
            </a:r>
          </a:p>
          <a:p>
            <a:endParaRPr lang="ru-RU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031087" y="2717443"/>
            <a:ext cx="1146219" cy="206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99266" y="2936384"/>
            <a:ext cx="1712891" cy="321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+10,4%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(+ 175,5 млн. рублей)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683359" y="5782615"/>
            <a:ext cx="206062" cy="270456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flipV="1">
            <a:off x="4451796" y="6025166"/>
            <a:ext cx="169573" cy="22967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5069411" y="2799525"/>
          <a:ext cx="4074589" cy="2596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Стрелка вниз 16"/>
          <p:cNvSpPr/>
          <p:nvPr/>
        </p:nvSpPr>
        <p:spPr>
          <a:xfrm>
            <a:off x="3515932" y="5512158"/>
            <a:ext cx="193183" cy="257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95149" y="847161"/>
            <a:ext cx="8435202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доходной части бюджета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40913" y="2057399"/>
          <a:ext cx="8216721" cy="453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89409" y="5563673"/>
            <a:ext cx="759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73,8 %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7024" y="231820"/>
            <a:ext cx="8950866" cy="109374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Характеристика доходной части бюджета</a:t>
            </a:r>
            <a:endParaRPr lang="ru-RU" sz="2800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3334" y="1054119"/>
          <a:ext cx="8654605" cy="5803881"/>
        </p:xfrm>
        <a:graphic>
          <a:graphicData uri="http://schemas.openxmlformats.org/drawingml/2006/table">
            <a:tbl>
              <a:tblPr/>
              <a:tblGrid>
                <a:gridCol w="4572001"/>
                <a:gridCol w="772732"/>
                <a:gridCol w="811369"/>
                <a:gridCol w="824248"/>
                <a:gridCol w="869176"/>
                <a:gridCol w="805079"/>
              </a:tblGrid>
              <a:tr h="416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Исполнение за 2016 год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Уточнен. план на 2017 год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Исполнение за 2017 год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испол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к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уточ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плану на 2017 год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Темп роста 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 2016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году, 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511 674,4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484 785,5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484 806,4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435 286,1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415 719,4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413 890,5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337 531,6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318 978,4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317 561,5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Акцизы на нефтепродукты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826,8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373,2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376,0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12 326,8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14 559,7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14 476,8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6 722,7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6 728,9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6 704,2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36 507,2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34 426,9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33 667,2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26 046,3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19 826,2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19 936,1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155,1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496,5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15 284,2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20 671,0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20 968,1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137,2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Задолженность по отмененным налогам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76 388,3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69 066,1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70 915,9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Доходы, получаемые в виде арендной платы за земли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33 760,9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38 091,2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38 543,1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сдачи в аренду имущества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2 342,8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2 400,0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2 390,0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Проценты от предоставления бюджетных кредитов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 поступления от использования имущества, находящегося в собств-ти МР (за искл. имущ-ва МБУ и МАУ, а также имущества МУПов, в т. ч. казенных)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1 842,6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1 500,0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1 645,2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Плата за негативное воздействие на окружающую  среду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4 066,7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2 132,0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2 104,2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4 013,9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5 370,3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4 981,3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124,1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реал-ции имущ-ва, наход-ся в гос и муницип собственности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496,5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813,7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1 012,8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204,0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зем-х участков, наход-ся в гос и муницип собств-ти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18 536,8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11 570,0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12 839,9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возмещение ущерба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11 347,2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7 188,7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7 399,3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-19,1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1 163 710,1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1 379 535,0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1 366 119,0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Дотации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75 518,4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86 970,3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86 970,3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78 123,9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232 156,7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220 402,2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282,1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998 337,4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1 054 485,5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1 052 853,2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8 951,8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5 610,2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5 610,2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безвозмездные поступления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6 205,8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2 071,1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2 067,1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бюджетов от возврата бюджетными учреждениями остатков субсидий прошлых лет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-3 428,7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-1 758,8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-1 784,0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52,0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1 675 384,5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1 864 320,5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1 850 925,4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110,5</a:t>
                      </a:r>
                    </a:p>
                  </a:txBody>
                  <a:tcPr marL="3600" marR="3600" marT="3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9437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других бюджетов бюджетной системы Российской Федерации </a:t>
            </a:r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9442" y="2215166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-412124" y="2920285"/>
          <a:ext cx="5415568" cy="360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58344" y="2459865"/>
            <a:ext cx="162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257" y="2547870"/>
            <a:ext cx="162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3618962" y="3029756"/>
          <a:ext cx="5731099" cy="382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26" name="AutoShape 2" descr="https://static4.depositphotos.com/1003115/327/i/950/depositphotos_3273886-stock-photo-3d-rendered-conceptual-arrow-an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99522" y="694692"/>
            <a:ext cx="7886700" cy="132556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8687" y="1481071"/>
            <a:ext cx="124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-502276" y="1893194"/>
          <a:ext cx="4835710" cy="4093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335628" y="1944710"/>
          <a:ext cx="5628068" cy="359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Рисунок 8" descr="https://lh3.ggpht.com/hlPm_BqoMc-mLDC4mBGMmv9_lNa0vR3V8XCXj_cnefD0zBtbsnTFm37OWLghm2Or3U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500" y="5312602"/>
            <a:ext cx="1490663" cy="130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31244" y="702782"/>
            <a:ext cx="7886700" cy="1325563"/>
          </a:xfrm>
        </p:spPr>
        <p:txBody>
          <a:bodyPr/>
          <a:lstStyle/>
          <a:p>
            <a:pPr algn="ctr"/>
            <a:r>
              <a:rPr lang="ru-RU" sz="2800" b="1" dirty="0" smtClean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b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6411" y="1490666"/>
          <a:ext cx="8337884" cy="5367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8494644" y="6215269"/>
            <a:ext cx="463826" cy="4770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9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4506</TotalTime>
  <Words>2127</Words>
  <Application>Microsoft Office PowerPoint</Application>
  <PresentationFormat>Экран (4:3)</PresentationFormat>
  <Paragraphs>710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за 2017 год</vt:lpstr>
      <vt:lpstr>Основные  параметры  исполнения  бюджета</vt:lpstr>
      <vt:lpstr>Динамика доходов и расходов</vt:lpstr>
      <vt:lpstr>Структура доходов бюджета в 2016-2017 годах</vt:lpstr>
      <vt:lpstr>Структура доходной части бюджета</vt:lpstr>
      <vt:lpstr>Характеристика доходной части бюджета</vt:lpstr>
      <vt:lpstr>Безвозмездные поступления от других бюджетов бюджетной системы Российской Федерации  </vt:lpstr>
      <vt:lpstr>Расходы бюджета</vt:lpstr>
      <vt:lpstr>Муниципальные программы</vt:lpstr>
      <vt:lpstr>Муниципальная программа «Развитие образования в  Усть-Лабинском районе на 2015-2017 годы»</vt:lpstr>
      <vt:lpstr>Муниципальная программа «Развитие физической культуры и спорта в муниципальном образовании Усть-Лабинский район  на 2015-2017 годы» </vt:lpstr>
      <vt:lpstr>Муниципальная программа «Развитие сельского хозяйства в Усть-Лабинском районе  на 2015-2017 годы» </vt:lpstr>
      <vt:lpstr>Муниципальная программа «Развитие культуры   Усть-Лабинского района на 2015-2017 годы» </vt:lpstr>
      <vt:lpstr>Муниципальная программа «Развитие здравоохранения в Усть-Лабинском районе  на 2015-2017 годы» </vt:lpstr>
      <vt:lpstr>Муниципальная программа  «Молодежь муниципального образования Усть-Лабинский район на 2015-2017 годы»</vt:lpstr>
      <vt:lpstr>Муниципальная программа «Семейная политика         на 2015-2017 годы» </vt:lpstr>
      <vt:lpstr>Муниципальная программа «Обеспечение безопасности населения в Усть-Лабинском районе»</vt:lpstr>
      <vt:lpstr>НЕПРОГРАММНЫЕ   МЕРОПРИЯТИЯ  </vt:lpstr>
      <vt:lpstr>Структура расходной части бюджета</vt:lpstr>
      <vt:lpstr>Структура расходов бюджета на социальную сферу</vt:lpstr>
      <vt:lpstr>Социальная сфера</vt:lpstr>
      <vt:lpstr>Образование </vt:lpstr>
      <vt:lpstr>Здравоохранение </vt:lpstr>
      <vt:lpstr>Культура и кинематография</vt:lpstr>
      <vt:lpstr>Социальная политика</vt:lpstr>
      <vt:lpstr>Физическая культура и спорт</vt:lpstr>
      <vt:lpstr>Характеристика расходной части бюджета</vt:lpstr>
      <vt:lpstr>Дефицит (профицит)</vt:lpstr>
      <vt:lpstr>Муниципальный долг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финансовый отдел</cp:lastModifiedBy>
  <cp:revision>259</cp:revision>
  <dcterms:created xsi:type="dcterms:W3CDTF">2014-10-08T06:06:36Z</dcterms:created>
  <dcterms:modified xsi:type="dcterms:W3CDTF">2019-02-06T16:35:22Z</dcterms:modified>
</cp:coreProperties>
</file>