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3" r:id="rId8"/>
    <p:sldId id="282" r:id="rId9"/>
    <p:sldId id="288" r:id="rId10"/>
    <p:sldId id="297" r:id="rId11"/>
    <p:sldId id="296" r:id="rId12"/>
    <p:sldId id="299" r:id="rId13"/>
    <p:sldId id="305" r:id="rId14"/>
    <p:sldId id="304" r:id="rId15"/>
    <p:sldId id="309" r:id="rId16"/>
    <p:sldId id="310" r:id="rId17"/>
    <p:sldId id="311" r:id="rId18"/>
    <p:sldId id="313" r:id="rId19"/>
    <p:sldId id="315" r:id="rId20"/>
    <p:sldId id="325" r:id="rId21"/>
    <p:sldId id="326" r:id="rId22"/>
    <p:sldId id="328" r:id="rId23"/>
    <p:sldId id="327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 smtClean="0"/>
                      <a:t>31%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B2-4DF5-BFC6-952FB2EBDB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B2-4DF5-BFC6-952FB2EBDB3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67%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B2-4DF5-BFC6-952FB2EBDB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827174</c:v>
                </c:pt>
                <c:pt idx="1">
                  <c:v>243290.4</c:v>
                </c:pt>
                <c:pt idx="2">
                  <c:v>2937351.8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7-428A-8B88-FB63E2989C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D-411B-A47F-9B7147350B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5D-411B-A47F-9B7147350B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5D-411B-A47F-9B7147350B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862431</c:v>
                </c:pt>
                <c:pt idx="1">
                  <c:v>33001.9</c:v>
                </c:pt>
                <c:pt idx="2">
                  <c:v>3618645.8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4-4DBD-BB43-D4E037B530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5624885943135448E-2"/>
                  <c:y val="-8.18607221624909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24-4D8B-8D6C-1A4DD9CBAC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24-4D8B-8D6C-1A4DD9CBAC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62%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24-4D8B-8D6C-1A4DD9CBAC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888887</c:v>
                </c:pt>
                <c:pt idx="1">
                  <c:v>31580.1</c:v>
                </c:pt>
                <c:pt idx="2">
                  <c:v>1913300.7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7-4C4C-AC1F-A73A6E7335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'[Лист Microsoft Excel.xlsx]Лист1'!$B$4:$I$4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2025 год</c:v>
                </c:pt>
              </c:strCache>
            </c:strRef>
          </c:cat>
          <c:val>
            <c:numRef>
              <c:f>'[Лист Microsoft Excel.xlsx]Лист1'!$B$5:$I$5</c:f>
              <c:numCache>
                <c:formatCode>General</c:formatCode>
                <c:ptCount val="8"/>
                <c:pt idx="0">
                  <c:v>1.5</c:v>
                </c:pt>
                <c:pt idx="1">
                  <c:v>1.2</c:v>
                </c:pt>
                <c:pt idx="2">
                  <c:v>0.8</c:v>
                </c:pt>
                <c:pt idx="3">
                  <c:v>0.2</c:v>
                </c:pt>
                <c:pt idx="4">
                  <c:v>1.3</c:v>
                </c:pt>
                <c:pt idx="5">
                  <c:v>3.1</c:v>
                </c:pt>
                <c:pt idx="6">
                  <c:v>3.6</c:v>
                </c:pt>
                <c:pt idx="7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ED-45D2-932F-E1940FDDCE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2632352"/>
        <c:axId val="1032640256"/>
      </c:lineChart>
      <c:catAx>
        <c:axId val="103263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2640256"/>
        <c:crosses val="autoZero"/>
        <c:auto val="1"/>
        <c:lblAlgn val="ctr"/>
        <c:lblOffset val="100"/>
        <c:noMultiLvlLbl val="0"/>
      </c:catAx>
      <c:valAx>
        <c:axId val="1032640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263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B9D0E-8A1F-46D7-9D4E-9D8787277F81}" type="doc">
      <dgm:prSet loTypeId="urn:microsoft.com/office/officeart/2005/8/layout/radial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3DA3E7-2122-47E5-B709-4438D1FB9F91}">
      <dgm:prSet phldrT="[Текст]"/>
      <dgm:spPr/>
      <dgm:t>
        <a:bodyPr/>
        <a:lstStyle/>
        <a:p>
          <a:r>
            <a:rPr lang="ru-RU" b="1" dirty="0"/>
            <a:t>ОСНОВЫ СОСТАВЛЕНИЯ БЮДЖЕТА</a:t>
          </a:r>
        </a:p>
      </dgm:t>
    </dgm:pt>
    <dgm:pt modelId="{4CF98781-DE29-4584-A5E2-BF697491AF46}" type="parTrans" cxnId="{BAEEEF2E-4620-4B81-B0E2-2A4942F7743E}">
      <dgm:prSet/>
      <dgm:spPr/>
      <dgm:t>
        <a:bodyPr/>
        <a:lstStyle/>
        <a:p>
          <a:endParaRPr lang="ru-RU"/>
        </a:p>
      </dgm:t>
    </dgm:pt>
    <dgm:pt modelId="{839DCE69-31ED-469A-96B7-3ED943BABB6D}" type="sibTrans" cxnId="{BAEEEF2E-4620-4B81-B0E2-2A4942F7743E}">
      <dgm:prSet/>
      <dgm:spPr/>
      <dgm:t>
        <a:bodyPr/>
        <a:lstStyle/>
        <a:p>
          <a:endParaRPr lang="ru-RU"/>
        </a:p>
      </dgm:t>
    </dgm:pt>
    <dgm:pt modelId="{B6D0FFF7-9F4A-489F-82AD-7CDED9C6A265}">
      <dgm:prSet phldrT="[Текст]" custT="1"/>
      <dgm:spPr/>
      <dgm:t>
        <a:bodyPr/>
        <a:lstStyle/>
        <a:p>
          <a:r>
            <a:rPr lang="ru-RU" sz="1800" dirty="0">
              <a:latin typeface="+mn-lt"/>
            </a:rPr>
            <a:t>Положения послания Президента РФ Федеральному собранию, Указы Президента РФ</a:t>
          </a:r>
          <a:endParaRPr lang="ru-RU" sz="1800" dirty="0"/>
        </a:p>
      </dgm:t>
    </dgm:pt>
    <dgm:pt modelId="{4C7E9BB2-E385-49F8-9119-9431306631FE}" type="parTrans" cxnId="{D7B138A1-F2B2-4A96-8977-6C78F3979A58}">
      <dgm:prSet/>
      <dgm:spPr/>
      <dgm:t>
        <a:bodyPr/>
        <a:lstStyle/>
        <a:p>
          <a:endParaRPr lang="ru-RU" dirty="0"/>
        </a:p>
      </dgm:t>
    </dgm:pt>
    <dgm:pt modelId="{FF1FAA7E-A19D-487F-9E42-E0E81A8FFF5D}" type="sibTrans" cxnId="{D7B138A1-F2B2-4A96-8977-6C78F3979A58}">
      <dgm:prSet/>
      <dgm:spPr/>
      <dgm:t>
        <a:bodyPr/>
        <a:lstStyle/>
        <a:p>
          <a:endParaRPr lang="ru-RU"/>
        </a:p>
      </dgm:t>
    </dgm:pt>
    <dgm:pt modelId="{956BCC83-50C6-4FC6-B602-135D81160DC9}">
      <dgm:prSet phldrT="[Текст]"/>
      <dgm:spPr/>
      <dgm:t>
        <a:bodyPr/>
        <a:lstStyle/>
        <a:p>
          <a:endParaRPr lang="ru-RU" dirty="0"/>
        </a:p>
      </dgm:t>
    </dgm:pt>
    <dgm:pt modelId="{ECA7DA18-73F8-43B6-8112-ACF883E6F09B}" type="parTrans" cxnId="{EACFBB4D-A9C0-4262-BF71-78B4B9666A71}">
      <dgm:prSet/>
      <dgm:spPr/>
      <dgm:t>
        <a:bodyPr/>
        <a:lstStyle/>
        <a:p>
          <a:endParaRPr lang="ru-RU"/>
        </a:p>
      </dgm:t>
    </dgm:pt>
    <dgm:pt modelId="{27428B91-7F08-44B0-8F1E-6940BB39CE48}" type="sibTrans" cxnId="{EACFBB4D-A9C0-4262-BF71-78B4B9666A71}">
      <dgm:prSet/>
      <dgm:spPr/>
      <dgm:t>
        <a:bodyPr/>
        <a:lstStyle/>
        <a:p>
          <a:endParaRPr lang="ru-RU"/>
        </a:p>
      </dgm:t>
    </dgm:pt>
    <dgm:pt modelId="{83261D0E-C41C-4EF0-B1CB-05E646D7CA31}">
      <dgm:prSet phldrT="[Текст]" custT="1"/>
      <dgm:spPr/>
      <dgm:t>
        <a:bodyPr/>
        <a:lstStyle/>
        <a:p>
          <a:r>
            <a:rPr lang="ru-RU" sz="1800" dirty="0">
              <a:latin typeface="+mn-lt"/>
            </a:rPr>
            <a:t>Прогноз социально-экономического развития</a:t>
          </a:r>
        </a:p>
      </dgm:t>
    </dgm:pt>
    <dgm:pt modelId="{7BEA8365-F688-48E4-B134-F6DD4AD2141F}" type="parTrans" cxnId="{26F829EA-6C46-4C86-B513-6615C5A83CF0}">
      <dgm:prSet/>
      <dgm:spPr/>
      <dgm:t>
        <a:bodyPr/>
        <a:lstStyle/>
        <a:p>
          <a:endParaRPr lang="ru-RU" dirty="0"/>
        </a:p>
      </dgm:t>
    </dgm:pt>
    <dgm:pt modelId="{C1B675CD-6CAC-459B-BE84-12FF78979F61}" type="sibTrans" cxnId="{26F829EA-6C46-4C86-B513-6615C5A83CF0}">
      <dgm:prSet/>
      <dgm:spPr/>
      <dgm:t>
        <a:bodyPr/>
        <a:lstStyle/>
        <a:p>
          <a:endParaRPr lang="ru-RU"/>
        </a:p>
      </dgm:t>
    </dgm:pt>
    <dgm:pt modelId="{187DEDA7-2234-414D-9E7E-8F6A372DA5DB}">
      <dgm:prSet custT="1"/>
      <dgm:spPr/>
      <dgm:t>
        <a:bodyPr/>
        <a:lstStyle/>
        <a:p>
          <a:r>
            <a:rPr lang="ru-RU" sz="1800" dirty="0">
              <a:latin typeface="+mn-lt"/>
            </a:rPr>
            <a:t>Основные направления бюджетной </a:t>
          </a:r>
          <a:r>
            <a:rPr lang="ru-RU" sz="1800" dirty="0" smtClean="0">
              <a:latin typeface="+mn-lt"/>
            </a:rPr>
            <a:t>и </a:t>
          </a:r>
          <a:r>
            <a:rPr lang="ru-RU" sz="1800" dirty="0">
              <a:latin typeface="+mn-lt"/>
            </a:rPr>
            <a:t>налоговой политики </a:t>
          </a:r>
        </a:p>
      </dgm:t>
    </dgm:pt>
    <dgm:pt modelId="{1A542E8E-ADDE-41F6-8987-BC49017B9249}" type="parTrans" cxnId="{D23C39FB-6403-4E65-8E7D-A0F605D69D3A}">
      <dgm:prSet/>
      <dgm:spPr/>
      <dgm:t>
        <a:bodyPr/>
        <a:lstStyle/>
        <a:p>
          <a:endParaRPr lang="ru-RU" dirty="0"/>
        </a:p>
      </dgm:t>
    </dgm:pt>
    <dgm:pt modelId="{032C7E45-3EBE-42ED-A52B-6D74C5AF3A3E}" type="sibTrans" cxnId="{D23C39FB-6403-4E65-8E7D-A0F605D69D3A}">
      <dgm:prSet/>
      <dgm:spPr/>
      <dgm:t>
        <a:bodyPr/>
        <a:lstStyle/>
        <a:p>
          <a:endParaRPr lang="ru-RU"/>
        </a:p>
      </dgm:t>
    </dgm:pt>
    <dgm:pt modelId="{9992F96A-E742-4EAB-8FA8-DF55C0B2A302}">
      <dgm:prSet custT="1"/>
      <dgm:spPr/>
      <dgm:t>
        <a:bodyPr/>
        <a:lstStyle/>
        <a:p>
          <a:r>
            <a:rPr lang="ru-RU" sz="1800" dirty="0">
              <a:latin typeface="+mn-lt"/>
            </a:rPr>
            <a:t>Муниципальные программы </a:t>
          </a:r>
        </a:p>
        <a:p>
          <a:r>
            <a:rPr lang="ru-RU" sz="1800" dirty="0">
              <a:latin typeface="+mn-lt"/>
            </a:rPr>
            <a:t>МО </a:t>
          </a:r>
          <a:r>
            <a:rPr lang="ru-RU" sz="1800" dirty="0" err="1" smtClean="0">
              <a:latin typeface="+mn-lt"/>
            </a:rPr>
            <a:t>Усть-Лабинский</a:t>
          </a:r>
          <a:r>
            <a:rPr lang="ru-RU" sz="1800" dirty="0" smtClean="0">
              <a:latin typeface="+mn-lt"/>
            </a:rPr>
            <a:t> район</a:t>
          </a:r>
          <a:endParaRPr lang="ru-RU" sz="1800" dirty="0"/>
        </a:p>
      </dgm:t>
    </dgm:pt>
    <dgm:pt modelId="{A0A71A17-00E5-41FF-95DA-36BED3BF931E}" type="parTrans" cxnId="{C76DB3FC-DA65-4E55-A787-4293BAA5CEF9}">
      <dgm:prSet/>
      <dgm:spPr/>
      <dgm:t>
        <a:bodyPr/>
        <a:lstStyle/>
        <a:p>
          <a:endParaRPr lang="ru-RU" dirty="0"/>
        </a:p>
      </dgm:t>
    </dgm:pt>
    <dgm:pt modelId="{1C93C75D-BEAA-4A77-8A47-2FEC2F5E6347}" type="sibTrans" cxnId="{C76DB3FC-DA65-4E55-A787-4293BAA5CEF9}">
      <dgm:prSet/>
      <dgm:spPr/>
      <dgm:t>
        <a:bodyPr/>
        <a:lstStyle/>
        <a:p>
          <a:endParaRPr lang="ru-RU"/>
        </a:p>
      </dgm:t>
    </dgm:pt>
    <dgm:pt modelId="{32CF4963-8BF7-4B1F-9FC5-E231139AED1E}" type="pres">
      <dgm:prSet presAssocID="{47EB9D0E-8A1F-46D7-9D4E-9D8787277F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FA72F9-D7CD-4B39-80DB-CB54E9D096AD}" type="pres">
      <dgm:prSet presAssocID="{403DA3E7-2122-47E5-B709-4438D1FB9F91}" presName="centerShape" presStyleLbl="node0" presStyleIdx="0" presStyleCnt="1"/>
      <dgm:spPr/>
      <dgm:t>
        <a:bodyPr/>
        <a:lstStyle/>
        <a:p>
          <a:endParaRPr lang="ru-RU"/>
        </a:p>
      </dgm:t>
    </dgm:pt>
    <dgm:pt modelId="{EA4BF048-3FEB-4CC9-8CD5-8CC7D850034F}" type="pres">
      <dgm:prSet presAssocID="{4C7E9BB2-E385-49F8-9119-9431306631FE}" presName="parTrans" presStyleLbl="bgSibTrans2D1" presStyleIdx="0" presStyleCnt="4" custLinFactNeighborX="7514" custLinFactNeighborY="1867"/>
      <dgm:spPr/>
      <dgm:t>
        <a:bodyPr/>
        <a:lstStyle/>
        <a:p>
          <a:endParaRPr lang="ru-RU"/>
        </a:p>
      </dgm:t>
    </dgm:pt>
    <dgm:pt modelId="{802F9470-EC93-4EC1-95D2-AEE7F54FC036}" type="pres">
      <dgm:prSet presAssocID="{B6D0FFF7-9F4A-489F-82AD-7CDED9C6A265}" presName="node" presStyleLbl="node1" presStyleIdx="0" presStyleCnt="4" custScaleX="203844" custRadScaleRad="143683" custRadScaleInc="-37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7C20E-44BE-44B9-8D99-89EE78410F1F}" type="pres">
      <dgm:prSet presAssocID="{7BEA8365-F688-48E4-B134-F6DD4AD2141F}" presName="parTrans" presStyleLbl="bgSibTrans2D1" presStyleIdx="1" presStyleCnt="4" custLinFactNeighborX="-199" custLinFactNeighborY="2015"/>
      <dgm:spPr/>
      <dgm:t>
        <a:bodyPr/>
        <a:lstStyle/>
        <a:p>
          <a:endParaRPr lang="ru-RU"/>
        </a:p>
      </dgm:t>
    </dgm:pt>
    <dgm:pt modelId="{FBE01D68-8E6B-48B3-90EF-B96D4A24788F}" type="pres">
      <dgm:prSet presAssocID="{83261D0E-C41C-4EF0-B1CB-05E646D7CA31}" presName="node" presStyleLbl="node1" presStyleIdx="1" presStyleCnt="4" custScaleX="174576" custScaleY="96548" custRadScaleRad="148709" custRadScaleInc="-36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28DAB-169E-4F44-8A76-BE33179A45AF}" type="pres">
      <dgm:prSet presAssocID="{1A542E8E-ADDE-41F6-8987-BC49017B9249}" presName="parTrans" presStyleLbl="bgSibTrans2D1" presStyleIdx="2" presStyleCnt="4" custLinFactNeighborX="-230" custLinFactNeighborY="2015"/>
      <dgm:spPr/>
      <dgm:t>
        <a:bodyPr/>
        <a:lstStyle/>
        <a:p>
          <a:endParaRPr lang="ru-RU"/>
        </a:p>
      </dgm:t>
    </dgm:pt>
    <dgm:pt modelId="{16711E17-397F-4F1C-AF69-0EFBBB98C6D1}" type="pres">
      <dgm:prSet presAssocID="{187DEDA7-2234-414D-9E7E-8F6A372DA5DB}" presName="node" presStyleLbl="node1" presStyleIdx="2" presStyleCnt="4" custScaleX="195609" custScaleY="104824" custRadScaleRad="153618" custRadScaleInc="31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D2047-545E-4B8B-AA01-5CEB60498483}" type="pres">
      <dgm:prSet presAssocID="{A0A71A17-00E5-41FF-95DA-36BED3BF931E}" presName="parTrans" presStyleLbl="bgSibTrans2D1" presStyleIdx="3" presStyleCnt="4" custLinFactNeighborX="-5983" custLinFactNeighborY="11351"/>
      <dgm:spPr/>
      <dgm:t>
        <a:bodyPr/>
        <a:lstStyle/>
        <a:p>
          <a:endParaRPr lang="ru-RU"/>
        </a:p>
      </dgm:t>
    </dgm:pt>
    <dgm:pt modelId="{FD2FF186-123D-4B90-878E-3293A7B40D59}" type="pres">
      <dgm:prSet presAssocID="{9992F96A-E742-4EAB-8FA8-DF55C0B2A302}" presName="node" presStyleLbl="node1" presStyleIdx="3" presStyleCnt="4" custScaleX="205378" custRadScaleRad="146258" custRadScaleInc="38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87B684-DC15-4F94-9373-EBFEC5657117}" type="presOf" srcId="{187DEDA7-2234-414D-9E7E-8F6A372DA5DB}" destId="{16711E17-397F-4F1C-AF69-0EFBBB98C6D1}" srcOrd="0" destOrd="0" presId="urn:microsoft.com/office/officeart/2005/8/layout/radial4"/>
    <dgm:cxn modelId="{634F63FD-D1C6-42BF-B209-0DD8B49BC544}" type="presOf" srcId="{403DA3E7-2122-47E5-B709-4438D1FB9F91}" destId="{D2FA72F9-D7CD-4B39-80DB-CB54E9D096AD}" srcOrd="0" destOrd="0" presId="urn:microsoft.com/office/officeart/2005/8/layout/radial4"/>
    <dgm:cxn modelId="{E1C9ED92-C56D-4022-AE6D-7160A6B585D8}" type="presOf" srcId="{7BEA8365-F688-48E4-B134-F6DD4AD2141F}" destId="{7E67C20E-44BE-44B9-8D99-89EE78410F1F}" srcOrd="0" destOrd="0" presId="urn:microsoft.com/office/officeart/2005/8/layout/radial4"/>
    <dgm:cxn modelId="{216D00B9-91F2-48EA-BD7B-9441F3C2269A}" type="presOf" srcId="{4C7E9BB2-E385-49F8-9119-9431306631FE}" destId="{EA4BF048-3FEB-4CC9-8CD5-8CC7D850034F}" srcOrd="0" destOrd="0" presId="urn:microsoft.com/office/officeart/2005/8/layout/radial4"/>
    <dgm:cxn modelId="{EAB30214-A136-46BF-9EE4-40694765E562}" type="presOf" srcId="{1A542E8E-ADDE-41F6-8987-BC49017B9249}" destId="{AD228DAB-169E-4F44-8A76-BE33179A45AF}" srcOrd="0" destOrd="0" presId="urn:microsoft.com/office/officeart/2005/8/layout/radial4"/>
    <dgm:cxn modelId="{BAEEEF2E-4620-4B81-B0E2-2A4942F7743E}" srcId="{47EB9D0E-8A1F-46D7-9D4E-9D8787277F81}" destId="{403DA3E7-2122-47E5-B709-4438D1FB9F91}" srcOrd="0" destOrd="0" parTransId="{4CF98781-DE29-4584-A5E2-BF697491AF46}" sibTransId="{839DCE69-31ED-469A-96B7-3ED943BABB6D}"/>
    <dgm:cxn modelId="{26F829EA-6C46-4C86-B513-6615C5A83CF0}" srcId="{403DA3E7-2122-47E5-B709-4438D1FB9F91}" destId="{83261D0E-C41C-4EF0-B1CB-05E646D7CA31}" srcOrd="1" destOrd="0" parTransId="{7BEA8365-F688-48E4-B134-F6DD4AD2141F}" sibTransId="{C1B675CD-6CAC-459B-BE84-12FF78979F61}"/>
    <dgm:cxn modelId="{0D86C6F5-BFD2-41BC-AB1E-D0083F5E8E7E}" type="presOf" srcId="{B6D0FFF7-9F4A-489F-82AD-7CDED9C6A265}" destId="{802F9470-EC93-4EC1-95D2-AEE7F54FC036}" srcOrd="0" destOrd="0" presId="urn:microsoft.com/office/officeart/2005/8/layout/radial4"/>
    <dgm:cxn modelId="{5B595AEA-4C8B-4EEE-B143-4B69DFF51AF4}" type="presOf" srcId="{9992F96A-E742-4EAB-8FA8-DF55C0B2A302}" destId="{FD2FF186-123D-4B90-878E-3293A7B40D59}" srcOrd="0" destOrd="0" presId="urn:microsoft.com/office/officeart/2005/8/layout/radial4"/>
    <dgm:cxn modelId="{D7B138A1-F2B2-4A96-8977-6C78F3979A58}" srcId="{403DA3E7-2122-47E5-B709-4438D1FB9F91}" destId="{B6D0FFF7-9F4A-489F-82AD-7CDED9C6A265}" srcOrd="0" destOrd="0" parTransId="{4C7E9BB2-E385-49F8-9119-9431306631FE}" sibTransId="{FF1FAA7E-A19D-487F-9E42-E0E81A8FFF5D}"/>
    <dgm:cxn modelId="{C76DB3FC-DA65-4E55-A787-4293BAA5CEF9}" srcId="{403DA3E7-2122-47E5-B709-4438D1FB9F91}" destId="{9992F96A-E742-4EAB-8FA8-DF55C0B2A302}" srcOrd="3" destOrd="0" parTransId="{A0A71A17-00E5-41FF-95DA-36BED3BF931E}" sibTransId="{1C93C75D-BEAA-4A77-8A47-2FEC2F5E6347}"/>
    <dgm:cxn modelId="{4B96C21D-C30C-4DA0-99E3-F95B4ADFBB6C}" type="presOf" srcId="{47EB9D0E-8A1F-46D7-9D4E-9D8787277F81}" destId="{32CF4963-8BF7-4B1F-9FC5-E231139AED1E}" srcOrd="0" destOrd="0" presId="urn:microsoft.com/office/officeart/2005/8/layout/radial4"/>
    <dgm:cxn modelId="{D23C39FB-6403-4E65-8E7D-A0F605D69D3A}" srcId="{403DA3E7-2122-47E5-B709-4438D1FB9F91}" destId="{187DEDA7-2234-414D-9E7E-8F6A372DA5DB}" srcOrd="2" destOrd="0" parTransId="{1A542E8E-ADDE-41F6-8987-BC49017B9249}" sibTransId="{032C7E45-3EBE-42ED-A52B-6D74C5AF3A3E}"/>
    <dgm:cxn modelId="{EACFBB4D-A9C0-4262-BF71-78B4B9666A71}" srcId="{47EB9D0E-8A1F-46D7-9D4E-9D8787277F81}" destId="{956BCC83-50C6-4FC6-B602-135D81160DC9}" srcOrd="1" destOrd="0" parTransId="{ECA7DA18-73F8-43B6-8112-ACF883E6F09B}" sibTransId="{27428B91-7F08-44B0-8F1E-6940BB39CE48}"/>
    <dgm:cxn modelId="{EBE003FC-1EB4-409B-89D0-BF5565FD2AA1}" type="presOf" srcId="{83261D0E-C41C-4EF0-B1CB-05E646D7CA31}" destId="{FBE01D68-8E6B-48B3-90EF-B96D4A24788F}" srcOrd="0" destOrd="0" presId="urn:microsoft.com/office/officeart/2005/8/layout/radial4"/>
    <dgm:cxn modelId="{F69DCA42-FD08-4E3C-B971-CE577FBD8610}" type="presOf" srcId="{A0A71A17-00E5-41FF-95DA-36BED3BF931E}" destId="{D12D2047-545E-4B8B-AA01-5CEB60498483}" srcOrd="0" destOrd="0" presId="urn:microsoft.com/office/officeart/2005/8/layout/radial4"/>
    <dgm:cxn modelId="{F1DDE4CF-FBC7-4E1E-9702-32C2F14BF4DF}" type="presParOf" srcId="{32CF4963-8BF7-4B1F-9FC5-E231139AED1E}" destId="{D2FA72F9-D7CD-4B39-80DB-CB54E9D096AD}" srcOrd="0" destOrd="0" presId="urn:microsoft.com/office/officeart/2005/8/layout/radial4"/>
    <dgm:cxn modelId="{5C4CB8C4-3205-4B88-B1A0-5B4A903E056A}" type="presParOf" srcId="{32CF4963-8BF7-4B1F-9FC5-E231139AED1E}" destId="{EA4BF048-3FEB-4CC9-8CD5-8CC7D850034F}" srcOrd="1" destOrd="0" presId="urn:microsoft.com/office/officeart/2005/8/layout/radial4"/>
    <dgm:cxn modelId="{1C1BFFA6-51B5-43B2-B33B-5A916646210F}" type="presParOf" srcId="{32CF4963-8BF7-4B1F-9FC5-E231139AED1E}" destId="{802F9470-EC93-4EC1-95D2-AEE7F54FC036}" srcOrd="2" destOrd="0" presId="urn:microsoft.com/office/officeart/2005/8/layout/radial4"/>
    <dgm:cxn modelId="{FB8817EE-5040-4E79-B992-1FAFCA08DB89}" type="presParOf" srcId="{32CF4963-8BF7-4B1F-9FC5-E231139AED1E}" destId="{7E67C20E-44BE-44B9-8D99-89EE78410F1F}" srcOrd="3" destOrd="0" presId="urn:microsoft.com/office/officeart/2005/8/layout/radial4"/>
    <dgm:cxn modelId="{61186B40-AB1D-4D05-B111-AEDACC11A78F}" type="presParOf" srcId="{32CF4963-8BF7-4B1F-9FC5-E231139AED1E}" destId="{FBE01D68-8E6B-48B3-90EF-B96D4A24788F}" srcOrd="4" destOrd="0" presId="urn:microsoft.com/office/officeart/2005/8/layout/radial4"/>
    <dgm:cxn modelId="{79F0D261-0BF4-4EA1-8202-A52A59B8DCC2}" type="presParOf" srcId="{32CF4963-8BF7-4B1F-9FC5-E231139AED1E}" destId="{AD228DAB-169E-4F44-8A76-BE33179A45AF}" srcOrd="5" destOrd="0" presId="urn:microsoft.com/office/officeart/2005/8/layout/radial4"/>
    <dgm:cxn modelId="{684F3AC5-4998-4BD7-B913-7518B3F36B95}" type="presParOf" srcId="{32CF4963-8BF7-4B1F-9FC5-E231139AED1E}" destId="{16711E17-397F-4F1C-AF69-0EFBBB98C6D1}" srcOrd="6" destOrd="0" presId="urn:microsoft.com/office/officeart/2005/8/layout/radial4"/>
    <dgm:cxn modelId="{82793C52-5C79-4D27-9C77-586B52049E6B}" type="presParOf" srcId="{32CF4963-8BF7-4B1F-9FC5-E231139AED1E}" destId="{D12D2047-545E-4B8B-AA01-5CEB60498483}" srcOrd="7" destOrd="0" presId="urn:microsoft.com/office/officeart/2005/8/layout/radial4"/>
    <dgm:cxn modelId="{EDE21799-BF53-4D2B-B7C3-1BEE9F32C223}" type="presParOf" srcId="{32CF4963-8BF7-4B1F-9FC5-E231139AED1E}" destId="{FD2FF186-123D-4B90-878E-3293A7B40D5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Национальная безопасность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FCA06A68-3FA7-4113-BC98-8F61A58F8B25}" type="presOf" srcId="{63A9581D-FCD8-45C0-9DE1-AF7F38E3806C}" destId="{E5D321B7-8ABF-452E-B825-61F3E15BFA6D}" srcOrd="0" destOrd="0" presId="urn:microsoft.com/office/officeart/2005/8/layout/hProcess3"/>
    <dgm:cxn modelId="{E14F1D41-14C5-4BD4-A076-9CA57D23D6A6}" type="presOf" srcId="{85DBC80F-50E8-4966-917A-5B6B87B78E27}" destId="{AD4CB5C4-3F9E-4ED6-A659-AA5919B19372}" srcOrd="0" destOrd="0" presId="urn:microsoft.com/office/officeart/2005/8/layout/hProcess3"/>
    <dgm:cxn modelId="{5BEE86AE-204C-4ADA-BBCA-9FB0D3E1A051}" type="presParOf" srcId="{AD4CB5C4-3F9E-4ED6-A659-AA5919B19372}" destId="{6F477CC3-8494-444B-8E14-AF8A334840D1}" srcOrd="0" destOrd="0" presId="urn:microsoft.com/office/officeart/2005/8/layout/hProcess3"/>
    <dgm:cxn modelId="{6F313253-D4F3-41F3-8CF3-E9A9D6573886}" type="presParOf" srcId="{AD4CB5C4-3F9E-4ED6-A659-AA5919B19372}" destId="{D6EB0D8F-DCD8-4C5F-B78E-2809473C43D9}" srcOrd="1" destOrd="0" presId="urn:microsoft.com/office/officeart/2005/8/layout/hProcess3"/>
    <dgm:cxn modelId="{F6120082-624A-47AE-8DEE-7A7754ADC83F}" type="presParOf" srcId="{D6EB0D8F-DCD8-4C5F-B78E-2809473C43D9}" destId="{442EE956-BF9B-4ED1-B6D9-F4214D2FDB5B}" srcOrd="0" destOrd="0" presId="urn:microsoft.com/office/officeart/2005/8/layout/hProcess3"/>
    <dgm:cxn modelId="{B8715DE0-B123-4BA1-8A9E-8995D830A465}" type="presParOf" srcId="{D6EB0D8F-DCD8-4C5F-B78E-2809473C43D9}" destId="{714E4A0F-6136-4D6D-A0F9-E49D01FCD268}" srcOrd="1" destOrd="0" presId="urn:microsoft.com/office/officeart/2005/8/layout/hProcess3"/>
    <dgm:cxn modelId="{14909EED-F826-42E7-AD76-8767A4BD792E}" type="presParOf" srcId="{714E4A0F-6136-4D6D-A0F9-E49D01FCD268}" destId="{8C2BFA1F-08EB-4915-B5DD-B235A4BABFCA}" srcOrd="0" destOrd="0" presId="urn:microsoft.com/office/officeart/2005/8/layout/hProcess3"/>
    <dgm:cxn modelId="{B0900FF2-4BFB-42C3-AEB4-DA302FF884CE}" type="presParOf" srcId="{714E4A0F-6136-4D6D-A0F9-E49D01FCD268}" destId="{E5D321B7-8ABF-452E-B825-61F3E15BFA6D}" srcOrd="1" destOrd="0" presId="urn:microsoft.com/office/officeart/2005/8/layout/hProcess3"/>
    <dgm:cxn modelId="{BF2370E4-9476-4BDD-8DCE-457F2B10791E}" type="presParOf" srcId="{714E4A0F-6136-4D6D-A0F9-E49D01FCD268}" destId="{B302DAB0-FDDF-40FE-A5D2-74AC2C8D65A9}" srcOrd="2" destOrd="0" presId="urn:microsoft.com/office/officeart/2005/8/layout/hProcess3"/>
    <dgm:cxn modelId="{CEA1CAEC-E6E1-4AAE-9C63-1CF25D0D051C}" type="presParOf" srcId="{714E4A0F-6136-4D6D-A0F9-E49D01FCD268}" destId="{064F8B0E-A339-4E85-A5B0-7AF94C30FB70}" srcOrd="3" destOrd="0" presId="urn:microsoft.com/office/officeart/2005/8/layout/hProcess3"/>
    <dgm:cxn modelId="{3563A1E0-7F77-4C6A-97BC-4D2E9CB65CB9}" type="presParOf" srcId="{D6EB0D8F-DCD8-4C5F-B78E-2809473C43D9}" destId="{18164CA7-833F-4089-801D-3B91CEF21073}" srcOrd="2" destOrd="0" presId="urn:microsoft.com/office/officeart/2005/8/layout/hProcess3"/>
    <dgm:cxn modelId="{906EA356-151E-47B6-B4CD-AC8E267E7BA6}" type="presParOf" srcId="{D6EB0D8F-DCD8-4C5F-B78E-2809473C43D9}" destId="{B7DC25EF-2FF7-4F47-A50A-7D947EE013C8}" srcOrd="3" destOrd="0" presId="urn:microsoft.com/office/officeart/2005/8/layout/hProcess3"/>
    <dgm:cxn modelId="{9655CC89-0076-4CFB-B3C9-12E3C13CCB2B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Физическая культура и спорт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6E7DDEEF-16CD-4884-A539-5132767DCB23}" type="presOf" srcId="{85DBC80F-50E8-4966-917A-5B6B87B78E27}" destId="{AD4CB5C4-3F9E-4ED6-A659-AA5919B19372}" srcOrd="0" destOrd="0" presId="urn:microsoft.com/office/officeart/2005/8/layout/hProcess3"/>
    <dgm:cxn modelId="{DA476340-F393-4318-89CF-BF49AB89B6E6}" type="presOf" srcId="{63A9581D-FCD8-45C0-9DE1-AF7F38E3806C}" destId="{E5D321B7-8ABF-452E-B825-61F3E15BFA6D}" srcOrd="0" destOrd="0" presId="urn:microsoft.com/office/officeart/2005/8/layout/hProcess3"/>
    <dgm:cxn modelId="{36E5E5C0-A591-49CE-9D99-8D53378CA265}" type="presParOf" srcId="{AD4CB5C4-3F9E-4ED6-A659-AA5919B19372}" destId="{6F477CC3-8494-444B-8E14-AF8A334840D1}" srcOrd="0" destOrd="0" presId="urn:microsoft.com/office/officeart/2005/8/layout/hProcess3"/>
    <dgm:cxn modelId="{91BA6804-E009-4A02-91A4-5577EA053ECA}" type="presParOf" srcId="{AD4CB5C4-3F9E-4ED6-A659-AA5919B19372}" destId="{D6EB0D8F-DCD8-4C5F-B78E-2809473C43D9}" srcOrd="1" destOrd="0" presId="urn:microsoft.com/office/officeart/2005/8/layout/hProcess3"/>
    <dgm:cxn modelId="{ACA1BA0B-D1B6-4D0D-A835-D9FA7CB14669}" type="presParOf" srcId="{D6EB0D8F-DCD8-4C5F-B78E-2809473C43D9}" destId="{442EE956-BF9B-4ED1-B6D9-F4214D2FDB5B}" srcOrd="0" destOrd="0" presId="urn:microsoft.com/office/officeart/2005/8/layout/hProcess3"/>
    <dgm:cxn modelId="{48374272-1097-4AFD-82D1-B8CAF23876E4}" type="presParOf" srcId="{D6EB0D8F-DCD8-4C5F-B78E-2809473C43D9}" destId="{714E4A0F-6136-4D6D-A0F9-E49D01FCD268}" srcOrd="1" destOrd="0" presId="urn:microsoft.com/office/officeart/2005/8/layout/hProcess3"/>
    <dgm:cxn modelId="{BAFF6830-95FD-4BAF-A0AE-F2731BC27BE2}" type="presParOf" srcId="{714E4A0F-6136-4D6D-A0F9-E49D01FCD268}" destId="{8C2BFA1F-08EB-4915-B5DD-B235A4BABFCA}" srcOrd="0" destOrd="0" presId="urn:microsoft.com/office/officeart/2005/8/layout/hProcess3"/>
    <dgm:cxn modelId="{323383FB-E430-4F1B-AD65-18ED6FA338DB}" type="presParOf" srcId="{714E4A0F-6136-4D6D-A0F9-E49D01FCD268}" destId="{E5D321B7-8ABF-452E-B825-61F3E15BFA6D}" srcOrd="1" destOrd="0" presId="urn:microsoft.com/office/officeart/2005/8/layout/hProcess3"/>
    <dgm:cxn modelId="{0233DC28-A277-4182-A60A-24F7EF86906D}" type="presParOf" srcId="{714E4A0F-6136-4D6D-A0F9-E49D01FCD268}" destId="{B302DAB0-FDDF-40FE-A5D2-74AC2C8D65A9}" srcOrd="2" destOrd="0" presId="urn:microsoft.com/office/officeart/2005/8/layout/hProcess3"/>
    <dgm:cxn modelId="{C0357B17-F9F1-4909-9850-CCBB7C05FDA9}" type="presParOf" srcId="{714E4A0F-6136-4D6D-A0F9-E49D01FCD268}" destId="{064F8B0E-A339-4E85-A5B0-7AF94C30FB70}" srcOrd="3" destOrd="0" presId="urn:microsoft.com/office/officeart/2005/8/layout/hProcess3"/>
    <dgm:cxn modelId="{AB4F1EFD-1B03-4B80-B5B8-1ECEE46DE944}" type="presParOf" srcId="{D6EB0D8F-DCD8-4C5F-B78E-2809473C43D9}" destId="{18164CA7-833F-4089-801D-3B91CEF21073}" srcOrd="2" destOrd="0" presId="urn:microsoft.com/office/officeart/2005/8/layout/hProcess3"/>
    <dgm:cxn modelId="{21F2EFBB-9FFA-405F-B107-A38AC072BD53}" type="presParOf" srcId="{D6EB0D8F-DCD8-4C5F-B78E-2809473C43D9}" destId="{B7DC25EF-2FF7-4F47-A50A-7D947EE013C8}" srcOrd="3" destOrd="0" presId="urn:microsoft.com/office/officeart/2005/8/layout/hProcess3"/>
    <dgm:cxn modelId="{31C85F52-284A-4D82-8F77-4DEE661B93F6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Культура, кинематография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 custScaleX="88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/>
      <dgm:spPr/>
      <dgm:t>
        <a:bodyPr/>
        <a:lstStyle/>
        <a:p>
          <a:endParaRPr lang="ru-RU"/>
        </a:p>
      </dgm:t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6606581C-B151-48C9-80D3-8723077E4C25}" type="presOf" srcId="{85DBC80F-50E8-4966-917A-5B6B87B78E27}" destId="{AD4CB5C4-3F9E-4ED6-A659-AA5919B19372}" srcOrd="0" destOrd="0" presId="urn:microsoft.com/office/officeart/2005/8/layout/hProcess3"/>
    <dgm:cxn modelId="{A9B78556-875C-4449-8546-C9CE7B6F338D}" type="presOf" srcId="{63A9581D-FCD8-45C0-9DE1-AF7F38E3806C}" destId="{E5D321B7-8ABF-452E-B825-61F3E15BFA6D}" srcOrd="0" destOrd="0" presId="urn:microsoft.com/office/officeart/2005/8/layout/hProcess3"/>
    <dgm:cxn modelId="{945ECDFB-353F-4CDC-9A96-4D68B25A50D2}" type="presParOf" srcId="{AD4CB5C4-3F9E-4ED6-A659-AA5919B19372}" destId="{6F477CC3-8494-444B-8E14-AF8A334840D1}" srcOrd="0" destOrd="0" presId="urn:microsoft.com/office/officeart/2005/8/layout/hProcess3"/>
    <dgm:cxn modelId="{DE21F443-46BC-4C0A-B9F8-02C692E263C5}" type="presParOf" srcId="{AD4CB5C4-3F9E-4ED6-A659-AA5919B19372}" destId="{D6EB0D8F-DCD8-4C5F-B78E-2809473C43D9}" srcOrd="1" destOrd="0" presId="urn:microsoft.com/office/officeart/2005/8/layout/hProcess3"/>
    <dgm:cxn modelId="{4825A7D5-AD5F-46AA-AE2E-F31C721E5DBE}" type="presParOf" srcId="{D6EB0D8F-DCD8-4C5F-B78E-2809473C43D9}" destId="{442EE956-BF9B-4ED1-B6D9-F4214D2FDB5B}" srcOrd="0" destOrd="0" presId="urn:microsoft.com/office/officeart/2005/8/layout/hProcess3"/>
    <dgm:cxn modelId="{5A3554EF-865D-48D4-BA88-F248A3D90CE2}" type="presParOf" srcId="{D6EB0D8F-DCD8-4C5F-B78E-2809473C43D9}" destId="{714E4A0F-6136-4D6D-A0F9-E49D01FCD268}" srcOrd="1" destOrd="0" presId="urn:microsoft.com/office/officeart/2005/8/layout/hProcess3"/>
    <dgm:cxn modelId="{44C4A4A9-0796-4005-B14F-B9157F8D9984}" type="presParOf" srcId="{714E4A0F-6136-4D6D-A0F9-E49D01FCD268}" destId="{8C2BFA1F-08EB-4915-B5DD-B235A4BABFCA}" srcOrd="0" destOrd="0" presId="urn:microsoft.com/office/officeart/2005/8/layout/hProcess3"/>
    <dgm:cxn modelId="{65FF28BC-163D-4E44-829B-5BFC40C4AC79}" type="presParOf" srcId="{714E4A0F-6136-4D6D-A0F9-E49D01FCD268}" destId="{E5D321B7-8ABF-452E-B825-61F3E15BFA6D}" srcOrd="1" destOrd="0" presId="urn:microsoft.com/office/officeart/2005/8/layout/hProcess3"/>
    <dgm:cxn modelId="{4ED87FA4-5616-422E-8EBF-D6DA10038C39}" type="presParOf" srcId="{714E4A0F-6136-4D6D-A0F9-E49D01FCD268}" destId="{B302DAB0-FDDF-40FE-A5D2-74AC2C8D65A9}" srcOrd="2" destOrd="0" presId="urn:microsoft.com/office/officeart/2005/8/layout/hProcess3"/>
    <dgm:cxn modelId="{FB5228F6-5C53-4363-B979-72808A31D918}" type="presParOf" srcId="{714E4A0F-6136-4D6D-A0F9-E49D01FCD268}" destId="{064F8B0E-A339-4E85-A5B0-7AF94C30FB70}" srcOrd="3" destOrd="0" presId="urn:microsoft.com/office/officeart/2005/8/layout/hProcess3"/>
    <dgm:cxn modelId="{883E75BE-BC73-4472-B79E-62F0424ADA7E}" type="presParOf" srcId="{D6EB0D8F-DCD8-4C5F-B78E-2809473C43D9}" destId="{18164CA7-833F-4089-801D-3B91CEF21073}" srcOrd="2" destOrd="0" presId="urn:microsoft.com/office/officeart/2005/8/layout/hProcess3"/>
    <dgm:cxn modelId="{7FFD9F26-4E61-42EA-8172-DA699527C926}" type="presParOf" srcId="{D6EB0D8F-DCD8-4C5F-B78E-2809473C43D9}" destId="{B7DC25EF-2FF7-4F47-A50A-7D947EE013C8}" srcOrd="3" destOrd="0" presId="urn:microsoft.com/office/officeart/2005/8/layout/hProcess3"/>
    <dgm:cxn modelId="{5E502D8E-897F-4446-9173-3486045A7779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Жилищно-коммунальное хозяйство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 custLinFactY="-152243" custLinFactNeighborX="9529" custLinFactNeighborY="-200000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854BC885-BDB2-4D76-A947-7CC83021A0E5}" type="presOf" srcId="{63A9581D-FCD8-45C0-9DE1-AF7F38E3806C}" destId="{E5D321B7-8ABF-452E-B825-61F3E15BFA6D}" srcOrd="0" destOrd="0" presId="urn:microsoft.com/office/officeart/2005/8/layout/hProcess3"/>
    <dgm:cxn modelId="{7A194CB3-F67E-4EA1-A667-A8769AD34848}" type="presOf" srcId="{85DBC80F-50E8-4966-917A-5B6B87B78E27}" destId="{AD4CB5C4-3F9E-4ED6-A659-AA5919B19372}" srcOrd="0" destOrd="0" presId="urn:microsoft.com/office/officeart/2005/8/layout/hProcess3"/>
    <dgm:cxn modelId="{D4430D00-3C98-4E25-8144-C42D66D3E52B}" type="presParOf" srcId="{AD4CB5C4-3F9E-4ED6-A659-AA5919B19372}" destId="{6F477CC3-8494-444B-8E14-AF8A334840D1}" srcOrd="0" destOrd="0" presId="urn:microsoft.com/office/officeart/2005/8/layout/hProcess3"/>
    <dgm:cxn modelId="{8D7A64B3-0198-4AE8-BD2E-FBCADB2A76B3}" type="presParOf" srcId="{AD4CB5C4-3F9E-4ED6-A659-AA5919B19372}" destId="{D6EB0D8F-DCD8-4C5F-B78E-2809473C43D9}" srcOrd="1" destOrd="0" presId="urn:microsoft.com/office/officeart/2005/8/layout/hProcess3"/>
    <dgm:cxn modelId="{A25E54EF-6B41-4182-BA38-9C4ACE9DD0F9}" type="presParOf" srcId="{D6EB0D8F-DCD8-4C5F-B78E-2809473C43D9}" destId="{442EE956-BF9B-4ED1-B6D9-F4214D2FDB5B}" srcOrd="0" destOrd="0" presId="urn:microsoft.com/office/officeart/2005/8/layout/hProcess3"/>
    <dgm:cxn modelId="{E69945DE-1EBC-4C3F-8DED-A850C93072F9}" type="presParOf" srcId="{D6EB0D8F-DCD8-4C5F-B78E-2809473C43D9}" destId="{714E4A0F-6136-4D6D-A0F9-E49D01FCD268}" srcOrd="1" destOrd="0" presId="urn:microsoft.com/office/officeart/2005/8/layout/hProcess3"/>
    <dgm:cxn modelId="{26BDCBD8-24EB-4F7B-BC29-60109562E405}" type="presParOf" srcId="{714E4A0F-6136-4D6D-A0F9-E49D01FCD268}" destId="{8C2BFA1F-08EB-4915-B5DD-B235A4BABFCA}" srcOrd="0" destOrd="0" presId="urn:microsoft.com/office/officeart/2005/8/layout/hProcess3"/>
    <dgm:cxn modelId="{4AFE69C1-882D-4539-8023-B5975E6EF01B}" type="presParOf" srcId="{714E4A0F-6136-4D6D-A0F9-E49D01FCD268}" destId="{E5D321B7-8ABF-452E-B825-61F3E15BFA6D}" srcOrd="1" destOrd="0" presId="urn:microsoft.com/office/officeart/2005/8/layout/hProcess3"/>
    <dgm:cxn modelId="{C4E8D33F-D7AC-4B2F-8D6E-A66A6CE04E84}" type="presParOf" srcId="{714E4A0F-6136-4D6D-A0F9-E49D01FCD268}" destId="{B302DAB0-FDDF-40FE-A5D2-74AC2C8D65A9}" srcOrd="2" destOrd="0" presId="urn:microsoft.com/office/officeart/2005/8/layout/hProcess3"/>
    <dgm:cxn modelId="{EFA49946-24BE-4572-B2FF-CCDB2E6FFD6F}" type="presParOf" srcId="{714E4A0F-6136-4D6D-A0F9-E49D01FCD268}" destId="{064F8B0E-A339-4E85-A5B0-7AF94C30FB70}" srcOrd="3" destOrd="0" presId="urn:microsoft.com/office/officeart/2005/8/layout/hProcess3"/>
    <dgm:cxn modelId="{3435261D-4809-4C18-9BB1-99D1E70F7EB8}" type="presParOf" srcId="{D6EB0D8F-DCD8-4C5F-B78E-2809473C43D9}" destId="{18164CA7-833F-4089-801D-3B91CEF21073}" srcOrd="2" destOrd="0" presId="urn:microsoft.com/office/officeart/2005/8/layout/hProcess3"/>
    <dgm:cxn modelId="{5514BD96-0B46-49B6-97A6-630C0D135008}" type="presParOf" srcId="{D6EB0D8F-DCD8-4C5F-B78E-2809473C43D9}" destId="{B7DC25EF-2FF7-4F47-A50A-7D947EE013C8}" srcOrd="3" destOrd="0" presId="urn:microsoft.com/office/officeart/2005/8/layout/hProcess3"/>
    <dgm:cxn modelId="{0F967645-A407-4780-93F6-F9B46EB5AC1D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Национальная экономика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 custScaleX="88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 custLinFactY="175709" custLinFactNeighborX="-245" custLinFactNeighborY="200000"/>
      <dgm:spPr/>
      <dgm:t>
        <a:bodyPr/>
        <a:lstStyle/>
        <a:p>
          <a:endParaRPr lang="ru-RU"/>
        </a:p>
      </dgm:t>
    </dgm:pt>
  </dgm:ptLst>
  <dgm:cxnLst>
    <dgm:cxn modelId="{84A9AC72-3BD6-4A9D-AAE5-48AE29159942}" type="presOf" srcId="{85DBC80F-50E8-4966-917A-5B6B87B78E27}" destId="{AD4CB5C4-3F9E-4ED6-A659-AA5919B19372}" srcOrd="0" destOrd="0" presId="urn:microsoft.com/office/officeart/2005/8/layout/hProcess3"/>
    <dgm:cxn modelId="{D25D872B-09B9-435E-92E8-AD27BD494B6A}" type="presOf" srcId="{63A9581D-FCD8-45C0-9DE1-AF7F38E3806C}" destId="{E5D321B7-8ABF-452E-B825-61F3E15BFA6D}" srcOrd="0" destOrd="0" presId="urn:microsoft.com/office/officeart/2005/8/layout/hProcess3"/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C163DEEB-52E0-408E-9193-EF9C9E1E8AD5}" type="presParOf" srcId="{AD4CB5C4-3F9E-4ED6-A659-AA5919B19372}" destId="{6F477CC3-8494-444B-8E14-AF8A334840D1}" srcOrd="0" destOrd="0" presId="urn:microsoft.com/office/officeart/2005/8/layout/hProcess3"/>
    <dgm:cxn modelId="{3B8AA7BC-845B-4505-8750-65F7B1A1CC4E}" type="presParOf" srcId="{AD4CB5C4-3F9E-4ED6-A659-AA5919B19372}" destId="{D6EB0D8F-DCD8-4C5F-B78E-2809473C43D9}" srcOrd="1" destOrd="0" presId="urn:microsoft.com/office/officeart/2005/8/layout/hProcess3"/>
    <dgm:cxn modelId="{16E236A5-E669-41E7-A49A-52AD3757F037}" type="presParOf" srcId="{D6EB0D8F-DCD8-4C5F-B78E-2809473C43D9}" destId="{442EE956-BF9B-4ED1-B6D9-F4214D2FDB5B}" srcOrd="0" destOrd="0" presId="urn:microsoft.com/office/officeart/2005/8/layout/hProcess3"/>
    <dgm:cxn modelId="{55504936-C1EC-4F34-BD2C-9489C03FBA39}" type="presParOf" srcId="{D6EB0D8F-DCD8-4C5F-B78E-2809473C43D9}" destId="{714E4A0F-6136-4D6D-A0F9-E49D01FCD268}" srcOrd="1" destOrd="0" presId="urn:microsoft.com/office/officeart/2005/8/layout/hProcess3"/>
    <dgm:cxn modelId="{55BE05CB-C9D6-47CC-8599-F5476AC4D83E}" type="presParOf" srcId="{714E4A0F-6136-4D6D-A0F9-E49D01FCD268}" destId="{8C2BFA1F-08EB-4915-B5DD-B235A4BABFCA}" srcOrd="0" destOrd="0" presId="urn:microsoft.com/office/officeart/2005/8/layout/hProcess3"/>
    <dgm:cxn modelId="{7CD63161-C07D-4A22-9516-60F64FBDFB71}" type="presParOf" srcId="{714E4A0F-6136-4D6D-A0F9-E49D01FCD268}" destId="{E5D321B7-8ABF-452E-B825-61F3E15BFA6D}" srcOrd="1" destOrd="0" presId="urn:microsoft.com/office/officeart/2005/8/layout/hProcess3"/>
    <dgm:cxn modelId="{1764CB29-D76D-403B-AD72-37ECC0020B58}" type="presParOf" srcId="{714E4A0F-6136-4D6D-A0F9-E49D01FCD268}" destId="{B302DAB0-FDDF-40FE-A5D2-74AC2C8D65A9}" srcOrd="2" destOrd="0" presId="urn:microsoft.com/office/officeart/2005/8/layout/hProcess3"/>
    <dgm:cxn modelId="{14909DCE-D324-4DDF-B82A-ADD32B8664B2}" type="presParOf" srcId="{714E4A0F-6136-4D6D-A0F9-E49D01FCD268}" destId="{064F8B0E-A339-4E85-A5B0-7AF94C30FB70}" srcOrd="3" destOrd="0" presId="urn:microsoft.com/office/officeart/2005/8/layout/hProcess3"/>
    <dgm:cxn modelId="{42B0F162-9E5F-4FA8-AB91-539DBB15B55A}" type="presParOf" srcId="{D6EB0D8F-DCD8-4C5F-B78E-2809473C43D9}" destId="{18164CA7-833F-4089-801D-3B91CEF21073}" srcOrd="2" destOrd="0" presId="urn:microsoft.com/office/officeart/2005/8/layout/hProcess3"/>
    <dgm:cxn modelId="{27CAB8BD-8133-4CEA-9297-1166CB942B89}" type="presParOf" srcId="{D6EB0D8F-DCD8-4C5F-B78E-2809473C43D9}" destId="{B7DC25EF-2FF7-4F47-A50A-7D947EE013C8}" srcOrd="3" destOrd="0" presId="urn:microsoft.com/office/officeart/2005/8/layout/hProcess3"/>
    <dgm:cxn modelId="{105D5AF4-9023-4F24-B9E4-C3D122B5FA5E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Социальная политика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 custScaleX="99223" custLinFactNeighborX="-13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X="77983" custScaleY="258440" custLinFactNeighborX="-4917" custLinFactNeighborY="2268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3BB9B152-B378-4465-9ED8-ADB620AAF605}" type="presOf" srcId="{85DBC80F-50E8-4966-917A-5B6B87B78E27}" destId="{AD4CB5C4-3F9E-4ED6-A659-AA5919B19372}" srcOrd="0" destOrd="0" presId="urn:microsoft.com/office/officeart/2005/8/layout/hProcess3"/>
    <dgm:cxn modelId="{2778F4D4-74D0-4FC7-AA56-AD3252525DB8}" type="presOf" srcId="{63A9581D-FCD8-45C0-9DE1-AF7F38E3806C}" destId="{E5D321B7-8ABF-452E-B825-61F3E15BFA6D}" srcOrd="0" destOrd="0" presId="urn:microsoft.com/office/officeart/2005/8/layout/hProcess3"/>
    <dgm:cxn modelId="{007230F9-597A-4C35-9E7E-5D5315E4E1AD}" type="presParOf" srcId="{AD4CB5C4-3F9E-4ED6-A659-AA5919B19372}" destId="{6F477CC3-8494-444B-8E14-AF8A334840D1}" srcOrd="0" destOrd="0" presId="urn:microsoft.com/office/officeart/2005/8/layout/hProcess3"/>
    <dgm:cxn modelId="{C18B1533-9BED-439B-AE3A-200C1CE15413}" type="presParOf" srcId="{AD4CB5C4-3F9E-4ED6-A659-AA5919B19372}" destId="{D6EB0D8F-DCD8-4C5F-B78E-2809473C43D9}" srcOrd="1" destOrd="0" presId="urn:microsoft.com/office/officeart/2005/8/layout/hProcess3"/>
    <dgm:cxn modelId="{C341FADF-683A-4FEE-96E3-E44B9279ECBC}" type="presParOf" srcId="{D6EB0D8F-DCD8-4C5F-B78E-2809473C43D9}" destId="{442EE956-BF9B-4ED1-B6D9-F4214D2FDB5B}" srcOrd="0" destOrd="0" presId="urn:microsoft.com/office/officeart/2005/8/layout/hProcess3"/>
    <dgm:cxn modelId="{AFC0376F-E951-4B8B-A0D2-ED8E49B67DD4}" type="presParOf" srcId="{D6EB0D8F-DCD8-4C5F-B78E-2809473C43D9}" destId="{714E4A0F-6136-4D6D-A0F9-E49D01FCD268}" srcOrd="1" destOrd="0" presId="urn:microsoft.com/office/officeart/2005/8/layout/hProcess3"/>
    <dgm:cxn modelId="{F17A93BA-010A-408B-9D31-E135C43FAFE6}" type="presParOf" srcId="{714E4A0F-6136-4D6D-A0F9-E49D01FCD268}" destId="{8C2BFA1F-08EB-4915-B5DD-B235A4BABFCA}" srcOrd="0" destOrd="0" presId="urn:microsoft.com/office/officeart/2005/8/layout/hProcess3"/>
    <dgm:cxn modelId="{797FF9CA-952F-4D96-A040-C1E7091D9E10}" type="presParOf" srcId="{714E4A0F-6136-4D6D-A0F9-E49D01FCD268}" destId="{E5D321B7-8ABF-452E-B825-61F3E15BFA6D}" srcOrd="1" destOrd="0" presId="urn:microsoft.com/office/officeart/2005/8/layout/hProcess3"/>
    <dgm:cxn modelId="{D607BBD2-6420-4D1D-9A9E-15C5F951F1AA}" type="presParOf" srcId="{714E4A0F-6136-4D6D-A0F9-E49D01FCD268}" destId="{B302DAB0-FDDF-40FE-A5D2-74AC2C8D65A9}" srcOrd="2" destOrd="0" presId="urn:microsoft.com/office/officeart/2005/8/layout/hProcess3"/>
    <dgm:cxn modelId="{70602656-183F-4E04-B295-BC89BD20E855}" type="presParOf" srcId="{714E4A0F-6136-4D6D-A0F9-E49D01FCD268}" destId="{064F8B0E-A339-4E85-A5B0-7AF94C30FB70}" srcOrd="3" destOrd="0" presId="urn:microsoft.com/office/officeart/2005/8/layout/hProcess3"/>
    <dgm:cxn modelId="{F6E48D8A-11D0-4681-AE8D-E3D2E172694E}" type="presParOf" srcId="{D6EB0D8F-DCD8-4C5F-B78E-2809473C43D9}" destId="{18164CA7-833F-4089-801D-3B91CEF21073}" srcOrd="2" destOrd="0" presId="urn:microsoft.com/office/officeart/2005/8/layout/hProcess3"/>
    <dgm:cxn modelId="{2066BAD9-A2EA-40A1-9D63-3FF3F0BA5F8A}" type="presParOf" srcId="{D6EB0D8F-DCD8-4C5F-B78E-2809473C43D9}" destId="{B7DC25EF-2FF7-4F47-A50A-7D947EE013C8}" srcOrd="3" destOrd="0" presId="urn:microsoft.com/office/officeart/2005/8/layout/hProcess3"/>
    <dgm:cxn modelId="{658E62E1-C00F-4EE5-8FFB-AC604EBC5667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Обслуживание муниципального долга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 custScaleX="98437" custLinFactNeighborX="-65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X="93026" custScaleY="258440" custLinFactNeighborX="1020" custLinFactNeighborY="11992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E2717F4A-0584-410A-B20E-0B069B789CA7}" type="presOf" srcId="{63A9581D-FCD8-45C0-9DE1-AF7F38E3806C}" destId="{E5D321B7-8ABF-452E-B825-61F3E15BFA6D}" srcOrd="0" destOrd="0" presId="urn:microsoft.com/office/officeart/2005/8/layout/hProcess3"/>
    <dgm:cxn modelId="{DCBC210F-200E-4F3E-B439-BF26F7097908}" type="presOf" srcId="{85DBC80F-50E8-4966-917A-5B6B87B78E27}" destId="{AD4CB5C4-3F9E-4ED6-A659-AA5919B19372}" srcOrd="0" destOrd="0" presId="urn:microsoft.com/office/officeart/2005/8/layout/hProcess3"/>
    <dgm:cxn modelId="{5B7CE6A9-BA38-4FBE-BDFE-42F19FA30E25}" type="presParOf" srcId="{AD4CB5C4-3F9E-4ED6-A659-AA5919B19372}" destId="{6F477CC3-8494-444B-8E14-AF8A334840D1}" srcOrd="0" destOrd="0" presId="urn:microsoft.com/office/officeart/2005/8/layout/hProcess3"/>
    <dgm:cxn modelId="{4291911B-A373-4E47-8A86-8867844876DA}" type="presParOf" srcId="{AD4CB5C4-3F9E-4ED6-A659-AA5919B19372}" destId="{D6EB0D8F-DCD8-4C5F-B78E-2809473C43D9}" srcOrd="1" destOrd="0" presId="urn:microsoft.com/office/officeart/2005/8/layout/hProcess3"/>
    <dgm:cxn modelId="{6084C492-8870-42F6-984D-6C590C4883F0}" type="presParOf" srcId="{D6EB0D8F-DCD8-4C5F-B78E-2809473C43D9}" destId="{442EE956-BF9B-4ED1-B6D9-F4214D2FDB5B}" srcOrd="0" destOrd="0" presId="urn:microsoft.com/office/officeart/2005/8/layout/hProcess3"/>
    <dgm:cxn modelId="{C25CBE1D-7F76-4F26-9C45-7C2EF359018C}" type="presParOf" srcId="{D6EB0D8F-DCD8-4C5F-B78E-2809473C43D9}" destId="{714E4A0F-6136-4D6D-A0F9-E49D01FCD268}" srcOrd="1" destOrd="0" presId="urn:microsoft.com/office/officeart/2005/8/layout/hProcess3"/>
    <dgm:cxn modelId="{C8BCD134-2553-4989-929F-3246E6E4BDE5}" type="presParOf" srcId="{714E4A0F-6136-4D6D-A0F9-E49D01FCD268}" destId="{8C2BFA1F-08EB-4915-B5DD-B235A4BABFCA}" srcOrd="0" destOrd="0" presId="urn:microsoft.com/office/officeart/2005/8/layout/hProcess3"/>
    <dgm:cxn modelId="{387B83DB-3B8D-44B5-86B3-919A0510F1B4}" type="presParOf" srcId="{714E4A0F-6136-4D6D-A0F9-E49D01FCD268}" destId="{E5D321B7-8ABF-452E-B825-61F3E15BFA6D}" srcOrd="1" destOrd="0" presId="urn:microsoft.com/office/officeart/2005/8/layout/hProcess3"/>
    <dgm:cxn modelId="{CC6AFC32-2752-46F1-B343-B24101FBA2B7}" type="presParOf" srcId="{714E4A0F-6136-4D6D-A0F9-E49D01FCD268}" destId="{B302DAB0-FDDF-40FE-A5D2-74AC2C8D65A9}" srcOrd="2" destOrd="0" presId="urn:microsoft.com/office/officeart/2005/8/layout/hProcess3"/>
    <dgm:cxn modelId="{FF1784FF-5A3C-4493-93A3-E5793E14A50B}" type="presParOf" srcId="{714E4A0F-6136-4D6D-A0F9-E49D01FCD268}" destId="{064F8B0E-A339-4E85-A5B0-7AF94C30FB70}" srcOrd="3" destOrd="0" presId="urn:microsoft.com/office/officeart/2005/8/layout/hProcess3"/>
    <dgm:cxn modelId="{B5E8BCC8-ABD4-4A38-993C-AB3E1E0A4683}" type="presParOf" srcId="{D6EB0D8F-DCD8-4C5F-B78E-2809473C43D9}" destId="{18164CA7-833F-4089-801D-3B91CEF21073}" srcOrd="2" destOrd="0" presId="urn:microsoft.com/office/officeart/2005/8/layout/hProcess3"/>
    <dgm:cxn modelId="{5E76FB13-0C64-4228-A0B2-C7D20CCE7752}" type="presParOf" srcId="{D6EB0D8F-DCD8-4C5F-B78E-2809473C43D9}" destId="{B7DC25EF-2FF7-4F47-A50A-7D947EE013C8}" srcOrd="3" destOrd="0" presId="urn:microsoft.com/office/officeart/2005/8/layout/hProcess3"/>
    <dgm:cxn modelId="{F59A600D-05C1-499A-9EEC-0AB10EFB12C7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CAB529D-9F1C-4F9F-BF38-A3CA3BE8BE81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3764054-12FD-44F8-A6F2-404CC09392B2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dirty="0"/>
            <a:t>- </a:t>
          </a:r>
          <a:r>
            <a:rPr lang="ru-RU" sz="1300" dirty="0">
              <a:latin typeface="Times New Roman" pitchFamily="18" charset="0"/>
              <a:cs typeface="Times New Roman" pitchFamily="18" charset="0"/>
            </a:rPr>
            <a:t>Привлечение  субсидий из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бюджета Краснодарского края 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Грамотное управление бюджетными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средствами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Достижение поставленных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целей</a:t>
          </a:r>
          <a:endParaRPr lang="ru-RU" sz="1300" dirty="0"/>
        </a:p>
      </dgm:t>
    </dgm:pt>
    <dgm:pt modelId="{CA51FA36-4818-44E0-9BB2-C684B2251DCE}" type="parTrans" cxnId="{C766251D-BDC4-4577-BF8C-7978F29D421B}">
      <dgm:prSet/>
      <dgm:spPr/>
      <dgm:t>
        <a:bodyPr/>
        <a:lstStyle/>
        <a:p>
          <a:endParaRPr lang="ru-RU"/>
        </a:p>
      </dgm:t>
    </dgm:pt>
    <dgm:pt modelId="{30A1D719-8F14-4760-BF9B-2FA096AC1600}" type="sibTrans" cxnId="{C766251D-BDC4-4577-BF8C-7978F29D421B}">
      <dgm:prSet/>
      <dgm:spPr/>
      <dgm:t>
        <a:bodyPr/>
        <a:lstStyle/>
        <a:p>
          <a:endParaRPr lang="ru-RU"/>
        </a:p>
      </dgm:t>
    </dgm:pt>
    <dgm:pt modelId="{5C2237C8-85F8-4D10-A8F7-D22BFB075475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dirty="0"/>
            <a:t>- </a:t>
          </a:r>
          <a:r>
            <a:rPr lang="ru-RU" sz="1300" dirty="0">
              <a:latin typeface="Times New Roman" pitchFamily="18" charset="0"/>
              <a:cs typeface="Times New Roman" pitchFamily="18" charset="0"/>
            </a:rPr>
            <a:t>Проведение физкультурных и спортивно-массовых мероприятий,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соревнований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Оказание жителям района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культурно-досуговых </a:t>
          </a:r>
          <a:r>
            <a:rPr lang="ru-RU" sz="1300" dirty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библиографических услуг</a:t>
          </a:r>
          <a:endParaRPr lang="ru-RU" sz="1300" dirty="0"/>
        </a:p>
      </dgm:t>
    </dgm:pt>
    <dgm:pt modelId="{48FB2184-A3F4-4159-844A-C2646C5A71DF}" type="parTrans" cxnId="{8980613F-A3DB-4469-80A1-3716EB92C594}">
      <dgm:prSet/>
      <dgm:spPr/>
      <dgm:t>
        <a:bodyPr/>
        <a:lstStyle/>
        <a:p>
          <a:endParaRPr lang="ru-RU"/>
        </a:p>
      </dgm:t>
    </dgm:pt>
    <dgm:pt modelId="{91AAFCBD-6D88-41DB-A61F-1AE230C5DBB2}" type="sibTrans" cxnId="{8980613F-A3DB-4469-80A1-3716EB92C594}">
      <dgm:prSet/>
      <dgm:spPr/>
      <dgm:t>
        <a:bodyPr/>
        <a:lstStyle/>
        <a:p>
          <a:endParaRPr lang="ru-RU"/>
        </a:p>
      </dgm:t>
    </dgm:pt>
    <dgm:pt modelId="{C63CF29E-E913-4600-9299-84889493CF08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Оказание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финансовой поддержки СОНКО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- Строительство офиса ВОП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 </a:t>
          </a:r>
          <a:endParaRPr lang="ru-RU" sz="1300" dirty="0"/>
        </a:p>
      </dgm:t>
    </dgm:pt>
    <dgm:pt modelId="{F81648B2-E615-41A8-8CE9-2EA45DA14D11}" type="parTrans" cxnId="{C5833C29-56C7-40A9-8A46-D804A2A8A0AC}">
      <dgm:prSet/>
      <dgm:spPr/>
      <dgm:t>
        <a:bodyPr/>
        <a:lstStyle/>
        <a:p>
          <a:endParaRPr lang="ru-RU"/>
        </a:p>
      </dgm:t>
    </dgm:pt>
    <dgm:pt modelId="{9B5286AD-267C-4785-A642-2255C8034988}" type="sibTrans" cxnId="{C5833C29-56C7-40A9-8A46-D804A2A8A0AC}">
      <dgm:prSet/>
      <dgm:spPr/>
      <dgm:t>
        <a:bodyPr/>
        <a:lstStyle/>
        <a:p>
          <a:endParaRPr lang="ru-RU"/>
        </a:p>
      </dgm:t>
    </dgm:pt>
    <dgm:pt modelId="{11E69D66-CAF1-4E3B-8DA2-D9C8020E649C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жильем детей-сирот;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Обеспечение горячим питанием всех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учащихся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Обеспечение детей дошкольным, общим и дополнительным образованием </a:t>
          </a:r>
          <a:endParaRPr lang="ru-RU" sz="1300" dirty="0" smtClean="0">
            <a:latin typeface="Times New Roman" pitchFamily="18" charset="0"/>
            <a:cs typeface="Times New Roman" pitchFamily="18" charset="0"/>
          </a:endParaRPr>
        </a:p>
      </dgm:t>
    </dgm:pt>
    <dgm:pt modelId="{CF320A0B-8D7E-4F24-A43C-DA815D1FBB40}" type="parTrans" cxnId="{71A93091-3046-4D9F-9755-B2A2EF0BBAF7}">
      <dgm:prSet/>
      <dgm:spPr/>
      <dgm:t>
        <a:bodyPr/>
        <a:lstStyle/>
        <a:p>
          <a:endParaRPr lang="ru-RU"/>
        </a:p>
      </dgm:t>
    </dgm:pt>
    <dgm:pt modelId="{CD9709A8-CEB6-4D57-B32C-4AAF9C1C68F6}" type="sibTrans" cxnId="{71A93091-3046-4D9F-9755-B2A2EF0BBAF7}">
      <dgm:prSet/>
      <dgm:spPr/>
      <dgm:t>
        <a:bodyPr/>
        <a:lstStyle/>
        <a:p>
          <a:endParaRPr lang="ru-RU"/>
        </a:p>
      </dgm:t>
    </dgm:pt>
    <dgm:pt modelId="{DF40BBF4-A58C-45AB-8228-57BC1F8F8C90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dirty="0"/>
            <a:t>-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Эффективное </a:t>
          </a:r>
          <a:r>
            <a:rPr lang="ru-RU" sz="1300" dirty="0">
              <a:latin typeface="Times New Roman" pitchFamily="18" charset="0"/>
              <a:cs typeface="Times New Roman" pitchFamily="18" charset="0"/>
            </a:rPr>
            <a:t>использование муниципальной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собственности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Предоставление социальной поддержки молодым семьям на приобретение жилья </a:t>
          </a:r>
          <a:endParaRPr lang="ru-RU" sz="1300" dirty="0"/>
        </a:p>
      </dgm:t>
    </dgm:pt>
    <dgm:pt modelId="{A6A076B3-171F-4444-A0CC-DA027D24038E}" type="parTrans" cxnId="{5BC48870-418A-46FE-B2E8-6A50E29127EE}">
      <dgm:prSet/>
      <dgm:spPr/>
      <dgm:t>
        <a:bodyPr/>
        <a:lstStyle/>
        <a:p>
          <a:endParaRPr lang="ru-RU"/>
        </a:p>
      </dgm:t>
    </dgm:pt>
    <dgm:pt modelId="{5C754DEA-763F-445B-AAC7-03DEC8F96687}" type="sibTrans" cxnId="{5BC48870-418A-46FE-B2E8-6A50E29127EE}">
      <dgm:prSet/>
      <dgm:spPr/>
      <dgm:t>
        <a:bodyPr/>
        <a:lstStyle/>
        <a:p>
          <a:endParaRPr lang="ru-RU"/>
        </a:p>
      </dgm:t>
    </dgm:pt>
    <dgm:pt modelId="{AAB217FE-3434-4A75-B711-D3ECCF34D752}">
      <dgm:prSet/>
      <dgm:spPr/>
      <dgm:t>
        <a:bodyPr/>
        <a:lstStyle/>
        <a:p>
          <a:endParaRPr lang="ru-RU" sz="1300" dirty="0"/>
        </a:p>
      </dgm:t>
    </dgm:pt>
    <dgm:pt modelId="{39B5CDA1-E6D8-4E7A-8477-6BBC6B93E0CD}" type="parTrans" cxnId="{4403B10B-87EC-46C9-87BB-8876347361BC}">
      <dgm:prSet/>
      <dgm:spPr/>
      <dgm:t>
        <a:bodyPr/>
        <a:lstStyle/>
        <a:p>
          <a:endParaRPr lang="ru-RU"/>
        </a:p>
      </dgm:t>
    </dgm:pt>
    <dgm:pt modelId="{1F4D0DA7-526D-448F-9C65-A3F4C9347F4C}" type="sibTrans" cxnId="{4403B10B-87EC-46C9-87BB-8876347361BC}">
      <dgm:prSet/>
      <dgm:spPr/>
      <dgm:t>
        <a:bodyPr/>
        <a:lstStyle/>
        <a:p>
          <a:endParaRPr lang="ru-RU"/>
        </a:p>
      </dgm:t>
    </dgm:pt>
    <dgm:pt modelId="{C5869DA4-2CFC-4C48-9817-18F4DEEB220F}" type="pres">
      <dgm:prSet presAssocID="{6CAB529D-9F1C-4F9F-BF38-A3CA3BE8BE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9B8AE69-B444-4336-A200-E7DB5C47DE6B}" type="pres">
      <dgm:prSet presAssocID="{33764054-12FD-44F8-A6F2-404CC09392B2}" presName="singleCycle" presStyleCnt="0"/>
      <dgm:spPr/>
      <dgm:t>
        <a:bodyPr/>
        <a:lstStyle/>
        <a:p>
          <a:endParaRPr lang="ru-RU"/>
        </a:p>
      </dgm:t>
    </dgm:pt>
    <dgm:pt modelId="{BD94A5A2-64C9-4CF5-89A9-D176E0FFEAF1}" type="pres">
      <dgm:prSet presAssocID="{33764054-12FD-44F8-A6F2-404CC09392B2}" presName="singleCenter" presStyleLbl="node1" presStyleIdx="0" presStyleCnt="5" custScaleX="279729" custScaleY="122729" custLinFactNeighborX="-4947" custLinFactNeighborY="-26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F1A2EC5-855F-4C7F-A5E6-F4907F880794}" type="pres">
      <dgm:prSet presAssocID="{48FB2184-A3F4-4159-844A-C2646C5A71DF}" presName="Name56" presStyleLbl="parChTrans1D2" presStyleIdx="0" presStyleCnt="4"/>
      <dgm:spPr/>
      <dgm:t>
        <a:bodyPr/>
        <a:lstStyle/>
        <a:p>
          <a:endParaRPr lang="ru-RU"/>
        </a:p>
      </dgm:t>
    </dgm:pt>
    <dgm:pt modelId="{92A90412-A5C7-4C59-90A7-555D16DF311D}" type="pres">
      <dgm:prSet presAssocID="{5C2237C8-85F8-4D10-A8F7-D22BFB075475}" presName="text0" presStyleLbl="node1" presStyleIdx="1" presStyleCnt="5" custScaleX="672289" custScaleY="113992" custRadScaleRad="160891" custRadScaleInc="11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74C0A-5827-4D14-8827-3E0158AB25B1}" type="pres">
      <dgm:prSet presAssocID="{F81648B2-E615-41A8-8CE9-2EA45DA14D11}" presName="Name56" presStyleLbl="parChTrans1D2" presStyleIdx="1" presStyleCnt="4"/>
      <dgm:spPr/>
      <dgm:t>
        <a:bodyPr/>
        <a:lstStyle/>
        <a:p>
          <a:endParaRPr lang="ru-RU"/>
        </a:p>
      </dgm:t>
    </dgm:pt>
    <dgm:pt modelId="{289280DC-1C50-4E1C-8165-92D477C5D72B}" type="pres">
      <dgm:prSet presAssocID="{C63CF29E-E913-4600-9299-84889493CF08}" presName="text0" presStyleLbl="node1" presStyleIdx="2" presStyleCnt="5" custScaleX="432920" custScaleY="113992" custRadScaleRad="227637" custRadScaleInc="-9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67098-43C7-4C84-80F5-C074D8C3AE65}" type="pres">
      <dgm:prSet presAssocID="{CF320A0B-8D7E-4F24-A43C-DA815D1FBB40}" presName="Name56" presStyleLbl="parChTrans1D2" presStyleIdx="2" presStyleCnt="4"/>
      <dgm:spPr/>
      <dgm:t>
        <a:bodyPr/>
        <a:lstStyle/>
        <a:p>
          <a:endParaRPr lang="ru-RU"/>
        </a:p>
      </dgm:t>
    </dgm:pt>
    <dgm:pt modelId="{FD4BE052-DAA8-4155-BE3E-A0AB56DB4108}" type="pres">
      <dgm:prSet presAssocID="{11E69D66-CAF1-4E3B-8DA2-D9C8020E649C}" presName="text0" presStyleLbl="node1" presStyleIdx="3" presStyleCnt="5" custScaleX="590374" custScaleY="113992" custRadScaleRad="187271" custRadScaleInc="130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58109-AF39-4471-873C-8B6C0DC618F5}" type="pres">
      <dgm:prSet presAssocID="{A6A076B3-171F-4444-A0CC-DA027D24038E}" presName="Name56" presStyleLbl="parChTrans1D2" presStyleIdx="3" presStyleCnt="4"/>
      <dgm:spPr/>
      <dgm:t>
        <a:bodyPr/>
        <a:lstStyle/>
        <a:p>
          <a:endParaRPr lang="ru-RU"/>
        </a:p>
      </dgm:t>
    </dgm:pt>
    <dgm:pt modelId="{5DCA6EAE-D4B9-4C2D-85C2-25B5A37CA457}" type="pres">
      <dgm:prSet presAssocID="{DF40BBF4-A58C-45AB-8228-57BC1F8F8C90}" presName="text0" presStyleLbl="node1" presStyleIdx="4" presStyleCnt="5" custScaleX="336371" custScaleY="113992" custRadScaleRad="228604" custRadScaleInc="-10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3A064-B2E1-449E-9B6C-05B0A36BD8F8}" type="presOf" srcId="{C63CF29E-E913-4600-9299-84889493CF08}" destId="{289280DC-1C50-4E1C-8165-92D477C5D72B}" srcOrd="0" destOrd="0" presId="urn:microsoft.com/office/officeart/2008/layout/RadialCluster"/>
    <dgm:cxn modelId="{E4FD17D9-33FF-435C-A7A0-81A111E7F2FF}" type="presOf" srcId="{CF320A0B-8D7E-4F24-A43C-DA815D1FBB40}" destId="{36F67098-43C7-4C84-80F5-C074D8C3AE65}" srcOrd="0" destOrd="0" presId="urn:microsoft.com/office/officeart/2008/layout/RadialCluster"/>
    <dgm:cxn modelId="{7A6E969B-A80A-4DFE-8649-7307DC820707}" type="presOf" srcId="{A6A076B3-171F-4444-A0CC-DA027D24038E}" destId="{FF458109-AF39-4471-873C-8B6C0DC618F5}" srcOrd="0" destOrd="0" presId="urn:microsoft.com/office/officeart/2008/layout/RadialCluster"/>
    <dgm:cxn modelId="{0BFF3F40-A1C1-4EED-918B-FBFC30323438}" type="presOf" srcId="{5C2237C8-85F8-4D10-A8F7-D22BFB075475}" destId="{92A90412-A5C7-4C59-90A7-555D16DF311D}" srcOrd="0" destOrd="0" presId="urn:microsoft.com/office/officeart/2008/layout/RadialCluster"/>
    <dgm:cxn modelId="{191C0E58-5D6B-49E2-AAA3-D42335AD44CB}" type="presOf" srcId="{F81648B2-E615-41A8-8CE9-2EA45DA14D11}" destId="{78874C0A-5827-4D14-8827-3E0158AB25B1}" srcOrd="0" destOrd="0" presId="urn:microsoft.com/office/officeart/2008/layout/RadialCluster"/>
    <dgm:cxn modelId="{8980613F-A3DB-4469-80A1-3716EB92C594}" srcId="{33764054-12FD-44F8-A6F2-404CC09392B2}" destId="{5C2237C8-85F8-4D10-A8F7-D22BFB075475}" srcOrd="0" destOrd="0" parTransId="{48FB2184-A3F4-4159-844A-C2646C5A71DF}" sibTransId="{91AAFCBD-6D88-41DB-A61F-1AE230C5DBB2}"/>
    <dgm:cxn modelId="{8CD65A4B-E31E-4F6E-ABDC-54E5517BBA9C}" type="presOf" srcId="{48FB2184-A3F4-4159-844A-C2646C5A71DF}" destId="{8F1A2EC5-855F-4C7F-A5E6-F4907F880794}" srcOrd="0" destOrd="0" presId="urn:microsoft.com/office/officeart/2008/layout/RadialCluster"/>
    <dgm:cxn modelId="{C766251D-BDC4-4577-BF8C-7978F29D421B}" srcId="{6CAB529D-9F1C-4F9F-BF38-A3CA3BE8BE81}" destId="{33764054-12FD-44F8-A6F2-404CC09392B2}" srcOrd="0" destOrd="0" parTransId="{CA51FA36-4818-44E0-9BB2-C684B2251DCE}" sibTransId="{30A1D719-8F14-4760-BF9B-2FA096AC1600}"/>
    <dgm:cxn modelId="{5BC48870-418A-46FE-B2E8-6A50E29127EE}" srcId="{33764054-12FD-44F8-A6F2-404CC09392B2}" destId="{DF40BBF4-A58C-45AB-8228-57BC1F8F8C90}" srcOrd="3" destOrd="0" parTransId="{A6A076B3-171F-4444-A0CC-DA027D24038E}" sibTransId="{5C754DEA-763F-445B-AAC7-03DEC8F96687}"/>
    <dgm:cxn modelId="{B3C39621-6B3F-4CA8-B8CE-4BBA32A1E67D}" type="presOf" srcId="{DF40BBF4-A58C-45AB-8228-57BC1F8F8C90}" destId="{5DCA6EAE-D4B9-4C2D-85C2-25B5A37CA457}" srcOrd="0" destOrd="0" presId="urn:microsoft.com/office/officeart/2008/layout/RadialCluster"/>
    <dgm:cxn modelId="{4403B10B-87EC-46C9-87BB-8876347361BC}" srcId="{6CAB529D-9F1C-4F9F-BF38-A3CA3BE8BE81}" destId="{AAB217FE-3434-4A75-B711-D3ECCF34D752}" srcOrd="1" destOrd="0" parTransId="{39B5CDA1-E6D8-4E7A-8477-6BBC6B93E0CD}" sibTransId="{1F4D0DA7-526D-448F-9C65-A3F4C9347F4C}"/>
    <dgm:cxn modelId="{C5833C29-56C7-40A9-8A46-D804A2A8A0AC}" srcId="{33764054-12FD-44F8-A6F2-404CC09392B2}" destId="{C63CF29E-E913-4600-9299-84889493CF08}" srcOrd="1" destOrd="0" parTransId="{F81648B2-E615-41A8-8CE9-2EA45DA14D11}" sibTransId="{9B5286AD-267C-4785-A642-2255C8034988}"/>
    <dgm:cxn modelId="{F4AB84E9-3967-44AF-A130-44D53AA2BB3E}" type="presOf" srcId="{11E69D66-CAF1-4E3B-8DA2-D9C8020E649C}" destId="{FD4BE052-DAA8-4155-BE3E-A0AB56DB4108}" srcOrd="0" destOrd="0" presId="urn:microsoft.com/office/officeart/2008/layout/RadialCluster"/>
    <dgm:cxn modelId="{ECB79DD7-0480-48FF-8AF9-7F1EE3BFF5A9}" type="presOf" srcId="{6CAB529D-9F1C-4F9F-BF38-A3CA3BE8BE81}" destId="{C5869DA4-2CFC-4C48-9817-18F4DEEB220F}" srcOrd="0" destOrd="0" presId="urn:microsoft.com/office/officeart/2008/layout/RadialCluster"/>
    <dgm:cxn modelId="{71A93091-3046-4D9F-9755-B2A2EF0BBAF7}" srcId="{33764054-12FD-44F8-A6F2-404CC09392B2}" destId="{11E69D66-CAF1-4E3B-8DA2-D9C8020E649C}" srcOrd="2" destOrd="0" parTransId="{CF320A0B-8D7E-4F24-A43C-DA815D1FBB40}" sibTransId="{CD9709A8-CEB6-4D57-B32C-4AAF9C1C68F6}"/>
    <dgm:cxn modelId="{64DA902A-1566-4442-8B42-1F8347F03830}" type="presOf" srcId="{33764054-12FD-44F8-A6F2-404CC09392B2}" destId="{BD94A5A2-64C9-4CF5-89A9-D176E0FFEAF1}" srcOrd="0" destOrd="0" presId="urn:microsoft.com/office/officeart/2008/layout/RadialCluster"/>
    <dgm:cxn modelId="{8C4502EB-A63C-4CE7-A987-97FACFED7FED}" type="presParOf" srcId="{C5869DA4-2CFC-4C48-9817-18F4DEEB220F}" destId="{F9B8AE69-B444-4336-A200-E7DB5C47DE6B}" srcOrd="0" destOrd="0" presId="urn:microsoft.com/office/officeart/2008/layout/RadialCluster"/>
    <dgm:cxn modelId="{88C681F4-3FFE-4D87-9321-3E09DD4EE364}" type="presParOf" srcId="{F9B8AE69-B444-4336-A200-E7DB5C47DE6B}" destId="{BD94A5A2-64C9-4CF5-89A9-D176E0FFEAF1}" srcOrd="0" destOrd="0" presId="urn:microsoft.com/office/officeart/2008/layout/RadialCluster"/>
    <dgm:cxn modelId="{ED1EB320-13FB-497F-A862-0C2D75EDD12F}" type="presParOf" srcId="{F9B8AE69-B444-4336-A200-E7DB5C47DE6B}" destId="{8F1A2EC5-855F-4C7F-A5E6-F4907F880794}" srcOrd="1" destOrd="0" presId="urn:microsoft.com/office/officeart/2008/layout/RadialCluster"/>
    <dgm:cxn modelId="{D2F76309-E71A-4440-89AF-76C75897F5EE}" type="presParOf" srcId="{F9B8AE69-B444-4336-A200-E7DB5C47DE6B}" destId="{92A90412-A5C7-4C59-90A7-555D16DF311D}" srcOrd="2" destOrd="0" presId="urn:microsoft.com/office/officeart/2008/layout/RadialCluster"/>
    <dgm:cxn modelId="{C90CDE19-8E3A-4474-AA97-45D3B099B425}" type="presParOf" srcId="{F9B8AE69-B444-4336-A200-E7DB5C47DE6B}" destId="{78874C0A-5827-4D14-8827-3E0158AB25B1}" srcOrd="3" destOrd="0" presId="urn:microsoft.com/office/officeart/2008/layout/RadialCluster"/>
    <dgm:cxn modelId="{BABE4F1A-CB65-49D7-BABE-9A05AD5A2106}" type="presParOf" srcId="{F9B8AE69-B444-4336-A200-E7DB5C47DE6B}" destId="{289280DC-1C50-4E1C-8165-92D477C5D72B}" srcOrd="4" destOrd="0" presId="urn:microsoft.com/office/officeart/2008/layout/RadialCluster"/>
    <dgm:cxn modelId="{22829582-782F-42E0-9F29-65859952C059}" type="presParOf" srcId="{F9B8AE69-B444-4336-A200-E7DB5C47DE6B}" destId="{36F67098-43C7-4C84-80F5-C074D8C3AE65}" srcOrd="5" destOrd="0" presId="urn:microsoft.com/office/officeart/2008/layout/RadialCluster"/>
    <dgm:cxn modelId="{02698455-FA74-48A2-906F-88778B830F51}" type="presParOf" srcId="{F9B8AE69-B444-4336-A200-E7DB5C47DE6B}" destId="{FD4BE052-DAA8-4155-BE3E-A0AB56DB4108}" srcOrd="6" destOrd="0" presId="urn:microsoft.com/office/officeart/2008/layout/RadialCluster"/>
    <dgm:cxn modelId="{EBA23433-087B-4E28-BA58-64A0B531CB16}" type="presParOf" srcId="{F9B8AE69-B444-4336-A200-E7DB5C47DE6B}" destId="{FF458109-AF39-4471-873C-8B6C0DC618F5}" srcOrd="7" destOrd="0" presId="urn:microsoft.com/office/officeart/2008/layout/RadialCluster"/>
    <dgm:cxn modelId="{F9C0BDB7-26F9-4225-AF61-40819B6E96D9}" type="presParOf" srcId="{F9B8AE69-B444-4336-A200-E7DB5C47DE6B}" destId="{5DCA6EAE-D4B9-4C2D-85C2-25B5A37CA45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4273CA-E5A8-4DA1-A3DC-2846C915F74D}" type="doc">
      <dgm:prSet loTypeId="urn:microsoft.com/office/officeart/2005/8/layout/target1" loCatId="relationship" qsTypeId="urn:microsoft.com/office/officeart/2005/8/quickstyle/3d2" qsCatId="3D" csTypeId="urn:microsoft.com/office/officeart/2005/8/colors/colorful2" csCatId="colorful" phldr="1"/>
      <dgm:spPr/>
    </dgm:pt>
    <dgm:pt modelId="{378EAB63-2147-401A-9BC3-5ACE1B45414D}">
      <dgm:prSet phldrT="[Текст]" custT="1"/>
      <dgm:spPr/>
      <dgm:t>
        <a:bodyPr/>
        <a:lstStyle/>
        <a:p>
          <a:r>
            <a:rPr lang="ru-RU" sz="1400" dirty="0">
              <a:cs typeface="Times New Roman" pitchFamily="18" charset="0"/>
            </a:rPr>
            <a:t>покрытие дефицита муниципального бюджета;</a:t>
          </a:r>
          <a:endParaRPr lang="ru-RU" sz="1400" dirty="0"/>
        </a:p>
      </dgm:t>
    </dgm:pt>
    <dgm:pt modelId="{47B99FA8-0A62-45DD-89DB-63F289C6230B}" type="parTrans" cxnId="{194BAB08-0007-45A1-ACC4-7081B9F71A76}">
      <dgm:prSet/>
      <dgm:spPr/>
      <dgm:t>
        <a:bodyPr/>
        <a:lstStyle/>
        <a:p>
          <a:endParaRPr lang="ru-RU"/>
        </a:p>
      </dgm:t>
    </dgm:pt>
    <dgm:pt modelId="{BC72A924-A6EF-48FC-AC17-3B6E4A1FA7B7}" type="sibTrans" cxnId="{194BAB08-0007-45A1-ACC4-7081B9F71A76}">
      <dgm:prSet/>
      <dgm:spPr/>
      <dgm:t>
        <a:bodyPr/>
        <a:lstStyle/>
        <a:p>
          <a:endParaRPr lang="ru-RU"/>
        </a:p>
      </dgm:t>
    </dgm:pt>
    <dgm:pt modelId="{0ED949D5-BBB9-4E81-83AB-1BA89FB14E5D}">
      <dgm:prSet custT="1"/>
      <dgm:spPr/>
      <dgm:t>
        <a:bodyPr/>
        <a:lstStyle/>
        <a:p>
          <a:r>
            <a:rPr lang="ru-RU" sz="1400" dirty="0">
              <a:cs typeface="Times New Roman" pitchFamily="18" charset="0"/>
            </a:rPr>
            <a:t>погашение существующих долговых обязательств;</a:t>
          </a:r>
        </a:p>
      </dgm:t>
    </dgm:pt>
    <dgm:pt modelId="{69D703AB-E7E5-42B0-8994-C5F05B471FC0}" type="parTrans" cxnId="{8E76E2C8-17F1-4408-8FBC-4A2F8518DE42}">
      <dgm:prSet/>
      <dgm:spPr/>
      <dgm:t>
        <a:bodyPr/>
        <a:lstStyle/>
        <a:p>
          <a:endParaRPr lang="ru-RU"/>
        </a:p>
      </dgm:t>
    </dgm:pt>
    <dgm:pt modelId="{F4808FA2-DECD-4E62-BB63-B0D87685DE00}" type="sibTrans" cxnId="{8E76E2C8-17F1-4408-8FBC-4A2F8518DE42}">
      <dgm:prSet/>
      <dgm:spPr/>
      <dgm:t>
        <a:bodyPr/>
        <a:lstStyle/>
        <a:p>
          <a:endParaRPr lang="ru-RU"/>
        </a:p>
      </dgm:t>
    </dgm:pt>
    <dgm:pt modelId="{4693A439-482E-4937-9F28-BF130C378F90}">
      <dgm:prSet custT="1"/>
      <dgm:spPr/>
      <dgm:t>
        <a:bodyPr/>
        <a:lstStyle/>
        <a:p>
          <a:r>
            <a:rPr lang="ru-RU" sz="1400" dirty="0">
              <a:cs typeface="Times New Roman" pitchFamily="18" charset="0"/>
            </a:rPr>
            <a:t>финансирование муниципальных программ;</a:t>
          </a:r>
        </a:p>
      </dgm:t>
    </dgm:pt>
    <dgm:pt modelId="{A9DE9E9D-017D-4471-9614-E7A476D8BBEA}" type="parTrans" cxnId="{FB4959C5-09D2-4BA8-BBD2-BC231E592D7C}">
      <dgm:prSet/>
      <dgm:spPr/>
      <dgm:t>
        <a:bodyPr/>
        <a:lstStyle/>
        <a:p>
          <a:endParaRPr lang="ru-RU"/>
        </a:p>
      </dgm:t>
    </dgm:pt>
    <dgm:pt modelId="{D49A6574-350B-4577-AA7B-22EB09854FD5}" type="sibTrans" cxnId="{FB4959C5-09D2-4BA8-BBD2-BC231E592D7C}">
      <dgm:prSet/>
      <dgm:spPr/>
      <dgm:t>
        <a:bodyPr/>
        <a:lstStyle/>
        <a:p>
          <a:endParaRPr lang="ru-RU"/>
        </a:p>
      </dgm:t>
    </dgm:pt>
    <dgm:pt modelId="{0C39A723-C6B3-497D-975C-B2E7B479B033}">
      <dgm:prSet custT="1"/>
      <dgm:spPr/>
      <dgm:t>
        <a:bodyPr/>
        <a:lstStyle/>
        <a:p>
          <a:r>
            <a:rPr lang="ru-RU" sz="1400" dirty="0">
              <a:cs typeface="Times New Roman" pitchFamily="18" charset="0"/>
            </a:rPr>
            <a:t>финансирование социально-значимых инвестиционных проектов.</a:t>
          </a:r>
        </a:p>
      </dgm:t>
    </dgm:pt>
    <dgm:pt modelId="{95D44C49-A1B5-4462-B72E-BC514B209A53}" type="parTrans" cxnId="{D7112E11-65D1-4A50-9502-667625664922}">
      <dgm:prSet/>
      <dgm:spPr/>
      <dgm:t>
        <a:bodyPr/>
        <a:lstStyle/>
        <a:p>
          <a:endParaRPr lang="ru-RU"/>
        </a:p>
      </dgm:t>
    </dgm:pt>
    <dgm:pt modelId="{26A16DAE-C707-4EE1-A476-E76B98187DE4}" type="sibTrans" cxnId="{D7112E11-65D1-4A50-9502-667625664922}">
      <dgm:prSet/>
      <dgm:spPr/>
      <dgm:t>
        <a:bodyPr/>
        <a:lstStyle/>
        <a:p>
          <a:endParaRPr lang="ru-RU"/>
        </a:p>
      </dgm:t>
    </dgm:pt>
    <dgm:pt modelId="{5F9A195E-CDAB-42AF-9C7B-CAE1CF83DEFD}" type="pres">
      <dgm:prSet presAssocID="{CF4273CA-E5A8-4DA1-A3DC-2846C915F74D}" presName="composite" presStyleCnt="0">
        <dgm:presLayoutVars>
          <dgm:chMax val="5"/>
          <dgm:dir/>
          <dgm:resizeHandles val="exact"/>
        </dgm:presLayoutVars>
      </dgm:prSet>
      <dgm:spPr/>
    </dgm:pt>
    <dgm:pt modelId="{DA265DAE-80B1-48DB-8C35-541A685F91DE}" type="pres">
      <dgm:prSet presAssocID="{378EAB63-2147-401A-9BC3-5ACE1B45414D}" presName="circle1" presStyleLbl="lnNode1" presStyleIdx="0" presStyleCnt="4"/>
      <dgm:spPr/>
    </dgm:pt>
    <dgm:pt modelId="{CF73774F-B2E3-4DD6-B17C-B77C5A073BE5}" type="pres">
      <dgm:prSet presAssocID="{378EAB63-2147-401A-9BC3-5ACE1B45414D}" presName="text1" presStyleLbl="revTx" presStyleIdx="0" presStyleCnt="4" custScaleX="357938" custScaleY="168553" custLinFactX="22484" custLinFactNeighborX="100000" custLinFactNeighborY="13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F279D-86F6-422A-94BB-83B16162DF2F}" type="pres">
      <dgm:prSet presAssocID="{378EAB63-2147-401A-9BC3-5ACE1B45414D}" presName="line1" presStyleLbl="callout" presStyleIdx="0" presStyleCnt="8"/>
      <dgm:spPr/>
    </dgm:pt>
    <dgm:pt modelId="{0FA11056-02AB-4299-9E0D-320B57064B22}" type="pres">
      <dgm:prSet presAssocID="{378EAB63-2147-401A-9BC3-5ACE1B45414D}" presName="d1" presStyleLbl="callout" presStyleIdx="1" presStyleCnt="8"/>
      <dgm:spPr/>
    </dgm:pt>
    <dgm:pt modelId="{D9FD4C9D-AD0A-439F-8902-B624A8B9F630}" type="pres">
      <dgm:prSet presAssocID="{0ED949D5-BBB9-4E81-83AB-1BA89FB14E5D}" presName="circle2" presStyleLbl="lnNode1" presStyleIdx="1" presStyleCnt="4" custLinFactNeighborY="1478"/>
      <dgm:spPr/>
    </dgm:pt>
    <dgm:pt modelId="{6CD56C4D-8C7F-4B7B-8D34-89A0C3371E54}" type="pres">
      <dgm:prSet presAssocID="{0ED949D5-BBB9-4E81-83AB-1BA89FB14E5D}" presName="text2" presStyleLbl="revTx" presStyleIdx="1" presStyleCnt="4" custScaleX="334536" custScaleY="99155" custLinFactX="9874" custLinFactNeighborX="100000" custLinFactNeighborY="1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342F2-560B-4D57-8FE9-A8A642442003}" type="pres">
      <dgm:prSet presAssocID="{0ED949D5-BBB9-4E81-83AB-1BA89FB14E5D}" presName="line2" presStyleLbl="callout" presStyleIdx="2" presStyleCnt="8"/>
      <dgm:spPr/>
    </dgm:pt>
    <dgm:pt modelId="{0EC96D83-2F52-45A0-BE90-EDA278C5A299}" type="pres">
      <dgm:prSet presAssocID="{0ED949D5-BBB9-4E81-83AB-1BA89FB14E5D}" presName="d2" presStyleLbl="callout" presStyleIdx="3" presStyleCnt="8"/>
      <dgm:spPr/>
    </dgm:pt>
    <dgm:pt modelId="{2E27C39E-BEE5-4E48-967C-B91E1558D318}" type="pres">
      <dgm:prSet presAssocID="{4693A439-482E-4937-9F28-BF130C378F90}" presName="circle3" presStyleLbl="lnNode1" presStyleIdx="2" presStyleCnt="4" custLinFactNeighborY="887"/>
      <dgm:spPr/>
    </dgm:pt>
    <dgm:pt modelId="{CC158C0B-26CB-4BB1-BA9A-4BB876744735}" type="pres">
      <dgm:prSet presAssocID="{4693A439-482E-4937-9F28-BF130C378F90}" presName="text3" presStyleLbl="revTx" presStyleIdx="2" presStyleCnt="4" custScaleX="357030" custScaleY="99155" custLinFactX="22030" custLinFactNeighborX="100000" custLinFactNeighborY="24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8D85D-EF3B-48A0-9E5F-5BF9AFC42643}" type="pres">
      <dgm:prSet presAssocID="{4693A439-482E-4937-9F28-BF130C378F90}" presName="line3" presStyleLbl="callout" presStyleIdx="4" presStyleCnt="8"/>
      <dgm:spPr/>
    </dgm:pt>
    <dgm:pt modelId="{3DD8C678-1EE7-4DFA-838D-EAF16B2A88DD}" type="pres">
      <dgm:prSet presAssocID="{4693A439-482E-4937-9F28-BF130C378F90}" presName="d3" presStyleLbl="callout" presStyleIdx="5" presStyleCnt="8"/>
      <dgm:spPr/>
    </dgm:pt>
    <dgm:pt modelId="{5B0C9472-AD30-4AE1-8B0A-3A7AE060327C}" type="pres">
      <dgm:prSet presAssocID="{0C39A723-C6B3-497D-975C-B2E7B479B033}" presName="circle4" presStyleLbl="lnNode1" presStyleIdx="3" presStyleCnt="4" custLinFactNeighborY="633"/>
      <dgm:spPr/>
    </dgm:pt>
    <dgm:pt modelId="{FCAE4D48-D288-497A-B963-C462C9426693}" type="pres">
      <dgm:prSet presAssocID="{0C39A723-C6B3-497D-975C-B2E7B479B033}" presName="text4" presStyleLbl="revTx" presStyleIdx="3" presStyleCnt="4" custScaleX="351748" custScaleY="99155" custLinFactX="19389" custLinFactNeighborX="100000" custLinFactNeighborY="50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8BA09-C755-4498-A487-CEA3EB68FD48}" type="pres">
      <dgm:prSet presAssocID="{0C39A723-C6B3-497D-975C-B2E7B479B033}" presName="line4" presStyleLbl="callout" presStyleIdx="6" presStyleCnt="8"/>
      <dgm:spPr/>
    </dgm:pt>
    <dgm:pt modelId="{53BBC672-75E8-46F8-B0BB-E56999046D66}" type="pres">
      <dgm:prSet presAssocID="{0C39A723-C6B3-497D-975C-B2E7B479B033}" presName="d4" presStyleLbl="callout" presStyleIdx="7" presStyleCnt="8"/>
      <dgm:spPr/>
    </dgm:pt>
  </dgm:ptLst>
  <dgm:cxnLst>
    <dgm:cxn modelId="{114C217E-F954-4953-8828-988168062570}" type="presOf" srcId="{0ED949D5-BBB9-4E81-83AB-1BA89FB14E5D}" destId="{6CD56C4D-8C7F-4B7B-8D34-89A0C3371E54}" srcOrd="0" destOrd="0" presId="urn:microsoft.com/office/officeart/2005/8/layout/target1"/>
    <dgm:cxn modelId="{D7112E11-65D1-4A50-9502-667625664922}" srcId="{CF4273CA-E5A8-4DA1-A3DC-2846C915F74D}" destId="{0C39A723-C6B3-497D-975C-B2E7B479B033}" srcOrd="3" destOrd="0" parTransId="{95D44C49-A1B5-4462-B72E-BC514B209A53}" sibTransId="{26A16DAE-C707-4EE1-A476-E76B98187DE4}"/>
    <dgm:cxn modelId="{3F23F112-1E8A-43BC-91D5-B68316940BB3}" type="presOf" srcId="{378EAB63-2147-401A-9BC3-5ACE1B45414D}" destId="{CF73774F-B2E3-4DD6-B17C-B77C5A073BE5}" srcOrd="0" destOrd="0" presId="urn:microsoft.com/office/officeart/2005/8/layout/target1"/>
    <dgm:cxn modelId="{987EEA48-BA30-4CD5-A749-857E2579F4D5}" type="presOf" srcId="{4693A439-482E-4937-9F28-BF130C378F90}" destId="{CC158C0B-26CB-4BB1-BA9A-4BB876744735}" srcOrd="0" destOrd="0" presId="urn:microsoft.com/office/officeart/2005/8/layout/target1"/>
    <dgm:cxn modelId="{8E76E2C8-17F1-4408-8FBC-4A2F8518DE42}" srcId="{CF4273CA-E5A8-4DA1-A3DC-2846C915F74D}" destId="{0ED949D5-BBB9-4E81-83AB-1BA89FB14E5D}" srcOrd="1" destOrd="0" parTransId="{69D703AB-E7E5-42B0-8994-C5F05B471FC0}" sibTransId="{F4808FA2-DECD-4E62-BB63-B0D87685DE00}"/>
    <dgm:cxn modelId="{FB4959C5-09D2-4BA8-BBD2-BC231E592D7C}" srcId="{CF4273CA-E5A8-4DA1-A3DC-2846C915F74D}" destId="{4693A439-482E-4937-9F28-BF130C378F90}" srcOrd="2" destOrd="0" parTransId="{A9DE9E9D-017D-4471-9614-E7A476D8BBEA}" sibTransId="{D49A6574-350B-4577-AA7B-22EB09854FD5}"/>
    <dgm:cxn modelId="{9CFCB3FD-73B2-4948-8BDE-A9B59F84B031}" type="presOf" srcId="{0C39A723-C6B3-497D-975C-B2E7B479B033}" destId="{FCAE4D48-D288-497A-B963-C462C9426693}" srcOrd="0" destOrd="0" presId="urn:microsoft.com/office/officeart/2005/8/layout/target1"/>
    <dgm:cxn modelId="{194BAB08-0007-45A1-ACC4-7081B9F71A76}" srcId="{CF4273CA-E5A8-4DA1-A3DC-2846C915F74D}" destId="{378EAB63-2147-401A-9BC3-5ACE1B45414D}" srcOrd="0" destOrd="0" parTransId="{47B99FA8-0A62-45DD-89DB-63F289C6230B}" sibTransId="{BC72A924-A6EF-48FC-AC17-3B6E4A1FA7B7}"/>
    <dgm:cxn modelId="{9BFFC19F-8FF1-4D15-A54D-410BCE87D57B}" type="presOf" srcId="{CF4273CA-E5A8-4DA1-A3DC-2846C915F74D}" destId="{5F9A195E-CDAB-42AF-9C7B-CAE1CF83DEFD}" srcOrd="0" destOrd="0" presId="urn:microsoft.com/office/officeart/2005/8/layout/target1"/>
    <dgm:cxn modelId="{D5E0F90F-AC2D-49D6-8848-D903796F6DB0}" type="presParOf" srcId="{5F9A195E-CDAB-42AF-9C7B-CAE1CF83DEFD}" destId="{DA265DAE-80B1-48DB-8C35-541A685F91DE}" srcOrd="0" destOrd="0" presId="urn:microsoft.com/office/officeart/2005/8/layout/target1"/>
    <dgm:cxn modelId="{D6DD9FE3-1C22-4293-A70C-5DA9495FC40E}" type="presParOf" srcId="{5F9A195E-CDAB-42AF-9C7B-CAE1CF83DEFD}" destId="{CF73774F-B2E3-4DD6-B17C-B77C5A073BE5}" srcOrd="1" destOrd="0" presId="urn:microsoft.com/office/officeart/2005/8/layout/target1"/>
    <dgm:cxn modelId="{5E8E0F60-A78D-45A6-B265-E0FECE6CBA90}" type="presParOf" srcId="{5F9A195E-CDAB-42AF-9C7B-CAE1CF83DEFD}" destId="{946F279D-86F6-422A-94BB-83B16162DF2F}" srcOrd="2" destOrd="0" presId="urn:microsoft.com/office/officeart/2005/8/layout/target1"/>
    <dgm:cxn modelId="{55F2C549-40C8-43AF-A7B7-19AED91A8C2E}" type="presParOf" srcId="{5F9A195E-CDAB-42AF-9C7B-CAE1CF83DEFD}" destId="{0FA11056-02AB-4299-9E0D-320B57064B22}" srcOrd="3" destOrd="0" presId="urn:microsoft.com/office/officeart/2005/8/layout/target1"/>
    <dgm:cxn modelId="{1BC178AD-A31D-4F37-B9AE-4770190A0DD1}" type="presParOf" srcId="{5F9A195E-CDAB-42AF-9C7B-CAE1CF83DEFD}" destId="{D9FD4C9D-AD0A-439F-8902-B624A8B9F630}" srcOrd="4" destOrd="0" presId="urn:microsoft.com/office/officeart/2005/8/layout/target1"/>
    <dgm:cxn modelId="{DCD7BF33-5932-4EFD-BE0E-C508D5BBCCCE}" type="presParOf" srcId="{5F9A195E-CDAB-42AF-9C7B-CAE1CF83DEFD}" destId="{6CD56C4D-8C7F-4B7B-8D34-89A0C3371E54}" srcOrd="5" destOrd="0" presId="urn:microsoft.com/office/officeart/2005/8/layout/target1"/>
    <dgm:cxn modelId="{F8AED136-F9D6-4118-9AC2-4FB09D323EF2}" type="presParOf" srcId="{5F9A195E-CDAB-42AF-9C7B-CAE1CF83DEFD}" destId="{3A0342F2-560B-4D57-8FE9-A8A642442003}" srcOrd="6" destOrd="0" presId="urn:microsoft.com/office/officeart/2005/8/layout/target1"/>
    <dgm:cxn modelId="{F6EA158F-810B-46AB-B9BA-63351FCE7D4A}" type="presParOf" srcId="{5F9A195E-CDAB-42AF-9C7B-CAE1CF83DEFD}" destId="{0EC96D83-2F52-45A0-BE90-EDA278C5A299}" srcOrd="7" destOrd="0" presId="urn:microsoft.com/office/officeart/2005/8/layout/target1"/>
    <dgm:cxn modelId="{09473183-C3DF-4323-8BA2-B40D3226F122}" type="presParOf" srcId="{5F9A195E-CDAB-42AF-9C7B-CAE1CF83DEFD}" destId="{2E27C39E-BEE5-4E48-967C-B91E1558D318}" srcOrd="8" destOrd="0" presId="urn:microsoft.com/office/officeart/2005/8/layout/target1"/>
    <dgm:cxn modelId="{1F95F17D-5690-47C0-99FC-CB778A6B7EDA}" type="presParOf" srcId="{5F9A195E-CDAB-42AF-9C7B-CAE1CF83DEFD}" destId="{CC158C0B-26CB-4BB1-BA9A-4BB876744735}" srcOrd="9" destOrd="0" presId="urn:microsoft.com/office/officeart/2005/8/layout/target1"/>
    <dgm:cxn modelId="{880ED1B2-EF1D-4594-93A7-DB1A60E0E15B}" type="presParOf" srcId="{5F9A195E-CDAB-42AF-9C7B-CAE1CF83DEFD}" destId="{9BC8D85D-EF3B-48A0-9E5F-5BF9AFC42643}" srcOrd="10" destOrd="0" presId="urn:microsoft.com/office/officeart/2005/8/layout/target1"/>
    <dgm:cxn modelId="{347A57AA-15EF-4CB7-8E8D-021682F6B21E}" type="presParOf" srcId="{5F9A195E-CDAB-42AF-9C7B-CAE1CF83DEFD}" destId="{3DD8C678-1EE7-4DFA-838D-EAF16B2A88DD}" srcOrd="11" destOrd="0" presId="urn:microsoft.com/office/officeart/2005/8/layout/target1"/>
    <dgm:cxn modelId="{742DB3DD-4C08-4CFC-A5A7-D217AEE9EBF9}" type="presParOf" srcId="{5F9A195E-CDAB-42AF-9C7B-CAE1CF83DEFD}" destId="{5B0C9472-AD30-4AE1-8B0A-3A7AE060327C}" srcOrd="12" destOrd="0" presId="urn:microsoft.com/office/officeart/2005/8/layout/target1"/>
    <dgm:cxn modelId="{3F980125-7A25-4075-A185-D2075DDF2D09}" type="presParOf" srcId="{5F9A195E-CDAB-42AF-9C7B-CAE1CF83DEFD}" destId="{FCAE4D48-D288-497A-B963-C462C9426693}" srcOrd="13" destOrd="0" presId="urn:microsoft.com/office/officeart/2005/8/layout/target1"/>
    <dgm:cxn modelId="{76957E39-198B-4BA1-B6FA-7C53ED06B70C}" type="presParOf" srcId="{5F9A195E-CDAB-42AF-9C7B-CAE1CF83DEFD}" destId="{16C8BA09-C755-4498-A487-CEA3EB68FD48}" srcOrd="14" destOrd="0" presId="urn:microsoft.com/office/officeart/2005/8/layout/target1"/>
    <dgm:cxn modelId="{73541EC1-32A1-4CC5-B511-E5D3B93C5596}" type="presParOf" srcId="{5F9A195E-CDAB-42AF-9C7B-CAE1CF83DEFD}" destId="{53BBC672-75E8-46F8-B0BB-E56999046D66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52854-6ADF-46B7-A96D-8388EA30BB14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2ADF001-4E90-439D-8F8A-B6B19AE5D083}">
      <dgm:prSet phldrT="[Текст]" custT="1"/>
      <dgm:spPr/>
      <dgm:t>
        <a:bodyPr/>
        <a:lstStyle/>
        <a:p>
          <a:r>
            <a:rPr lang="ru-RU" sz="1600" b="1" dirty="0" smtClean="0"/>
            <a:t>Содействие развитию субъектов малого предпринимательства с целью повышения их участия в наполнении бюджетной системы</a:t>
          </a:r>
          <a:endParaRPr lang="ru-RU" sz="1600" b="1" dirty="0"/>
        </a:p>
      </dgm:t>
    </dgm:pt>
    <dgm:pt modelId="{DF98AF73-06C2-40A5-9B3E-CD083F004A93}" type="parTrans" cxnId="{22BC0D39-4AF2-442E-A369-54FF1A304BC9}">
      <dgm:prSet/>
      <dgm:spPr/>
      <dgm:t>
        <a:bodyPr/>
        <a:lstStyle/>
        <a:p>
          <a:endParaRPr lang="ru-RU"/>
        </a:p>
      </dgm:t>
    </dgm:pt>
    <dgm:pt modelId="{275A75AD-3525-416D-BE8C-26B7C81F075C}" type="sibTrans" cxnId="{22BC0D39-4AF2-442E-A369-54FF1A304BC9}">
      <dgm:prSet/>
      <dgm:spPr/>
      <dgm:t>
        <a:bodyPr/>
        <a:lstStyle/>
        <a:p>
          <a:endParaRPr lang="ru-RU"/>
        </a:p>
      </dgm:t>
    </dgm:pt>
    <dgm:pt modelId="{9A92661A-ED47-4480-A5A3-E215B2AE6CFB}">
      <dgm:prSet phldrT="[Текст]" custT="1"/>
      <dgm:spPr/>
      <dgm:t>
        <a:bodyPr/>
        <a:lstStyle/>
        <a:p>
          <a:r>
            <a:rPr lang="ru-RU" sz="1600" b="1" dirty="0" smtClean="0"/>
            <a:t>Повышение собираемости налогов и сборов</a:t>
          </a:r>
          <a:endParaRPr lang="ru-RU" sz="1600" b="1" dirty="0"/>
        </a:p>
      </dgm:t>
    </dgm:pt>
    <dgm:pt modelId="{DDFAB8A6-0081-4979-B82F-D23F654AD207}" type="parTrans" cxnId="{39FBA351-A34F-4265-AA9C-C51BEE0D82CB}">
      <dgm:prSet/>
      <dgm:spPr/>
      <dgm:t>
        <a:bodyPr/>
        <a:lstStyle/>
        <a:p>
          <a:endParaRPr lang="ru-RU"/>
        </a:p>
      </dgm:t>
    </dgm:pt>
    <dgm:pt modelId="{1CA1B3BF-6E8D-431F-B468-C5941748033D}" type="sibTrans" cxnId="{39FBA351-A34F-4265-AA9C-C51BEE0D82CB}">
      <dgm:prSet/>
      <dgm:spPr/>
      <dgm:t>
        <a:bodyPr/>
        <a:lstStyle/>
        <a:p>
          <a:endParaRPr lang="ru-RU"/>
        </a:p>
      </dgm:t>
    </dgm:pt>
    <dgm:pt modelId="{887B0B5B-337D-43EF-A520-FC975B9975FD}">
      <dgm:prSet phldrT="[Текст]" custT="1"/>
      <dgm:spPr/>
      <dgm:t>
        <a:bodyPr/>
        <a:lstStyle/>
        <a:p>
          <a:r>
            <a:rPr lang="ru-RU" sz="1600" b="1" dirty="0" smtClean="0"/>
            <a:t>Обеспечение эффективности управления муниципальной собственностью и повышение доходов  от ее использования</a:t>
          </a:r>
          <a:endParaRPr lang="ru-RU" sz="1600" b="1" dirty="0"/>
        </a:p>
      </dgm:t>
    </dgm:pt>
    <dgm:pt modelId="{7C2E874E-D04B-43B8-87AF-4F664DC2A6C0}" type="parTrans" cxnId="{C43140F1-2EC4-406C-AB19-1680BD79C13A}">
      <dgm:prSet/>
      <dgm:spPr/>
      <dgm:t>
        <a:bodyPr/>
        <a:lstStyle/>
        <a:p>
          <a:endParaRPr lang="ru-RU"/>
        </a:p>
      </dgm:t>
    </dgm:pt>
    <dgm:pt modelId="{2898970D-5BD4-4C82-945A-E61A32A9E702}" type="sibTrans" cxnId="{C43140F1-2EC4-406C-AB19-1680BD79C13A}">
      <dgm:prSet/>
      <dgm:spPr/>
      <dgm:t>
        <a:bodyPr/>
        <a:lstStyle/>
        <a:p>
          <a:endParaRPr lang="ru-RU"/>
        </a:p>
      </dgm:t>
    </dgm:pt>
    <dgm:pt modelId="{55D868BA-D024-4B4D-973D-B38A3ED04081}">
      <dgm:prSet custT="1"/>
      <dgm:spPr/>
      <dgm:t>
        <a:bodyPr/>
        <a:lstStyle/>
        <a:p>
          <a:r>
            <a:rPr lang="ru-RU" sz="1600" b="1" dirty="0" smtClean="0"/>
            <a:t>Повышение качества администрирования доходов бюджета</a:t>
          </a:r>
          <a:endParaRPr lang="ru-RU" sz="1600" b="1" dirty="0"/>
        </a:p>
      </dgm:t>
    </dgm:pt>
    <dgm:pt modelId="{6FE60C75-975C-41B8-8852-CBB0B9B07417}" type="parTrans" cxnId="{C313DFE6-7987-4638-8CB8-0DCAB39CB8AF}">
      <dgm:prSet/>
      <dgm:spPr/>
      <dgm:t>
        <a:bodyPr/>
        <a:lstStyle/>
        <a:p>
          <a:endParaRPr lang="ru-RU"/>
        </a:p>
      </dgm:t>
    </dgm:pt>
    <dgm:pt modelId="{B4CB79FF-2A49-41E7-B820-AB068E48F04A}" type="sibTrans" cxnId="{C313DFE6-7987-4638-8CB8-0DCAB39CB8AF}">
      <dgm:prSet/>
      <dgm:spPr/>
      <dgm:t>
        <a:bodyPr/>
        <a:lstStyle/>
        <a:p>
          <a:endParaRPr lang="ru-RU"/>
        </a:p>
      </dgm:t>
    </dgm:pt>
    <dgm:pt modelId="{77A85974-5142-47C3-958B-150BE79350F8}">
      <dgm:prSet custT="1"/>
      <dgm:spPr/>
      <dgm:t>
        <a:bodyPr/>
        <a:lstStyle/>
        <a:p>
          <a:r>
            <a:rPr lang="ru-RU" sz="1600" b="1" dirty="0" smtClean="0"/>
            <a:t>Снижение неформальной занятости</a:t>
          </a:r>
          <a:endParaRPr lang="ru-RU" sz="1600" b="1" dirty="0"/>
        </a:p>
      </dgm:t>
    </dgm:pt>
    <dgm:pt modelId="{B5B631CF-8658-47F2-8C22-F45AB09BEB1E}" type="parTrans" cxnId="{7E64BC6F-7A95-45C0-B3AD-A137D81D7903}">
      <dgm:prSet/>
      <dgm:spPr/>
      <dgm:t>
        <a:bodyPr/>
        <a:lstStyle/>
        <a:p>
          <a:endParaRPr lang="ru-RU"/>
        </a:p>
      </dgm:t>
    </dgm:pt>
    <dgm:pt modelId="{EE779A6B-968B-493C-82B1-ABFEEE7E5257}" type="sibTrans" cxnId="{7E64BC6F-7A95-45C0-B3AD-A137D81D7903}">
      <dgm:prSet/>
      <dgm:spPr/>
      <dgm:t>
        <a:bodyPr/>
        <a:lstStyle/>
        <a:p>
          <a:endParaRPr lang="ru-RU"/>
        </a:p>
      </dgm:t>
    </dgm:pt>
    <dgm:pt modelId="{0DDA676B-8807-4D4A-8C7F-5BC9CE0090ED}">
      <dgm:prSet custT="1"/>
      <dgm:spPr/>
      <dgm:t>
        <a:bodyPr/>
        <a:lstStyle/>
        <a:p>
          <a:r>
            <a:rPr lang="ru-RU" sz="1600" b="1" dirty="0" smtClean="0"/>
            <a:t>Совершенствование имущественного налогообложения хозяйствующих субъектов</a:t>
          </a:r>
          <a:endParaRPr lang="ru-RU" sz="1600" b="1" dirty="0"/>
        </a:p>
      </dgm:t>
    </dgm:pt>
    <dgm:pt modelId="{534408C3-94B1-4CF7-A559-B06ABB965BFF}" type="parTrans" cxnId="{D973F398-D18D-42BC-A29B-3A6BF6CB8021}">
      <dgm:prSet/>
      <dgm:spPr/>
      <dgm:t>
        <a:bodyPr/>
        <a:lstStyle/>
        <a:p>
          <a:endParaRPr lang="ru-RU"/>
        </a:p>
      </dgm:t>
    </dgm:pt>
    <dgm:pt modelId="{2F9E7118-7FB4-4538-9C44-515D3388BCE9}" type="sibTrans" cxnId="{D973F398-D18D-42BC-A29B-3A6BF6CB8021}">
      <dgm:prSet/>
      <dgm:spPr/>
      <dgm:t>
        <a:bodyPr/>
        <a:lstStyle/>
        <a:p>
          <a:endParaRPr lang="ru-RU"/>
        </a:p>
      </dgm:t>
    </dgm:pt>
    <dgm:pt modelId="{4766C995-4EE3-47E6-B948-DE468955CFC5}">
      <dgm:prSet custT="1"/>
      <dgm:spPr/>
      <dgm:t>
        <a:bodyPr/>
        <a:lstStyle/>
        <a:p>
          <a:r>
            <a:rPr lang="ru-RU" sz="1600" b="1" dirty="0"/>
            <a:t>Актуализация кадастровой стоимости объектов </a:t>
          </a:r>
          <a:r>
            <a:rPr lang="ru-RU" sz="1600" b="1" dirty="0" smtClean="0"/>
            <a:t>имущества</a:t>
          </a:r>
          <a:endParaRPr lang="ru-RU" sz="1600" b="1" dirty="0"/>
        </a:p>
      </dgm:t>
    </dgm:pt>
    <dgm:pt modelId="{EAFE4EAB-D46B-42DB-8690-87B5C7FC14E4}" type="parTrans" cxnId="{7DC1CF26-16A8-461D-A336-95B2E2CD086E}">
      <dgm:prSet/>
      <dgm:spPr/>
      <dgm:t>
        <a:bodyPr/>
        <a:lstStyle/>
        <a:p>
          <a:endParaRPr lang="ru-RU"/>
        </a:p>
      </dgm:t>
    </dgm:pt>
    <dgm:pt modelId="{AAFD70E0-E702-4362-9C42-757EE713E02A}" type="sibTrans" cxnId="{7DC1CF26-16A8-461D-A336-95B2E2CD086E}">
      <dgm:prSet/>
      <dgm:spPr/>
      <dgm:t>
        <a:bodyPr/>
        <a:lstStyle/>
        <a:p>
          <a:endParaRPr lang="ru-RU"/>
        </a:p>
      </dgm:t>
    </dgm:pt>
    <dgm:pt modelId="{F4C97908-603F-43D2-A950-21B3A65B2894}" type="pres">
      <dgm:prSet presAssocID="{0FF52854-6ADF-46B7-A96D-8388EA30BB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A2D3A4-1D55-4946-84BA-4404895AAF87}" type="pres">
      <dgm:prSet presAssocID="{22ADF001-4E90-439D-8F8A-B6B19AE5D083}" presName="linNode" presStyleCnt="0"/>
      <dgm:spPr/>
      <dgm:t>
        <a:bodyPr/>
        <a:lstStyle/>
        <a:p>
          <a:endParaRPr lang="ru-RU"/>
        </a:p>
      </dgm:t>
    </dgm:pt>
    <dgm:pt modelId="{19EF8BC2-9A38-4385-92F3-3491D09BEC44}" type="pres">
      <dgm:prSet presAssocID="{22ADF001-4E90-439D-8F8A-B6B19AE5D083}" presName="parentText" presStyleLbl="node1" presStyleIdx="0" presStyleCnt="7" custScaleX="246604" custScaleY="9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C6E03-E899-4846-B9B8-52C4B9036625}" type="pres">
      <dgm:prSet presAssocID="{275A75AD-3525-416D-BE8C-26B7C81F075C}" presName="sp" presStyleCnt="0"/>
      <dgm:spPr/>
      <dgm:t>
        <a:bodyPr/>
        <a:lstStyle/>
        <a:p>
          <a:endParaRPr lang="ru-RU"/>
        </a:p>
      </dgm:t>
    </dgm:pt>
    <dgm:pt modelId="{1DC828BE-850A-430E-BBBD-0EC3DA0F5E75}" type="pres">
      <dgm:prSet presAssocID="{9A92661A-ED47-4480-A5A3-E215B2AE6CFB}" presName="linNode" presStyleCnt="0"/>
      <dgm:spPr/>
      <dgm:t>
        <a:bodyPr/>
        <a:lstStyle/>
        <a:p>
          <a:endParaRPr lang="ru-RU"/>
        </a:p>
      </dgm:t>
    </dgm:pt>
    <dgm:pt modelId="{29A625BC-8947-4437-8944-84F149CF1623}" type="pres">
      <dgm:prSet presAssocID="{9A92661A-ED47-4480-A5A3-E215B2AE6CFB}" presName="parentText" presStyleLbl="node1" presStyleIdx="1" presStyleCnt="7" custScaleX="246604" custScaleY="9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4FF06-DBFF-4AB6-BABE-D72A6817AD67}" type="pres">
      <dgm:prSet presAssocID="{1CA1B3BF-6E8D-431F-B468-C5941748033D}" presName="sp" presStyleCnt="0"/>
      <dgm:spPr/>
      <dgm:t>
        <a:bodyPr/>
        <a:lstStyle/>
        <a:p>
          <a:endParaRPr lang="ru-RU"/>
        </a:p>
      </dgm:t>
    </dgm:pt>
    <dgm:pt modelId="{33DFFFBA-A6D8-4D8E-AACB-2FC3B055597D}" type="pres">
      <dgm:prSet presAssocID="{887B0B5B-337D-43EF-A520-FC975B9975FD}" presName="linNode" presStyleCnt="0"/>
      <dgm:spPr/>
      <dgm:t>
        <a:bodyPr/>
        <a:lstStyle/>
        <a:p>
          <a:endParaRPr lang="ru-RU"/>
        </a:p>
      </dgm:t>
    </dgm:pt>
    <dgm:pt modelId="{2B2D8954-9F75-49BF-946F-BD6374E53401}" type="pres">
      <dgm:prSet presAssocID="{887B0B5B-337D-43EF-A520-FC975B9975FD}" presName="parentText" presStyleLbl="node1" presStyleIdx="2" presStyleCnt="7" custScaleX="246604" custScaleY="9137" custLinFactNeighborX="-265" custLinFactNeighborY="-6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3AF9F-F0AA-46B3-8B07-AF73CDDA07D5}" type="pres">
      <dgm:prSet presAssocID="{2898970D-5BD4-4C82-945A-E61A32A9E702}" presName="sp" presStyleCnt="0"/>
      <dgm:spPr/>
      <dgm:t>
        <a:bodyPr/>
        <a:lstStyle/>
        <a:p>
          <a:endParaRPr lang="ru-RU"/>
        </a:p>
      </dgm:t>
    </dgm:pt>
    <dgm:pt modelId="{EA6AD7B8-E46F-4082-8162-06A61B617702}" type="pres">
      <dgm:prSet presAssocID="{55D868BA-D024-4B4D-973D-B38A3ED04081}" presName="linNode" presStyleCnt="0"/>
      <dgm:spPr/>
      <dgm:t>
        <a:bodyPr/>
        <a:lstStyle/>
        <a:p>
          <a:endParaRPr lang="ru-RU"/>
        </a:p>
      </dgm:t>
    </dgm:pt>
    <dgm:pt modelId="{D0960A0D-4915-4145-AD30-4838C2095A4E}" type="pres">
      <dgm:prSet presAssocID="{55D868BA-D024-4B4D-973D-B38A3ED04081}" presName="parentText" presStyleLbl="node1" presStyleIdx="3" presStyleCnt="7" custScaleX="246604" custScaleY="9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7852C-B7DB-4FAE-815A-4F24B5A09488}" type="pres">
      <dgm:prSet presAssocID="{B4CB79FF-2A49-41E7-B820-AB068E48F04A}" presName="sp" presStyleCnt="0"/>
      <dgm:spPr/>
      <dgm:t>
        <a:bodyPr/>
        <a:lstStyle/>
        <a:p>
          <a:endParaRPr lang="ru-RU"/>
        </a:p>
      </dgm:t>
    </dgm:pt>
    <dgm:pt modelId="{AF79EC4A-8AFA-4BAE-8451-E2E16A4447C2}" type="pres">
      <dgm:prSet presAssocID="{77A85974-5142-47C3-958B-150BE79350F8}" presName="linNode" presStyleCnt="0"/>
      <dgm:spPr/>
      <dgm:t>
        <a:bodyPr/>
        <a:lstStyle/>
        <a:p>
          <a:endParaRPr lang="ru-RU"/>
        </a:p>
      </dgm:t>
    </dgm:pt>
    <dgm:pt modelId="{1438F654-3DA1-4B5C-8C60-60E8096F341B}" type="pres">
      <dgm:prSet presAssocID="{77A85974-5142-47C3-958B-150BE79350F8}" presName="parentText" presStyleLbl="node1" presStyleIdx="4" presStyleCnt="7" custScaleX="246604" custScaleY="9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37C2B-7134-4EDD-9BBB-67889628C573}" type="pres">
      <dgm:prSet presAssocID="{EE779A6B-968B-493C-82B1-ABFEEE7E5257}" presName="sp" presStyleCnt="0"/>
      <dgm:spPr/>
      <dgm:t>
        <a:bodyPr/>
        <a:lstStyle/>
        <a:p>
          <a:endParaRPr lang="ru-RU"/>
        </a:p>
      </dgm:t>
    </dgm:pt>
    <dgm:pt modelId="{24F5C2B1-F163-431A-9907-3CA41B214B4B}" type="pres">
      <dgm:prSet presAssocID="{0DDA676B-8807-4D4A-8C7F-5BC9CE0090ED}" presName="linNode" presStyleCnt="0"/>
      <dgm:spPr/>
      <dgm:t>
        <a:bodyPr/>
        <a:lstStyle/>
        <a:p>
          <a:endParaRPr lang="ru-RU"/>
        </a:p>
      </dgm:t>
    </dgm:pt>
    <dgm:pt modelId="{C3C8F3F7-7868-4489-8A5D-441BBB924FFE}" type="pres">
      <dgm:prSet presAssocID="{0DDA676B-8807-4D4A-8C7F-5BC9CE0090ED}" presName="parentText" presStyleLbl="node1" presStyleIdx="5" presStyleCnt="7" custScaleX="246604" custScaleY="9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CF8AB-B688-4155-B32D-5E7423AD2F23}" type="pres">
      <dgm:prSet presAssocID="{2F9E7118-7FB4-4538-9C44-515D3388BCE9}" presName="sp" presStyleCnt="0"/>
      <dgm:spPr/>
      <dgm:t>
        <a:bodyPr/>
        <a:lstStyle/>
        <a:p>
          <a:endParaRPr lang="ru-RU"/>
        </a:p>
      </dgm:t>
    </dgm:pt>
    <dgm:pt modelId="{ADCB2E33-D1FB-45D1-A5D8-6B862906B9E6}" type="pres">
      <dgm:prSet presAssocID="{4766C995-4EE3-47E6-B948-DE468955CFC5}" presName="linNode" presStyleCnt="0"/>
      <dgm:spPr/>
      <dgm:t>
        <a:bodyPr/>
        <a:lstStyle/>
        <a:p>
          <a:endParaRPr lang="ru-RU"/>
        </a:p>
      </dgm:t>
    </dgm:pt>
    <dgm:pt modelId="{3B5658D8-0063-473E-BF73-B22B514C3F00}" type="pres">
      <dgm:prSet presAssocID="{4766C995-4EE3-47E6-B948-DE468955CFC5}" presName="parentText" presStyleLbl="node1" presStyleIdx="6" presStyleCnt="7" custScaleX="246604" custScaleY="9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BA351-A34F-4265-AA9C-C51BEE0D82CB}" srcId="{0FF52854-6ADF-46B7-A96D-8388EA30BB14}" destId="{9A92661A-ED47-4480-A5A3-E215B2AE6CFB}" srcOrd="1" destOrd="0" parTransId="{DDFAB8A6-0081-4979-B82F-D23F654AD207}" sibTransId="{1CA1B3BF-6E8D-431F-B468-C5941748033D}"/>
    <dgm:cxn modelId="{24C073B8-9546-4F47-9289-E79BED4FE353}" type="presOf" srcId="{4766C995-4EE3-47E6-B948-DE468955CFC5}" destId="{3B5658D8-0063-473E-BF73-B22B514C3F00}" srcOrd="0" destOrd="0" presId="urn:microsoft.com/office/officeart/2005/8/layout/vList5"/>
    <dgm:cxn modelId="{3EC4E3DA-C323-475B-95B3-A9809AC0EB59}" type="presOf" srcId="{55D868BA-D024-4B4D-973D-B38A3ED04081}" destId="{D0960A0D-4915-4145-AD30-4838C2095A4E}" srcOrd="0" destOrd="0" presId="urn:microsoft.com/office/officeart/2005/8/layout/vList5"/>
    <dgm:cxn modelId="{20254529-889F-4DC7-9219-77852C533902}" type="presOf" srcId="{887B0B5B-337D-43EF-A520-FC975B9975FD}" destId="{2B2D8954-9F75-49BF-946F-BD6374E53401}" srcOrd="0" destOrd="0" presId="urn:microsoft.com/office/officeart/2005/8/layout/vList5"/>
    <dgm:cxn modelId="{85B364DE-818D-44E5-A5D7-AE3E6FB0A0C1}" type="presOf" srcId="{0DDA676B-8807-4D4A-8C7F-5BC9CE0090ED}" destId="{C3C8F3F7-7868-4489-8A5D-441BBB924FFE}" srcOrd="0" destOrd="0" presId="urn:microsoft.com/office/officeart/2005/8/layout/vList5"/>
    <dgm:cxn modelId="{C313DFE6-7987-4638-8CB8-0DCAB39CB8AF}" srcId="{0FF52854-6ADF-46B7-A96D-8388EA30BB14}" destId="{55D868BA-D024-4B4D-973D-B38A3ED04081}" srcOrd="3" destOrd="0" parTransId="{6FE60C75-975C-41B8-8852-CBB0B9B07417}" sibTransId="{B4CB79FF-2A49-41E7-B820-AB068E48F04A}"/>
    <dgm:cxn modelId="{E261E100-C2E7-4042-B2B6-191FA1F36570}" type="presOf" srcId="{9A92661A-ED47-4480-A5A3-E215B2AE6CFB}" destId="{29A625BC-8947-4437-8944-84F149CF1623}" srcOrd="0" destOrd="0" presId="urn:microsoft.com/office/officeart/2005/8/layout/vList5"/>
    <dgm:cxn modelId="{D973F398-D18D-42BC-A29B-3A6BF6CB8021}" srcId="{0FF52854-6ADF-46B7-A96D-8388EA30BB14}" destId="{0DDA676B-8807-4D4A-8C7F-5BC9CE0090ED}" srcOrd="5" destOrd="0" parTransId="{534408C3-94B1-4CF7-A559-B06ABB965BFF}" sibTransId="{2F9E7118-7FB4-4538-9C44-515D3388BCE9}"/>
    <dgm:cxn modelId="{7E64BC6F-7A95-45C0-B3AD-A137D81D7903}" srcId="{0FF52854-6ADF-46B7-A96D-8388EA30BB14}" destId="{77A85974-5142-47C3-958B-150BE79350F8}" srcOrd="4" destOrd="0" parTransId="{B5B631CF-8658-47F2-8C22-F45AB09BEB1E}" sibTransId="{EE779A6B-968B-493C-82B1-ABFEEE7E5257}"/>
    <dgm:cxn modelId="{4BC877F0-20FE-4DAC-8CFB-31418A176FFF}" type="presOf" srcId="{22ADF001-4E90-439D-8F8A-B6B19AE5D083}" destId="{19EF8BC2-9A38-4385-92F3-3491D09BEC44}" srcOrd="0" destOrd="0" presId="urn:microsoft.com/office/officeart/2005/8/layout/vList5"/>
    <dgm:cxn modelId="{6B0AA510-2CFD-4D78-B095-52504BB7F5C2}" type="presOf" srcId="{77A85974-5142-47C3-958B-150BE79350F8}" destId="{1438F654-3DA1-4B5C-8C60-60E8096F341B}" srcOrd="0" destOrd="0" presId="urn:microsoft.com/office/officeart/2005/8/layout/vList5"/>
    <dgm:cxn modelId="{C43140F1-2EC4-406C-AB19-1680BD79C13A}" srcId="{0FF52854-6ADF-46B7-A96D-8388EA30BB14}" destId="{887B0B5B-337D-43EF-A520-FC975B9975FD}" srcOrd="2" destOrd="0" parTransId="{7C2E874E-D04B-43B8-87AF-4F664DC2A6C0}" sibTransId="{2898970D-5BD4-4C82-945A-E61A32A9E702}"/>
    <dgm:cxn modelId="{22BC0D39-4AF2-442E-A369-54FF1A304BC9}" srcId="{0FF52854-6ADF-46B7-A96D-8388EA30BB14}" destId="{22ADF001-4E90-439D-8F8A-B6B19AE5D083}" srcOrd="0" destOrd="0" parTransId="{DF98AF73-06C2-40A5-9B3E-CD083F004A93}" sibTransId="{275A75AD-3525-416D-BE8C-26B7C81F075C}"/>
    <dgm:cxn modelId="{7DC1CF26-16A8-461D-A336-95B2E2CD086E}" srcId="{0FF52854-6ADF-46B7-A96D-8388EA30BB14}" destId="{4766C995-4EE3-47E6-B948-DE468955CFC5}" srcOrd="6" destOrd="0" parTransId="{EAFE4EAB-D46B-42DB-8690-87B5C7FC14E4}" sibTransId="{AAFD70E0-E702-4362-9C42-757EE713E02A}"/>
    <dgm:cxn modelId="{ABC12440-9571-40E7-9C78-40934375534D}" type="presOf" srcId="{0FF52854-6ADF-46B7-A96D-8388EA30BB14}" destId="{F4C97908-603F-43D2-A950-21B3A65B2894}" srcOrd="0" destOrd="0" presId="urn:microsoft.com/office/officeart/2005/8/layout/vList5"/>
    <dgm:cxn modelId="{86B79406-B7A8-478D-A3CD-A531BDFAFEF4}" type="presParOf" srcId="{F4C97908-603F-43D2-A950-21B3A65B2894}" destId="{0BA2D3A4-1D55-4946-84BA-4404895AAF87}" srcOrd="0" destOrd="0" presId="urn:microsoft.com/office/officeart/2005/8/layout/vList5"/>
    <dgm:cxn modelId="{68971C48-4E11-4AB1-A336-DF797E69510A}" type="presParOf" srcId="{0BA2D3A4-1D55-4946-84BA-4404895AAF87}" destId="{19EF8BC2-9A38-4385-92F3-3491D09BEC44}" srcOrd="0" destOrd="0" presId="urn:microsoft.com/office/officeart/2005/8/layout/vList5"/>
    <dgm:cxn modelId="{80F113B7-6DBD-406D-87C4-8AEABD1BCA82}" type="presParOf" srcId="{F4C97908-603F-43D2-A950-21B3A65B2894}" destId="{2E0C6E03-E899-4846-B9B8-52C4B9036625}" srcOrd="1" destOrd="0" presId="urn:microsoft.com/office/officeart/2005/8/layout/vList5"/>
    <dgm:cxn modelId="{99CC31CD-87D1-4B39-B28C-60035307D6CE}" type="presParOf" srcId="{F4C97908-603F-43D2-A950-21B3A65B2894}" destId="{1DC828BE-850A-430E-BBBD-0EC3DA0F5E75}" srcOrd="2" destOrd="0" presId="urn:microsoft.com/office/officeart/2005/8/layout/vList5"/>
    <dgm:cxn modelId="{845404DA-F86D-44A8-B3CE-31ED0D3F8E05}" type="presParOf" srcId="{1DC828BE-850A-430E-BBBD-0EC3DA0F5E75}" destId="{29A625BC-8947-4437-8944-84F149CF1623}" srcOrd="0" destOrd="0" presId="urn:microsoft.com/office/officeart/2005/8/layout/vList5"/>
    <dgm:cxn modelId="{5135B2B0-5FF0-4473-8437-3468491826B8}" type="presParOf" srcId="{F4C97908-603F-43D2-A950-21B3A65B2894}" destId="{1984FF06-DBFF-4AB6-BABE-D72A6817AD67}" srcOrd="3" destOrd="0" presId="urn:microsoft.com/office/officeart/2005/8/layout/vList5"/>
    <dgm:cxn modelId="{14E91344-8DC9-4C17-9B4E-A704CD8B915D}" type="presParOf" srcId="{F4C97908-603F-43D2-A950-21B3A65B2894}" destId="{33DFFFBA-A6D8-4D8E-AACB-2FC3B055597D}" srcOrd="4" destOrd="0" presId="urn:microsoft.com/office/officeart/2005/8/layout/vList5"/>
    <dgm:cxn modelId="{89483E15-D025-49F7-9147-AB195E4B077D}" type="presParOf" srcId="{33DFFFBA-A6D8-4D8E-AACB-2FC3B055597D}" destId="{2B2D8954-9F75-49BF-946F-BD6374E53401}" srcOrd="0" destOrd="0" presId="urn:microsoft.com/office/officeart/2005/8/layout/vList5"/>
    <dgm:cxn modelId="{9CA54230-E3CA-4106-AE97-D422ED93A04C}" type="presParOf" srcId="{F4C97908-603F-43D2-A950-21B3A65B2894}" destId="{BD03AF9F-F0AA-46B3-8B07-AF73CDDA07D5}" srcOrd="5" destOrd="0" presId="urn:microsoft.com/office/officeart/2005/8/layout/vList5"/>
    <dgm:cxn modelId="{B60A6581-779F-4C7D-952C-96EF3529F2F5}" type="presParOf" srcId="{F4C97908-603F-43D2-A950-21B3A65B2894}" destId="{EA6AD7B8-E46F-4082-8162-06A61B617702}" srcOrd="6" destOrd="0" presId="urn:microsoft.com/office/officeart/2005/8/layout/vList5"/>
    <dgm:cxn modelId="{68E4FC06-B742-4126-85EA-E6F7647680B8}" type="presParOf" srcId="{EA6AD7B8-E46F-4082-8162-06A61B617702}" destId="{D0960A0D-4915-4145-AD30-4838C2095A4E}" srcOrd="0" destOrd="0" presId="urn:microsoft.com/office/officeart/2005/8/layout/vList5"/>
    <dgm:cxn modelId="{0848B141-4F26-4A47-A389-140C4224B77A}" type="presParOf" srcId="{F4C97908-603F-43D2-A950-21B3A65B2894}" destId="{86A7852C-B7DB-4FAE-815A-4F24B5A09488}" srcOrd="7" destOrd="0" presId="urn:microsoft.com/office/officeart/2005/8/layout/vList5"/>
    <dgm:cxn modelId="{C2B909E6-816B-4B06-B536-57FFD11C3AD8}" type="presParOf" srcId="{F4C97908-603F-43D2-A950-21B3A65B2894}" destId="{AF79EC4A-8AFA-4BAE-8451-E2E16A4447C2}" srcOrd="8" destOrd="0" presId="urn:microsoft.com/office/officeart/2005/8/layout/vList5"/>
    <dgm:cxn modelId="{EE2BCF14-7850-4CDF-8AAF-FF055F5CAE11}" type="presParOf" srcId="{AF79EC4A-8AFA-4BAE-8451-E2E16A4447C2}" destId="{1438F654-3DA1-4B5C-8C60-60E8096F341B}" srcOrd="0" destOrd="0" presId="urn:microsoft.com/office/officeart/2005/8/layout/vList5"/>
    <dgm:cxn modelId="{532CC5BA-866E-4E45-A702-D81063AB7BF7}" type="presParOf" srcId="{F4C97908-603F-43D2-A950-21B3A65B2894}" destId="{A8C37C2B-7134-4EDD-9BBB-67889628C573}" srcOrd="9" destOrd="0" presId="urn:microsoft.com/office/officeart/2005/8/layout/vList5"/>
    <dgm:cxn modelId="{C9273DFD-1380-4EF9-BEF1-10F72B21C02C}" type="presParOf" srcId="{F4C97908-603F-43D2-A950-21B3A65B2894}" destId="{24F5C2B1-F163-431A-9907-3CA41B214B4B}" srcOrd="10" destOrd="0" presId="urn:microsoft.com/office/officeart/2005/8/layout/vList5"/>
    <dgm:cxn modelId="{91E8C904-E7A4-4B50-9538-B2BCF1CB613C}" type="presParOf" srcId="{24F5C2B1-F163-431A-9907-3CA41B214B4B}" destId="{C3C8F3F7-7868-4489-8A5D-441BBB924FFE}" srcOrd="0" destOrd="0" presId="urn:microsoft.com/office/officeart/2005/8/layout/vList5"/>
    <dgm:cxn modelId="{83BE3BCF-5F8C-4CB2-A639-F1F148C09732}" type="presParOf" srcId="{F4C97908-603F-43D2-A950-21B3A65B2894}" destId="{D16CF8AB-B688-4155-B32D-5E7423AD2F23}" srcOrd="11" destOrd="0" presId="urn:microsoft.com/office/officeart/2005/8/layout/vList5"/>
    <dgm:cxn modelId="{6A257CB9-BAA6-4732-AFB3-40436097BD2A}" type="presParOf" srcId="{F4C97908-603F-43D2-A950-21B3A65B2894}" destId="{ADCB2E33-D1FB-45D1-A5D8-6B862906B9E6}" srcOrd="12" destOrd="0" presId="urn:microsoft.com/office/officeart/2005/8/layout/vList5"/>
    <dgm:cxn modelId="{F3E8D045-C492-4C21-B360-409FAE3A2505}" type="presParOf" srcId="{ADCB2E33-D1FB-45D1-A5D8-6B862906B9E6}" destId="{3B5658D8-0063-473E-BF73-B22B514C3F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80873-7424-40E6-B17B-F6DF86FBC384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4E6F80A-68F3-4A56-8167-2CE331D62826}">
      <dgm:prSet phldrT="[Текст]" custT="1"/>
      <dgm:spPr/>
      <dgm:t>
        <a:bodyPr/>
        <a:lstStyle/>
        <a:p>
          <a:r>
            <a:rPr lang="ru-RU" sz="1400" b="1" dirty="0" smtClean="0"/>
            <a:t>Обеспечение принятых расходных обязательств района, принятие новых обязательств при наличии источника финансирования</a:t>
          </a:r>
          <a:endParaRPr lang="ru-RU" sz="1400" b="1" dirty="0"/>
        </a:p>
      </dgm:t>
    </dgm:pt>
    <dgm:pt modelId="{08DC5EE7-00EF-4042-A4B5-B81F347264F8}" type="parTrans" cxnId="{372A4A10-9D70-4ADC-B483-9D82BC68B205}">
      <dgm:prSet/>
      <dgm:spPr/>
      <dgm:t>
        <a:bodyPr/>
        <a:lstStyle/>
        <a:p>
          <a:endParaRPr lang="ru-RU"/>
        </a:p>
      </dgm:t>
    </dgm:pt>
    <dgm:pt modelId="{46E24C7B-F0DE-4F01-A501-5429CC791D4F}" type="sibTrans" cxnId="{372A4A10-9D70-4ADC-B483-9D82BC68B205}">
      <dgm:prSet/>
      <dgm:spPr/>
      <dgm:t>
        <a:bodyPr/>
        <a:lstStyle/>
        <a:p>
          <a:endParaRPr lang="ru-RU"/>
        </a:p>
      </dgm:t>
    </dgm:pt>
    <dgm:pt modelId="{504492F2-74A2-488D-A336-C56548947916}">
      <dgm:prSet phldrT="[Текст]" custT="1"/>
      <dgm:spPr/>
      <dgm:t>
        <a:bodyPr/>
        <a:lstStyle/>
        <a:p>
          <a:r>
            <a:rPr lang="ru-RU" sz="1400" b="1" dirty="0" smtClean="0"/>
            <a:t>Повышение операционной эффективности использования бюджетных средств</a:t>
          </a:r>
          <a:endParaRPr lang="ru-RU" sz="1400" b="1" dirty="0"/>
        </a:p>
      </dgm:t>
    </dgm:pt>
    <dgm:pt modelId="{413E142E-E6AC-43B7-8154-D580B6A4B539}" type="parTrans" cxnId="{B95EC106-3D7C-43A2-B20F-95BE2BE802A1}">
      <dgm:prSet/>
      <dgm:spPr/>
      <dgm:t>
        <a:bodyPr/>
        <a:lstStyle/>
        <a:p>
          <a:endParaRPr lang="ru-RU"/>
        </a:p>
      </dgm:t>
    </dgm:pt>
    <dgm:pt modelId="{554B8E8D-B36B-4E97-8FBD-53CE050EFFF9}" type="sibTrans" cxnId="{B95EC106-3D7C-43A2-B20F-95BE2BE802A1}">
      <dgm:prSet/>
      <dgm:spPr/>
      <dgm:t>
        <a:bodyPr/>
        <a:lstStyle/>
        <a:p>
          <a:endParaRPr lang="ru-RU"/>
        </a:p>
      </dgm:t>
    </dgm:pt>
    <dgm:pt modelId="{D1E48CE2-8A80-4CB5-9EE1-F01138AD6D10}">
      <dgm:prSet phldrT="[Текст]" custT="1"/>
      <dgm:spPr/>
      <dgm:t>
        <a:bodyPr/>
        <a:lstStyle/>
        <a:p>
          <a:r>
            <a:rPr lang="ru-RU" sz="1400" b="1" dirty="0" smtClean="0"/>
            <a:t> Повышение эффективности бюджетных расходов</a:t>
          </a:r>
          <a:endParaRPr lang="ru-RU" sz="1400" b="1" dirty="0"/>
        </a:p>
      </dgm:t>
    </dgm:pt>
    <dgm:pt modelId="{8596D65F-E54A-4234-96A5-A1366628DF33}" type="parTrans" cxnId="{A8FCFB97-583B-4844-A83B-EB34C466B806}">
      <dgm:prSet/>
      <dgm:spPr/>
      <dgm:t>
        <a:bodyPr/>
        <a:lstStyle/>
        <a:p>
          <a:endParaRPr lang="ru-RU"/>
        </a:p>
      </dgm:t>
    </dgm:pt>
    <dgm:pt modelId="{42D5A0D2-C1E6-4153-AE8F-FCE208134609}" type="sibTrans" cxnId="{A8FCFB97-583B-4844-A83B-EB34C466B806}">
      <dgm:prSet/>
      <dgm:spPr/>
      <dgm:t>
        <a:bodyPr/>
        <a:lstStyle/>
        <a:p>
          <a:endParaRPr lang="ru-RU"/>
        </a:p>
      </dgm:t>
    </dgm:pt>
    <dgm:pt modelId="{BF061C1C-ACF1-436E-B297-FF3406B263ED}">
      <dgm:prSet phldrT="[Текст]" custT="1"/>
      <dgm:spPr/>
      <dgm:t>
        <a:bodyPr/>
        <a:lstStyle/>
        <a:p>
          <a:r>
            <a:rPr lang="ru-RU" sz="1400" b="1" dirty="0" smtClean="0"/>
            <a:t>Устойчивое социально-экономическое развитие района</a:t>
          </a:r>
          <a:endParaRPr lang="ru-RU" sz="1400" b="1" dirty="0"/>
        </a:p>
      </dgm:t>
    </dgm:pt>
    <dgm:pt modelId="{32AB0EC0-32A5-4691-8971-E335AE14A3CB}" type="parTrans" cxnId="{306B8FA5-1011-4AE2-9D10-C594286E7064}">
      <dgm:prSet/>
      <dgm:spPr/>
      <dgm:t>
        <a:bodyPr/>
        <a:lstStyle/>
        <a:p>
          <a:endParaRPr lang="ru-RU"/>
        </a:p>
      </dgm:t>
    </dgm:pt>
    <dgm:pt modelId="{9677A2BF-6D89-4C58-8176-DAA907F2A7DC}" type="sibTrans" cxnId="{306B8FA5-1011-4AE2-9D10-C594286E7064}">
      <dgm:prSet/>
      <dgm:spPr/>
      <dgm:t>
        <a:bodyPr/>
        <a:lstStyle/>
        <a:p>
          <a:endParaRPr lang="ru-RU"/>
        </a:p>
      </dgm:t>
    </dgm:pt>
    <dgm:pt modelId="{EA5DA616-FD78-4E38-94F8-5B8406C74B8A}">
      <dgm:prSet phldrT="[Текст]" custT="1"/>
      <dgm:spPr/>
      <dgm:t>
        <a:bodyPr/>
        <a:lstStyle/>
        <a:p>
          <a:r>
            <a:rPr lang="ru-RU" sz="1400" b="1" dirty="0" smtClean="0"/>
            <a:t>Поддержание оптимального уровня муниципального долга</a:t>
          </a:r>
          <a:endParaRPr lang="ru-RU" sz="1400" b="1" dirty="0"/>
        </a:p>
      </dgm:t>
    </dgm:pt>
    <dgm:pt modelId="{C10C9B97-02D6-485B-B09C-1EA7E5D7C9B0}" type="parTrans" cxnId="{92E7F8DE-1030-4D39-8BED-BAC70D2712D0}">
      <dgm:prSet/>
      <dgm:spPr/>
      <dgm:t>
        <a:bodyPr/>
        <a:lstStyle/>
        <a:p>
          <a:endParaRPr lang="ru-RU"/>
        </a:p>
      </dgm:t>
    </dgm:pt>
    <dgm:pt modelId="{0C0C45A2-C589-40F2-B437-2674DC8D7820}" type="sibTrans" cxnId="{92E7F8DE-1030-4D39-8BED-BAC70D2712D0}">
      <dgm:prSet/>
      <dgm:spPr/>
      <dgm:t>
        <a:bodyPr/>
        <a:lstStyle/>
        <a:p>
          <a:endParaRPr lang="ru-RU"/>
        </a:p>
      </dgm:t>
    </dgm:pt>
    <dgm:pt modelId="{08DCF8B0-67F9-4331-A7AA-9980DAD36557}">
      <dgm:prSet phldrT="[Текст]" custT="1"/>
      <dgm:spPr/>
      <dgm:t>
        <a:bodyPr/>
        <a:lstStyle/>
        <a:p>
          <a:r>
            <a:rPr lang="ru-RU" sz="1400" dirty="0" smtClean="0"/>
            <a:t>Совершенствование системы муниципальных закупок и повышение ее эффективности</a:t>
          </a:r>
          <a:endParaRPr lang="ru-RU" sz="1400" dirty="0"/>
        </a:p>
      </dgm:t>
    </dgm:pt>
    <dgm:pt modelId="{81B1FFB0-C512-4FBF-96E4-B2FB7AC9E8D7}" type="parTrans" cxnId="{3C049B23-AEC9-4FAC-954B-A4C833E476B6}">
      <dgm:prSet/>
      <dgm:spPr/>
      <dgm:t>
        <a:bodyPr/>
        <a:lstStyle/>
        <a:p>
          <a:endParaRPr lang="ru-RU"/>
        </a:p>
      </dgm:t>
    </dgm:pt>
    <dgm:pt modelId="{2AD798D6-1754-4C1D-9B31-E2B0A6AEDD06}" type="sibTrans" cxnId="{3C049B23-AEC9-4FAC-954B-A4C833E476B6}">
      <dgm:prSet/>
      <dgm:spPr/>
      <dgm:t>
        <a:bodyPr/>
        <a:lstStyle/>
        <a:p>
          <a:endParaRPr lang="ru-RU"/>
        </a:p>
      </dgm:t>
    </dgm:pt>
    <dgm:pt modelId="{B042A8CC-1CF7-49DB-8053-A25B8261E874}" type="pres">
      <dgm:prSet presAssocID="{9AE80873-7424-40E6-B17B-F6DF86FBC3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4FD9B-8307-495B-9DBF-A9F340ED902F}" type="pres">
      <dgm:prSet presAssocID="{08DCF8B0-67F9-4331-A7AA-9980DAD36557}" presName="boxAndChildren" presStyleCnt="0"/>
      <dgm:spPr/>
    </dgm:pt>
    <dgm:pt modelId="{DA6B32FF-3EA1-4E3B-B4FE-7819C161D655}" type="pres">
      <dgm:prSet presAssocID="{08DCF8B0-67F9-4331-A7AA-9980DAD36557}" presName="parentTextBox" presStyleLbl="node1" presStyleIdx="0" presStyleCnt="6"/>
      <dgm:spPr/>
      <dgm:t>
        <a:bodyPr/>
        <a:lstStyle/>
        <a:p>
          <a:endParaRPr lang="ru-RU"/>
        </a:p>
      </dgm:t>
    </dgm:pt>
    <dgm:pt modelId="{CFCB77DC-6A7E-446D-9CF9-2CE32A013225}" type="pres">
      <dgm:prSet presAssocID="{0C0C45A2-C589-40F2-B437-2674DC8D7820}" presName="sp" presStyleCnt="0"/>
      <dgm:spPr/>
    </dgm:pt>
    <dgm:pt modelId="{773796FB-B1D3-4A34-AC30-34DBE9E14FF8}" type="pres">
      <dgm:prSet presAssocID="{EA5DA616-FD78-4E38-94F8-5B8406C74B8A}" presName="arrowAndChildren" presStyleCnt="0"/>
      <dgm:spPr/>
    </dgm:pt>
    <dgm:pt modelId="{8F213485-503D-4529-8C92-BDA680B436AD}" type="pres">
      <dgm:prSet presAssocID="{EA5DA616-FD78-4E38-94F8-5B8406C74B8A}" presName="parentTextArrow" presStyleLbl="node1" presStyleIdx="1" presStyleCnt="6" custScaleY="84752"/>
      <dgm:spPr/>
      <dgm:t>
        <a:bodyPr/>
        <a:lstStyle/>
        <a:p>
          <a:endParaRPr lang="ru-RU"/>
        </a:p>
      </dgm:t>
    </dgm:pt>
    <dgm:pt modelId="{7480B959-04B5-4CFA-B1BC-E28159C804DA}" type="pres">
      <dgm:prSet presAssocID="{9677A2BF-6D89-4C58-8176-DAA907F2A7DC}" presName="sp" presStyleCnt="0"/>
      <dgm:spPr/>
    </dgm:pt>
    <dgm:pt modelId="{F15550ED-0715-4D38-91E6-12335BE57CC7}" type="pres">
      <dgm:prSet presAssocID="{BF061C1C-ACF1-436E-B297-FF3406B263ED}" presName="arrowAndChildren" presStyleCnt="0"/>
      <dgm:spPr/>
    </dgm:pt>
    <dgm:pt modelId="{B80BC100-66B4-4BE1-A4DE-3B1A8719E223}" type="pres">
      <dgm:prSet presAssocID="{BF061C1C-ACF1-436E-B297-FF3406B263ED}" presName="parentTextArrow" presStyleLbl="node1" presStyleIdx="2" presStyleCnt="6" custScaleY="91885"/>
      <dgm:spPr/>
      <dgm:t>
        <a:bodyPr/>
        <a:lstStyle/>
        <a:p>
          <a:endParaRPr lang="ru-RU"/>
        </a:p>
      </dgm:t>
    </dgm:pt>
    <dgm:pt modelId="{94895D98-9AED-4B6D-BA69-2B4731545C86}" type="pres">
      <dgm:prSet presAssocID="{42D5A0D2-C1E6-4153-AE8F-FCE208134609}" presName="sp" presStyleCnt="0"/>
      <dgm:spPr/>
    </dgm:pt>
    <dgm:pt modelId="{8A70D644-EAF3-408D-A0AF-E8F1809322D7}" type="pres">
      <dgm:prSet presAssocID="{D1E48CE2-8A80-4CB5-9EE1-F01138AD6D10}" presName="arrowAndChildren" presStyleCnt="0"/>
      <dgm:spPr/>
    </dgm:pt>
    <dgm:pt modelId="{D282E322-62D5-44AC-ACF2-41DEDC2671B2}" type="pres">
      <dgm:prSet presAssocID="{D1E48CE2-8A80-4CB5-9EE1-F01138AD6D10}" presName="parentTextArrow" presStyleLbl="node1" presStyleIdx="3" presStyleCnt="6" custScaleY="99234"/>
      <dgm:spPr/>
      <dgm:t>
        <a:bodyPr/>
        <a:lstStyle/>
        <a:p>
          <a:endParaRPr lang="ru-RU"/>
        </a:p>
      </dgm:t>
    </dgm:pt>
    <dgm:pt modelId="{51C9A365-7C79-49BB-96A6-9D6FC33AFE29}" type="pres">
      <dgm:prSet presAssocID="{554B8E8D-B36B-4E97-8FBD-53CE050EFFF9}" presName="sp" presStyleCnt="0"/>
      <dgm:spPr/>
    </dgm:pt>
    <dgm:pt modelId="{F4A98741-EFDC-47DC-A3C5-2517F9E37000}" type="pres">
      <dgm:prSet presAssocID="{504492F2-74A2-488D-A336-C56548947916}" presName="arrowAndChildren" presStyleCnt="0"/>
      <dgm:spPr/>
    </dgm:pt>
    <dgm:pt modelId="{6D8CEFB8-4694-4FCF-98E9-BAB648051531}" type="pres">
      <dgm:prSet presAssocID="{504492F2-74A2-488D-A336-C56548947916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9AD9BA3B-5E0B-4B73-B058-7E2BBC929F25}" type="pres">
      <dgm:prSet presAssocID="{46E24C7B-F0DE-4F01-A501-5429CC791D4F}" presName="sp" presStyleCnt="0"/>
      <dgm:spPr/>
    </dgm:pt>
    <dgm:pt modelId="{F7BE7FB9-9438-4600-840E-CB88D152924B}" type="pres">
      <dgm:prSet presAssocID="{44E6F80A-68F3-4A56-8167-2CE331D62826}" presName="arrowAndChildren" presStyleCnt="0"/>
      <dgm:spPr/>
    </dgm:pt>
    <dgm:pt modelId="{E131062B-E136-43F7-B556-F855189C8349}" type="pres">
      <dgm:prSet presAssocID="{44E6F80A-68F3-4A56-8167-2CE331D62826}" presName="parentTextArrow" presStyleLbl="node1" presStyleIdx="5" presStyleCnt="6" custScaleY="70960"/>
      <dgm:spPr/>
      <dgm:t>
        <a:bodyPr/>
        <a:lstStyle/>
        <a:p>
          <a:endParaRPr lang="ru-RU"/>
        </a:p>
      </dgm:t>
    </dgm:pt>
  </dgm:ptLst>
  <dgm:cxnLst>
    <dgm:cxn modelId="{A8FCFB97-583B-4844-A83B-EB34C466B806}" srcId="{9AE80873-7424-40E6-B17B-F6DF86FBC384}" destId="{D1E48CE2-8A80-4CB5-9EE1-F01138AD6D10}" srcOrd="2" destOrd="0" parTransId="{8596D65F-E54A-4234-96A5-A1366628DF33}" sibTransId="{42D5A0D2-C1E6-4153-AE8F-FCE208134609}"/>
    <dgm:cxn modelId="{50AEBE43-9CDB-4842-A91D-98E8994F06A9}" type="presOf" srcId="{08DCF8B0-67F9-4331-A7AA-9980DAD36557}" destId="{DA6B32FF-3EA1-4E3B-B4FE-7819C161D655}" srcOrd="0" destOrd="0" presId="urn:microsoft.com/office/officeart/2005/8/layout/process4"/>
    <dgm:cxn modelId="{61DA669F-9113-4DAA-A31C-1325C451C473}" type="presOf" srcId="{BF061C1C-ACF1-436E-B297-FF3406B263ED}" destId="{B80BC100-66B4-4BE1-A4DE-3B1A8719E223}" srcOrd="0" destOrd="0" presId="urn:microsoft.com/office/officeart/2005/8/layout/process4"/>
    <dgm:cxn modelId="{306B8FA5-1011-4AE2-9D10-C594286E7064}" srcId="{9AE80873-7424-40E6-B17B-F6DF86FBC384}" destId="{BF061C1C-ACF1-436E-B297-FF3406B263ED}" srcOrd="3" destOrd="0" parTransId="{32AB0EC0-32A5-4691-8971-E335AE14A3CB}" sibTransId="{9677A2BF-6D89-4C58-8176-DAA907F2A7DC}"/>
    <dgm:cxn modelId="{7416CD37-2CB2-40B0-922D-CB4554AD8CF9}" type="presOf" srcId="{EA5DA616-FD78-4E38-94F8-5B8406C74B8A}" destId="{8F213485-503D-4529-8C92-BDA680B436AD}" srcOrd="0" destOrd="0" presId="urn:microsoft.com/office/officeart/2005/8/layout/process4"/>
    <dgm:cxn modelId="{E3FCA16C-4381-4160-A886-610508FE209C}" type="presOf" srcId="{504492F2-74A2-488D-A336-C56548947916}" destId="{6D8CEFB8-4694-4FCF-98E9-BAB648051531}" srcOrd="0" destOrd="0" presId="urn:microsoft.com/office/officeart/2005/8/layout/process4"/>
    <dgm:cxn modelId="{B757A72E-8637-4CA7-A0E7-8E051DB2E5BA}" type="presOf" srcId="{9AE80873-7424-40E6-B17B-F6DF86FBC384}" destId="{B042A8CC-1CF7-49DB-8053-A25B8261E874}" srcOrd="0" destOrd="0" presId="urn:microsoft.com/office/officeart/2005/8/layout/process4"/>
    <dgm:cxn modelId="{986BCC0C-6429-4B83-B4F1-8652E225B189}" type="presOf" srcId="{D1E48CE2-8A80-4CB5-9EE1-F01138AD6D10}" destId="{D282E322-62D5-44AC-ACF2-41DEDC2671B2}" srcOrd="0" destOrd="0" presId="urn:microsoft.com/office/officeart/2005/8/layout/process4"/>
    <dgm:cxn modelId="{B95EC106-3D7C-43A2-B20F-95BE2BE802A1}" srcId="{9AE80873-7424-40E6-B17B-F6DF86FBC384}" destId="{504492F2-74A2-488D-A336-C56548947916}" srcOrd="1" destOrd="0" parTransId="{413E142E-E6AC-43B7-8154-D580B6A4B539}" sibTransId="{554B8E8D-B36B-4E97-8FBD-53CE050EFFF9}"/>
    <dgm:cxn modelId="{706AE281-B213-4FA5-B2CF-21F31AA207AC}" type="presOf" srcId="{44E6F80A-68F3-4A56-8167-2CE331D62826}" destId="{E131062B-E136-43F7-B556-F855189C8349}" srcOrd="0" destOrd="0" presId="urn:microsoft.com/office/officeart/2005/8/layout/process4"/>
    <dgm:cxn modelId="{372A4A10-9D70-4ADC-B483-9D82BC68B205}" srcId="{9AE80873-7424-40E6-B17B-F6DF86FBC384}" destId="{44E6F80A-68F3-4A56-8167-2CE331D62826}" srcOrd="0" destOrd="0" parTransId="{08DC5EE7-00EF-4042-A4B5-B81F347264F8}" sibTransId="{46E24C7B-F0DE-4F01-A501-5429CC791D4F}"/>
    <dgm:cxn modelId="{3C049B23-AEC9-4FAC-954B-A4C833E476B6}" srcId="{9AE80873-7424-40E6-B17B-F6DF86FBC384}" destId="{08DCF8B0-67F9-4331-A7AA-9980DAD36557}" srcOrd="5" destOrd="0" parTransId="{81B1FFB0-C512-4FBF-96E4-B2FB7AC9E8D7}" sibTransId="{2AD798D6-1754-4C1D-9B31-E2B0A6AEDD06}"/>
    <dgm:cxn modelId="{92E7F8DE-1030-4D39-8BED-BAC70D2712D0}" srcId="{9AE80873-7424-40E6-B17B-F6DF86FBC384}" destId="{EA5DA616-FD78-4E38-94F8-5B8406C74B8A}" srcOrd="4" destOrd="0" parTransId="{C10C9B97-02D6-485B-B09C-1EA7E5D7C9B0}" sibTransId="{0C0C45A2-C589-40F2-B437-2674DC8D7820}"/>
    <dgm:cxn modelId="{AB2FA313-4636-411F-A31B-9B88B3EF61C3}" type="presParOf" srcId="{B042A8CC-1CF7-49DB-8053-A25B8261E874}" destId="{2C54FD9B-8307-495B-9DBF-A9F340ED902F}" srcOrd="0" destOrd="0" presId="urn:microsoft.com/office/officeart/2005/8/layout/process4"/>
    <dgm:cxn modelId="{6BF114EC-B6D3-4F14-8F3F-7A68A8A7E024}" type="presParOf" srcId="{2C54FD9B-8307-495B-9DBF-A9F340ED902F}" destId="{DA6B32FF-3EA1-4E3B-B4FE-7819C161D655}" srcOrd="0" destOrd="0" presId="urn:microsoft.com/office/officeart/2005/8/layout/process4"/>
    <dgm:cxn modelId="{583DA917-6E50-4EEF-AAD7-A3B02C2F55DB}" type="presParOf" srcId="{B042A8CC-1CF7-49DB-8053-A25B8261E874}" destId="{CFCB77DC-6A7E-446D-9CF9-2CE32A013225}" srcOrd="1" destOrd="0" presId="urn:microsoft.com/office/officeart/2005/8/layout/process4"/>
    <dgm:cxn modelId="{D5940105-C078-4509-85D7-E730A400A724}" type="presParOf" srcId="{B042A8CC-1CF7-49DB-8053-A25B8261E874}" destId="{773796FB-B1D3-4A34-AC30-34DBE9E14FF8}" srcOrd="2" destOrd="0" presId="urn:microsoft.com/office/officeart/2005/8/layout/process4"/>
    <dgm:cxn modelId="{4051A45F-CC68-4C3A-825C-545494229A4F}" type="presParOf" srcId="{773796FB-B1D3-4A34-AC30-34DBE9E14FF8}" destId="{8F213485-503D-4529-8C92-BDA680B436AD}" srcOrd="0" destOrd="0" presId="urn:microsoft.com/office/officeart/2005/8/layout/process4"/>
    <dgm:cxn modelId="{0449BCAB-1129-457B-9E34-A135762A993D}" type="presParOf" srcId="{B042A8CC-1CF7-49DB-8053-A25B8261E874}" destId="{7480B959-04B5-4CFA-B1BC-E28159C804DA}" srcOrd="3" destOrd="0" presId="urn:microsoft.com/office/officeart/2005/8/layout/process4"/>
    <dgm:cxn modelId="{0DDBF2B8-12DE-46BF-B6EE-E16A8324B984}" type="presParOf" srcId="{B042A8CC-1CF7-49DB-8053-A25B8261E874}" destId="{F15550ED-0715-4D38-91E6-12335BE57CC7}" srcOrd="4" destOrd="0" presId="urn:microsoft.com/office/officeart/2005/8/layout/process4"/>
    <dgm:cxn modelId="{5C7805C6-9441-48B2-A534-DB780F7EB94A}" type="presParOf" srcId="{F15550ED-0715-4D38-91E6-12335BE57CC7}" destId="{B80BC100-66B4-4BE1-A4DE-3B1A8719E223}" srcOrd="0" destOrd="0" presId="urn:microsoft.com/office/officeart/2005/8/layout/process4"/>
    <dgm:cxn modelId="{7CB4D6E1-7059-4D20-A1E2-65DFCDC03B3C}" type="presParOf" srcId="{B042A8CC-1CF7-49DB-8053-A25B8261E874}" destId="{94895D98-9AED-4B6D-BA69-2B4731545C86}" srcOrd="5" destOrd="0" presId="urn:microsoft.com/office/officeart/2005/8/layout/process4"/>
    <dgm:cxn modelId="{25D0F02C-81D4-45DD-B655-7CA8F092FE15}" type="presParOf" srcId="{B042A8CC-1CF7-49DB-8053-A25B8261E874}" destId="{8A70D644-EAF3-408D-A0AF-E8F1809322D7}" srcOrd="6" destOrd="0" presId="urn:microsoft.com/office/officeart/2005/8/layout/process4"/>
    <dgm:cxn modelId="{AFC81413-9C2D-40C9-B17F-1E2C3B1ACB38}" type="presParOf" srcId="{8A70D644-EAF3-408D-A0AF-E8F1809322D7}" destId="{D282E322-62D5-44AC-ACF2-41DEDC2671B2}" srcOrd="0" destOrd="0" presId="urn:microsoft.com/office/officeart/2005/8/layout/process4"/>
    <dgm:cxn modelId="{59ABCB53-2934-49BE-BCAE-0D7B801DDCEF}" type="presParOf" srcId="{B042A8CC-1CF7-49DB-8053-A25B8261E874}" destId="{51C9A365-7C79-49BB-96A6-9D6FC33AFE29}" srcOrd="7" destOrd="0" presId="urn:microsoft.com/office/officeart/2005/8/layout/process4"/>
    <dgm:cxn modelId="{F1228EA6-AC6E-4C82-A3DE-061B7A46EAEA}" type="presParOf" srcId="{B042A8CC-1CF7-49DB-8053-A25B8261E874}" destId="{F4A98741-EFDC-47DC-A3C5-2517F9E37000}" srcOrd="8" destOrd="0" presId="urn:microsoft.com/office/officeart/2005/8/layout/process4"/>
    <dgm:cxn modelId="{75D611F8-5368-4B63-801F-B9392E5175F9}" type="presParOf" srcId="{F4A98741-EFDC-47DC-A3C5-2517F9E37000}" destId="{6D8CEFB8-4694-4FCF-98E9-BAB648051531}" srcOrd="0" destOrd="0" presId="urn:microsoft.com/office/officeart/2005/8/layout/process4"/>
    <dgm:cxn modelId="{50F7F7DE-38A3-45E9-B3AE-4059161F4C2E}" type="presParOf" srcId="{B042A8CC-1CF7-49DB-8053-A25B8261E874}" destId="{9AD9BA3B-5E0B-4B73-B058-7E2BBC929F25}" srcOrd="9" destOrd="0" presId="urn:microsoft.com/office/officeart/2005/8/layout/process4"/>
    <dgm:cxn modelId="{120EBA56-CF5D-43FA-BFBE-125DC24D60E7}" type="presParOf" srcId="{B042A8CC-1CF7-49DB-8053-A25B8261E874}" destId="{F7BE7FB9-9438-4600-840E-CB88D152924B}" srcOrd="10" destOrd="0" presId="urn:microsoft.com/office/officeart/2005/8/layout/process4"/>
    <dgm:cxn modelId="{8C8ED510-9F35-4D34-94E9-A4309868DBC4}" type="presParOf" srcId="{F7BE7FB9-9438-4600-840E-CB88D152924B}" destId="{E131062B-E136-43F7-B556-F855189C83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2C9DC2-E5C3-4A99-8991-83DBE8D5526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46991E-EBA8-47A3-9419-335891EAA33D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2 692,1 </a:t>
          </a:r>
        </a:p>
        <a:p>
          <a:r>
            <a:rPr lang="ru-RU" sz="1200" dirty="0" smtClean="0"/>
            <a:t>млн. рублей</a:t>
          </a:r>
          <a:endParaRPr lang="ru-RU" sz="1200" dirty="0"/>
        </a:p>
      </dgm:t>
    </dgm:pt>
    <dgm:pt modelId="{1D1B7D77-0844-4735-AE7C-52388CE7E16F}" type="parTrans" cxnId="{493344F9-55A9-479F-88E4-7EB533EFB62C}">
      <dgm:prSet/>
      <dgm:spPr/>
      <dgm:t>
        <a:bodyPr/>
        <a:lstStyle/>
        <a:p>
          <a:endParaRPr lang="ru-RU"/>
        </a:p>
      </dgm:t>
    </dgm:pt>
    <dgm:pt modelId="{BA6AA587-9B43-4527-9957-5980B47CAE61}" type="sibTrans" cxnId="{493344F9-55A9-479F-88E4-7EB533EFB62C}">
      <dgm:prSet/>
      <dgm:spPr/>
      <dgm:t>
        <a:bodyPr/>
        <a:lstStyle/>
        <a:p>
          <a:endParaRPr lang="ru-RU"/>
        </a:p>
      </dgm:t>
    </dgm:pt>
    <dgm:pt modelId="{347A42BC-C3B1-4453-827E-F506765C273D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2 737,8</a:t>
          </a:r>
        </a:p>
        <a:p>
          <a:r>
            <a:rPr lang="ru-RU" sz="1900" dirty="0" smtClean="0"/>
            <a:t> </a:t>
          </a:r>
          <a:r>
            <a:rPr lang="ru-RU" sz="1200" dirty="0" smtClean="0"/>
            <a:t>млн. рублей</a:t>
          </a:r>
          <a:endParaRPr lang="ru-RU" sz="1200" dirty="0"/>
        </a:p>
      </dgm:t>
    </dgm:pt>
    <dgm:pt modelId="{78E7AD34-218C-479B-9069-6B89D692E9F0}" type="parTrans" cxnId="{0A049490-466D-414C-A4A8-F586642980FE}">
      <dgm:prSet/>
      <dgm:spPr/>
      <dgm:t>
        <a:bodyPr/>
        <a:lstStyle/>
        <a:p>
          <a:endParaRPr lang="ru-RU"/>
        </a:p>
      </dgm:t>
    </dgm:pt>
    <dgm:pt modelId="{E3EFC609-D82C-4451-8EB0-E70A707BE4AE}" type="sibTrans" cxnId="{0A049490-466D-414C-A4A8-F586642980FE}">
      <dgm:prSet/>
      <dgm:spPr/>
      <dgm:t>
        <a:bodyPr/>
        <a:lstStyle/>
        <a:p>
          <a:endParaRPr lang="ru-RU"/>
        </a:p>
      </dgm:t>
    </dgm:pt>
    <dgm:pt modelId="{3A6DDE1E-27E6-46BD-ABE4-F8FE1CAE37E2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2 551,8 </a:t>
          </a:r>
        </a:p>
        <a:p>
          <a:r>
            <a:rPr lang="ru-RU" sz="1200" dirty="0" smtClean="0"/>
            <a:t>млн. рублей</a:t>
          </a:r>
          <a:endParaRPr lang="ru-RU" sz="1200" dirty="0"/>
        </a:p>
      </dgm:t>
    </dgm:pt>
    <dgm:pt modelId="{16E73CA5-BDEF-4805-AAF9-0DF88A8177DF}" type="parTrans" cxnId="{C29B879F-4D81-47AE-8DDE-D70D5D85D2AE}">
      <dgm:prSet/>
      <dgm:spPr/>
      <dgm:t>
        <a:bodyPr/>
        <a:lstStyle/>
        <a:p>
          <a:endParaRPr lang="ru-RU"/>
        </a:p>
      </dgm:t>
    </dgm:pt>
    <dgm:pt modelId="{F387DB4F-AC46-4A60-84B4-DE29F54753C3}" type="sibTrans" cxnId="{C29B879F-4D81-47AE-8DDE-D70D5D85D2AE}">
      <dgm:prSet/>
      <dgm:spPr/>
      <dgm:t>
        <a:bodyPr/>
        <a:lstStyle/>
        <a:p>
          <a:endParaRPr lang="ru-RU"/>
        </a:p>
      </dgm:t>
    </dgm:pt>
    <dgm:pt modelId="{1D700079-7EF7-498B-87F7-B5A150853677}" type="pres">
      <dgm:prSet presAssocID="{752C9DC2-E5C3-4A99-8991-83DBE8D5526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2A1DD5-6FF4-4724-AC70-E6559EDFC3B7}" type="pres">
      <dgm:prSet presAssocID="{C446991E-EBA8-47A3-9419-335891EAA33D}" presName="Accent1" presStyleCnt="0"/>
      <dgm:spPr/>
    </dgm:pt>
    <dgm:pt modelId="{35C6B36A-1065-4EC5-80D5-FB451B6C4F77}" type="pres">
      <dgm:prSet presAssocID="{C446991E-EBA8-47A3-9419-335891EAA33D}" presName="Accent" presStyleLbl="node1" presStyleIdx="0" presStyleCnt="3"/>
      <dgm:spPr>
        <a:effectLst>
          <a:innerShdw blurRad="114300">
            <a:prstClr val="black"/>
          </a:innerShdw>
        </a:effectLst>
      </dgm:spPr>
    </dgm:pt>
    <dgm:pt modelId="{F97676C2-5F14-4BD4-9C6C-B5CA503CBE62}" type="pres">
      <dgm:prSet presAssocID="{C446991E-EBA8-47A3-9419-335891EAA33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0B07E-CBD8-41E6-BF6F-9EDEB056AD42}" type="pres">
      <dgm:prSet presAssocID="{347A42BC-C3B1-4453-827E-F506765C273D}" presName="Accent2" presStyleCnt="0"/>
      <dgm:spPr/>
    </dgm:pt>
    <dgm:pt modelId="{CCD3E0EC-A450-47C1-938B-9E5A6B29D4DA}" type="pres">
      <dgm:prSet presAssocID="{347A42BC-C3B1-4453-827E-F506765C273D}" presName="Accent" presStyleLbl="node1" presStyleIdx="1" presStyleCnt="3"/>
      <dgm:spPr>
        <a:effectLst>
          <a:innerShdw blurRad="114300">
            <a:prstClr val="black"/>
          </a:innerShdw>
        </a:effectLst>
      </dgm:spPr>
    </dgm:pt>
    <dgm:pt modelId="{5C2E94C4-87F6-4C0A-B0EE-44FC6D3150BD}" type="pres">
      <dgm:prSet presAssocID="{347A42BC-C3B1-4453-827E-F506765C273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23BC5-F4D5-4F0D-93FF-D4576C2E6A71}" type="pres">
      <dgm:prSet presAssocID="{3A6DDE1E-27E6-46BD-ABE4-F8FE1CAE37E2}" presName="Accent3" presStyleCnt="0"/>
      <dgm:spPr/>
    </dgm:pt>
    <dgm:pt modelId="{FAADDC08-E112-42F9-8196-F86AC2668F0B}" type="pres">
      <dgm:prSet presAssocID="{3A6DDE1E-27E6-46BD-ABE4-F8FE1CAE37E2}" presName="Accent" presStyleLbl="node1" presStyleIdx="2" presStyleCnt="3"/>
      <dgm:spPr>
        <a:effectLst>
          <a:innerShdw blurRad="114300">
            <a:prstClr val="black"/>
          </a:innerShdw>
        </a:effectLst>
      </dgm:spPr>
    </dgm:pt>
    <dgm:pt modelId="{835304ED-3437-42AC-A86C-31D01EF9997A}" type="pres">
      <dgm:prSet presAssocID="{3A6DDE1E-27E6-46BD-ABE4-F8FE1CAE37E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0DCAB-97E8-43CA-B8C2-62E5C48E5210}" type="presOf" srcId="{3A6DDE1E-27E6-46BD-ABE4-F8FE1CAE37E2}" destId="{835304ED-3437-42AC-A86C-31D01EF9997A}" srcOrd="0" destOrd="0" presId="urn:microsoft.com/office/officeart/2009/layout/CircleArrowProcess"/>
    <dgm:cxn modelId="{EEE30DEB-965D-4F80-A7CD-D737588E27BB}" type="presOf" srcId="{347A42BC-C3B1-4453-827E-F506765C273D}" destId="{5C2E94C4-87F6-4C0A-B0EE-44FC6D3150BD}" srcOrd="0" destOrd="0" presId="urn:microsoft.com/office/officeart/2009/layout/CircleArrowProcess"/>
    <dgm:cxn modelId="{C29B879F-4D81-47AE-8DDE-D70D5D85D2AE}" srcId="{752C9DC2-E5C3-4A99-8991-83DBE8D55266}" destId="{3A6DDE1E-27E6-46BD-ABE4-F8FE1CAE37E2}" srcOrd="2" destOrd="0" parTransId="{16E73CA5-BDEF-4805-AAF9-0DF88A8177DF}" sibTransId="{F387DB4F-AC46-4A60-84B4-DE29F54753C3}"/>
    <dgm:cxn modelId="{493344F9-55A9-479F-88E4-7EB533EFB62C}" srcId="{752C9DC2-E5C3-4A99-8991-83DBE8D55266}" destId="{C446991E-EBA8-47A3-9419-335891EAA33D}" srcOrd="0" destOrd="0" parTransId="{1D1B7D77-0844-4735-AE7C-52388CE7E16F}" sibTransId="{BA6AA587-9B43-4527-9957-5980B47CAE61}"/>
    <dgm:cxn modelId="{6D9E57EC-2834-4D2E-91C2-542DEA0B374D}" type="presOf" srcId="{752C9DC2-E5C3-4A99-8991-83DBE8D55266}" destId="{1D700079-7EF7-498B-87F7-B5A150853677}" srcOrd="0" destOrd="0" presId="urn:microsoft.com/office/officeart/2009/layout/CircleArrowProcess"/>
    <dgm:cxn modelId="{406F4AAB-D6B6-445C-97DE-E5F9240E2702}" type="presOf" srcId="{C446991E-EBA8-47A3-9419-335891EAA33D}" destId="{F97676C2-5F14-4BD4-9C6C-B5CA503CBE62}" srcOrd="0" destOrd="0" presId="urn:microsoft.com/office/officeart/2009/layout/CircleArrowProcess"/>
    <dgm:cxn modelId="{0A049490-466D-414C-A4A8-F586642980FE}" srcId="{752C9DC2-E5C3-4A99-8991-83DBE8D55266}" destId="{347A42BC-C3B1-4453-827E-F506765C273D}" srcOrd="1" destOrd="0" parTransId="{78E7AD34-218C-479B-9069-6B89D692E9F0}" sibTransId="{E3EFC609-D82C-4451-8EB0-E70A707BE4AE}"/>
    <dgm:cxn modelId="{9479B9C7-A48A-4805-88B8-37F57C41BE01}" type="presParOf" srcId="{1D700079-7EF7-498B-87F7-B5A150853677}" destId="{BC2A1DD5-6FF4-4724-AC70-E6559EDFC3B7}" srcOrd="0" destOrd="0" presId="urn:microsoft.com/office/officeart/2009/layout/CircleArrowProcess"/>
    <dgm:cxn modelId="{D6F75BA0-1834-42FE-81FE-5CB2C1770734}" type="presParOf" srcId="{BC2A1DD5-6FF4-4724-AC70-E6559EDFC3B7}" destId="{35C6B36A-1065-4EC5-80D5-FB451B6C4F77}" srcOrd="0" destOrd="0" presId="urn:microsoft.com/office/officeart/2009/layout/CircleArrowProcess"/>
    <dgm:cxn modelId="{3A379DF9-51B8-4724-BF1C-D58252B1A6C2}" type="presParOf" srcId="{1D700079-7EF7-498B-87F7-B5A150853677}" destId="{F97676C2-5F14-4BD4-9C6C-B5CA503CBE62}" srcOrd="1" destOrd="0" presId="urn:microsoft.com/office/officeart/2009/layout/CircleArrowProcess"/>
    <dgm:cxn modelId="{8C0D2551-10D0-4955-B11E-EBD334BF159B}" type="presParOf" srcId="{1D700079-7EF7-498B-87F7-B5A150853677}" destId="{5A20B07E-CBD8-41E6-BF6F-9EDEB056AD42}" srcOrd="2" destOrd="0" presId="urn:microsoft.com/office/officeart/2009/layout/CircleArrowProcess"/>
    <dgm:cxn modelId="{B3735CF3-1519-40F5-9EFD-9C702293AB36}" type="presParOf" srcId="{5A20B07E-CBD8-41E6-BF6F-9EDEB056AD42}" destId="{CCD3E0EC-A450-47C1-938B-9E5A6B29D4DA}" srcOrd="0" destOrd="0" presId="urn:microsoft.com/office/officeart/2009/layout/CircleArrowProcess"/>
    <dgm:cxn modelId="{573FB176-8924-4D05-9300-8C53D73BC618}" type="presParOf" srcId="{1D700079-7EF7-498B-87F7-B5A150853677}" destId="{5C2E94C4-87F6-4C0A-B0EE-44FC6D3150BD}" srcOrd="3" destOrd="0" presId="urn:microsoft.com/office/officeart/2009/layout/CircleArrowProcess"/>
    <dgm:cxn modelId="{97948225-6137-4067-BD3D-2137498A0D8B}" type="presParOf" srcId="{1D700079-7EF7-498B-87F7-B5A150853677}" destId="{02123BC5-F4D5-4F0D-93FF-D4576C2E6A71}" srcOrd="4" destOrd="0" presId="urn:microsoft.com/office/officeart/2009/layout/CircleArrowProcess"/>
    <dgm:cxn modelId="{A669F449-DD29-45BF-AE2A-586BD02A0379}" type="presParOf" srcId="{02123BC5-F4D5-4F0D-93FF-D4576C2E6A71}" destId="{FAADDC08-E112-42F9-8196-F86AC2668F0B}" srcOrd="0" destOrd="0" presId="urn:microsoft.com/office/officeart/2009/layout/CircleArrowProcess"/>
    <dgm:cxn modelId="{56CB78E7-CA7F-412A-BF5F-CC800DB90CF8}" type="presParOf" srcId="{1D700079-7EF7-498B-87F7-B5A150853677}" destId="{835304ED-3437-42AC-A86C-31D01EF9997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ADD283-0E58-4B23-B4F8-80356C903CEA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28A25D3-5313-41DF-A07E-2F83FD9B2875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доходы:</a:t>
          </a:r>
          <a:endParaRPr lang="ru-RU" sz="1600" dirty="0"/>
        </a:p>
      </dgm:t>
    </dgm:pt>
    <dgm:pt modelId="{51921A86-869C-4960-A783-34B48BD38258}" type="parTrans" cxnId="{836179B7-7F40-42DB-AB23-C6E51CCB637F}">
      <dgm:prSet/>
      <dgm:spPr/>
      <dgm:t>
        <a:bodyPr/>
        <a:lstStyle/>
        <a:p>
          <a:endParaRPr lang="ru-RU"/>
        </a:p>
      </dgm:t>
    </dgm:pt>
    <dgm:pt modelId="{2852C817-43A0-426C-B983-93CEE1065BE8}" type="sibTrans" cxnId="{836179B7-7F40-42DB-AB23-C6E51CCB637F}">
      <dgm:prSet/>
      <dgm:spPr/>
      <dgm:t>
        <a:bodyPr/>
        <a:lstStyle/>
        <a:p>
          <a:endParaRPr lang="ru-RU"/>
        </a:p>
      </dgm:t>
    </dgm:pt>
    <dgm:pt modelId="{56F1BB67-F248-40A5-ACA4-8E11DB5C681F}">
      <dgm:prSet phldrT="[Текст]"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 НДФЛ (налог на доходы физических лиц)</a:t>
          </a:r>
          <a:endParaRPr lang="ru-RU" sz="1200" b="1" dirty="0">
            <a:effectLst/>
          </a:endParaRPr>
        </a:p>
      </dgm:t>
    </dgm:pt>
    <dgm:pt modelId="{5D1F0C01-42B0-43C4-9A28-EA5300169358}" type="parTrans" cxnId="{37244D2B-615F-4955-AA43-83048F617FB4}">
      <dgm:prSet/>
      <dgm:spPr/>
      <dgm:t>
        <a:bodyPr/>
        <a:lstStyle/>
        <a:p>
          <a:endParaRPr lang="ru-RU"/>
        </a:p>
      </dgm:t>
    </dgm:pt>
    <dgm:pt modelId="{14799197-FA26-4E2E-801C-5FBBDBFF1619}" type="sibTrans" cxnId="{37244D2B-615F-4955-AA43-83048F617FB4}">
      <dgm:prSet/>
      <dgm:spPr/>
      <dgm:t>
        <a:bodyPr/>
        <a:lstStyle/>
        <a:p>
          <a:endParaRPr lang="ru-RU"/>
        </a:p>
      </dgm:t>
    </dgm:pt>
    <dgm:pt modelId="{E8351118-B6C4-4506-A851-3935D7962E9D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Неналоговые доходы:</a:t>
          </a:r>
          <a:endParaRPr lang="ru-RU" sz="1400" dirty="0"/>
        </a:p>
      </dgm:t>
    </dgm:pt>
    <dgm:pt modelId="{2E3D6F72-3245-44B6-ACA0-ABB69A0C38E2}" type="parTrans" cxnId="{D1D96093-56BB-474D-A0A6-E2B019EEC375}">
      <dgm:prSet/>
      <dgm:spPr/>
      <dgm:t>
        <a:bodyPr/>
        <a:lstStyle/>
        <a:p>
          <a:endParaRPr lang="ru-RU"/>
        </a:p>
      </dgm:t>
    </dgm:pt>
    <dgm:pt modelId="{EB1059F1-226D-4132-889C-FA7E51FB41C4}" type="sibTrans" cxnId="{D1D96093-56BB-474D-A0A6-E2B019EEC375}">
      <dgm:prSet/>
      <dgm:spPr/>
      <dgm:t>
        <a:bodyPr/>
        <a:lstStyle/>
        <a:p>
          <a:endParaRPr lang="ru-RU"/>
        </a:p>
      </dgm:t>
    </dgm:pt>
    <dgm:pt modelId="{56BB8F47-B5C9-4BE5-89A8-55AC53EFE111}">
      <dgm:prSet phldrT="[Текст]"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 Аренда </a:t>
          </a:r>
          <a:r>
            <a:rPr lang="ru-RU" sz="1200" b="1" dirty="0" smtClean="0">
              <a:effectLst/>
              <a:cs typeface="Times New Roman" pitchFamily="18" charset="0"/>
            </a:rPr>
            <a:t>имущества</a:t>
          </a:r>
        </a:p>
        <a:p>
          <a:r>
            <a:rPr lang="ru-RU" sz="1200" b="1" dirty="0" smtClean="0">
              <a:effectLst/>
              <a:cs typeface="Times New Roman" pitchFamily="18" charset="0"/>
            </a:rPr>
            <a:t>- Аренда земельных участков</a:t>
          </a:r>
          <a:endParaRPr lang="ru-RU" sz="1200" b="1" dirty="0">
            <a:effectLst/>
          </a:endParaRPr>
        </a:p>
      </dgm:t>
    </dgm:pt>
    <dgm:pt modelId="{5C4C92B1-6966-4FF4-84C9-92B8FDA04913}" type="parTrans" cxnId="{156AC43C-8222-4DE7-9DDE-6B04A355665F}">
      <dgm:prSet/>
      <dgm:spPr/>
      <dgm:t>
        <a:bodyPr/>
        <a:lstStyle/>
        <a:p>
          <a:endParaRPr lang="ru-RU"/>
        </a:p>
      </dgm:t>
    </dgm:pt>
    <dgm:pt modelId="{68A8A912-414A-4183-B36E-BF18CF3D441B}" type="sibTrans" cxnId="{156AC43C-8222-4DE7-9DDE-6B04A355665F}">
      <dgm:prSet/>
      <dgm:spPr/>
      <dgm:t>
        <a:bodyPr/>
        <a:lstStyle/>
        <a:p>
          <a:endParaRPr lang="ru-RU"/>
        </a:p>
      </dgm:t>
    </dgm:pt>
    <dgm:pt modelId="{09192E06-3EBD-455F-B579-F220BA3C7542}">
      <dgm:prSet phldrT="[Текст]" custT="1"/>
      <dgm:spPr/>
      <dgm:t>
        <a:bodyPr/>
        <a:lstStyle/>
        <a:p>
          <a:r>
            <a: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 от других бюджетов бюджетной системы РФ:</a:t>
          </a:r>
          <a:endParaRPr lang="ru-RU" sz="1200" dirty="0"/>
        </a:p>
      </dgm:t>
    </dgm:pt>
    <dgm:pt modelId="{B9BB735B-6A3E-4BAD-8956-8FE890EF064D}" type="parTrans" cxnId="{3CDCFFE3-2615-4EDD-B668-9A97ED5D86AA}">
      <dgm:prSet/>
      <dgm:spPr/>
      <dgm:t>
        <a:bodyPr/>
        <a:lstStyle/>
        <a:p>
          <a:endParaRPr lang="ru-RU"/>
        </a:p>
      </dgm:t>
    </dgm:pt>
    <dgm:pt modelId="{EE843965-E925-41E0-8FE6-A39E443660DC}" type="sibTrans" cxnId="{3CDCFFE3-2615-4EDD-B668-9A97ED5D86AA}">
      <dgm:prSet/>
      <dgm:spPr/>
      <dgm:t>
        <a:bodyPr/>
        <a:lstStyle/>
        <a:p>
          <a:endParaRPr lang="ru-RU"/>
        </a:p>
      </dgm:t>
    </dgm:pt>
    <dgm:pt modelId="{B2F429B2-05D3-48CF-B893-3FB9380B8851}">
      <dgm:prSet phldrT="[Текст]" custT="1"/>
      <dgm:spPr/>
      <dgm:t>
        <a:bodyPr/>
        <a:lstStyle/>
        <a:p>
          <a:r>
            <a:rPr lang="ru-RU" sz="1200" b="1" dirty="0">
              <a:effectLst/>
            </a:rPr>
            <a:t>-Дотации</a:t>
          </a:r>
        </a:p>
      </dgm:t>
    </dgm:pt>
    <dgm:pt modelId="{6250E56D-3FC8-4605-BCE6-E5B817032FDE}" type="parTrans" cxnId="{2A368A1F-960D-4B54-90CD-2F332AF6EFEA}">
      <dgm:prSet/>
      <dgm:spPr/>
      <dgm:t>
        <a:bodyPr/>
        <a:lstStyle/>
        <a:p>
          <a:endParaRPr lang="ru-RU"/>
        </a:p>
      </dgm:t>
    </dgm:pt>
    <dgm:pt modelId="{14D1F81F-422E-4EBF-A2B1-561555125A79}" type="sibTrans" cxnId="{2A368A1F-960D-4B54-90CD-2F332AF6EFEA}">
      <dgm:prSet/>
      <dgm:spPr/>
      <dgm:t>
        <a:bodyPr/>
        <a:lstStyle/>
        <a:p>
          <a:endParaRPr lang="ru-RU"/>
        </a:p>
      </dgm:t>
    </dgm:pt>
    <dgm:pt modelId="{C7DD30C1-B9B2-4527-B24C-6FCB868D7451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-УСН (упрощенная система налогообложения)</a:t>
          </a:r>
        </a:p>
      </dgm:t>
    </dgm:pt>
    <dgm:pt modelId="{A40B181B-FE42-453C-AA87-3525F66F6FB1}" type="parTrans" cxnId="{F2F4AD71-4A39-41FB-B884-CD783A0BF87D}">
      <dgm:prSet/>
      <dgm:spPr/>
      <dgm:t>
        <a:bodyPr/>
        <a:lstStyle/>
        <a:p>
          <a:endParaRPr lang="ru-RU"/>
        </a:p>
      </dgm:t>
    </dgm:pt>
    <dgm:pt modelId="{540DDD0D-86EA-40E3-A705-C0FC306BB7F8}" type="sibTrans" cxnId="{F2F4AD71-4A39-41FB-B884-CD783A0BF87D}">
      <dgm:prSet/>
      <dgm:spPr/>
      <dgm:t>
        <a:bodyPr/>
        <a:lstStyle/>
        <a:p>
          <a:endParaRPr lang="ru-RU"/>
        </a:p>
      </dgm:t>
    </dgm:pt>
    <dgm:pt modelId="{35D12A3D-CACD-42C5-9795-0ACFE0879562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-ЕСХН (единый сельскохозяйственный налог)</a:t>
          </a:r>
        </a:p>
      </dgm:t>
    </dgm:pt>
    <dgm:pt modelId="{C4CEAA16-2E1D-4547-B84B-E53B08B0EA1F}" type="parTrans" cxnId="{0A80D590-EE3F-459F-9304-27F793CA13E7}">
      <dgm:prSet/>
      <dgm:spPr/>
      <dgm:t>
        <a:bodyPr/>
        <a:lstStyle/>
        <a:p>
          <a:endParaRPr lang="ru-RU"/>
        </a:p>
      </dgm:t>
    </dgm:pt>
    <dgm:pt modelId="{7A6DA0D9-4C61-4536-B6A8-32274DB2E8A4}" type="sibTrans" cxnId="{0A80D590-EE3F-459F-9304-27F793CA13E7}">
      <dgm:prSet/>
      <dgm:spPr/>
      <dgm:t>
        <a:bodyPr/>
        <a:lstStyle/>
        <a:p>
          <a:endParaRPr lang="ru-RU"/>
        </a:p>
      </dgm:t>
    </dgm:pt>
    <dgm:pt modelId="{88E4C5C9-D33B-456A-B3DD-52200F91F3BA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-ПАТЕНТ (налог, взимаемый в связи с применением патентной системы налогообложения)</a:t>
          </a:r>
        </a:p>
      </dgm:t>
    </dgm:pt>
    <dgm:pt modelId="{C3AB378A-FE70-4DC2-B6F7-A2D81561230A}" type="parTrans" cxnId="{765F8E66-4003-46B4-9801-CB781389A7A5}">
      <dgm:prSet/>
      <dgm:spPr/>
      <dgm:t>
        <a:bodyPr/>
        <a:lstStyle/>
        <a:p>
          <a:endParaRPr lang="ru-RU"/>
        </a:p>
      </dgm:t>
    </dgm:pt>
    <dgm:pt modelId="{5C0146C9-6ACB-47EA-BB93-41015128846D}" type="sibTrans" cxnId="{765F8E66-4003-46B4-9801-CB781389A7A5}">
      <dgm:prSet/>
      <dgm:spPr/>
      <dgm:t>
        <a:bodyPr/>
        <a:lstStyle/>
        <a:p>
          <a:endParaRPr lang="ru-RU"/>
        </a:p>
      </dgm:t>
    </dgm:pt>
    <dgm:pt modelId="{6B8CEB9A-DDEF-40FA-A8EF-7E384872A043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</a:t>
          </a:r>
          <a:r>
            <a:rPr lang="ru-RU" sz="1200" b="1" dirty="0" smtClean="0">
              <a:effectLst/>
              <a:cs typeface="Times New Roman" pitchFamily="18" charset="0"/>
            </a:rPr>
            <a:t>Госпошлина</a:t>
          </a:r>
        </a:p>
        <a:p>
          <a:r>
            <a:rPr lang="ru-RU" sz="1200" b="1" dirty="0" smtClean="0">
              <a:effectLst/>
              <a:cs typeface="Times New Roman" pitchFamily="18" charset="0"/>
            </a:rPr>
            <a:t>-Налог на прибыль организаций</a:t>
          </a:r>
        </a:p>
        <a:p>
          <a:r>
            <a:rPr lang="ru-RU" sz="1200" b="1" dirty="0" smtClean="0">
              <a:effectLst/>
              <a:cs typeface="Times New Roman" pitchFamily="18" charset="0"/>
            </a:rPr>
            <a:t>-Налог на имущество организаций</a:t>
          </a:r>
        </a:p>
        <a:p>
          <a:r>
            <a:rPr lang="ru-RU" sz="1200" b="1" dirty="0" smtClean="0">
              <a:effectLst/>
              <a:cs typeface="Times New Roman" pitchFamily="18" charset="0"/>
            </a:rPr>
            <a:t>2024 год – 843 млн. рублей</a:t>
          </a:r>
        </a:p>
        <a:p>
          <a:r>
            <a:rPr lang="ru-RU" sz="1200" b="1" dirty="0" smtClean="0">
              <a:effectLst/>
              <a:cs typeface="Times New Roman" pitchFamily="18" charset="0"/>
            </a:rPr>
            <a:t>2025 год – 906,5 млн. рублей</a:t>
          </a:r>
        </a:p>
        <a:p>
          <a:r>
            <a:rPr lang="ru-RU" sz="1200" b="1" dirty="0" smtClean="0">
              <a:effectLst/>
              <a:cs typeface="Times New Roman" pitchFamily="18" charset="0"/>
            </a:rPr>
            <a:t>2026 год – 916,4 млн. рублей</a:t>
          </a:r>
          <a:endParaRPr lang="ru-RU" sz="1200" b="1" dirty="0">
            <a:effectLst/>
            <a:cs typeface="Times New Roman" pitchFamily="18" charset="0"/>
          </a:endParaRPr>
        </a:p>
      </dgm:t>
    </dgm:pt>
    <dgm:pt modelId="{4A825DA4-1F0E-430B-B83F-18275977A4CD}" type="parTrans" cxnId="{BB01E87E-32F9-42F1-A4CA-C407B07C4BEF}">
      <dgm:prSet/>
      <dgm:spPr/>
      <dgm:t>
        <a:bodyPr/>
        <a:lstStyle/>
        <a:p>
          <a:endParaRPr lang="ru-RU"/>
        </a:p>
      </dgm:t>
    </dgm:pt>
    <dgm:pt modelId="{59B6A914-56C7-42B9-AEE7-729367CEB373}" type="sibTrans" cxnId="{BB01E87E-32F9-42F1-A4CA-C407B07C4BEF}">
      <dgm:prSet/>
      <dgm:spPr/>
      <dgm:t>
        <a:bodyPr/>
        <a:lstStyle/>
        <a:p>
          <a:endParaRPr lang="ru-RU"/>
        </a:p>
      </dgm:t>
    </dgm:pt>
    <dgm:pt modelId="{1FB026AC-2A1D-4339-A9C5-891CA222FDF4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-Пользование природными ресурсами</a:t>
          </a:r>
        </a:p>
      </dgm:t>
    </dgm:pt>
    <dgm:pt modelId="{840087AD-BAF2-42D0-BA09-A0581B23C3B4}" type="parTrans" cxnId="{3BC00C06-04FA-4996-B826-4490DF73D249}">
      <dgm:prSet/>
      <dgm:spPr/>
      <dgm:t>
        <a:bodyPr/>
        <a:lstStyle/>
        <a:p>
          <a:endParaRPr lang="ru-RU"/>
        </a:p>
      </dgm:t>
    </dgm:pt>
    <dgm:pt modelId="{1C9C66D8-9F9E-4D4A-A124-76234C12A185}" type="sibTrans" cxnId="{3BC00C06-04FA-4996-B826-4490DF73D249}">
      <dgm:prSet/>
      <dgm:spPr/>
      <dgm:t>
        <a:bodyPr/>
        <a:lstStyle/>
        <a:p>
          <a:endParaRPr lang="ru-RU"/>
        </a:p>
      </dgm:t>
    </dgm:pt>
    <dgm:pt modelId="{D201E483-B31F-44A3-A9F2-AD0878566D07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Продажа имущества</a:t>
          </a:r>
        </a:p>
      </dgm:t>
    </dgm:pt>
    <dgm:pt modelId="{D170503C-1911-4C1A-9BDD-8CE4B6C7A944}" type="parTrans" cxnId="{153993E8-F4B5-49ED-BC03-DB5FE24BB2A3}">
      <dgm:prSet/>
      <dgm:spPr/>
      <dgm:t>
        <a:bodyPr/>
        <a:lstStyle/>
        <a:p>
          <a:endParaRPr lang="ru-RU"/>
        </a:p>
      </dgm:t>
    </dgm:pt>
    <dgm:pt modelId="{40C960FB-DB0B-4BFD-85C1-16FB3653DAC2}" type="sibTrans" cxnId="{153993E8-F4B5-49ED-BC03-DB5FE24BB2A3}">
      <dgm:prSet/>
      <dgm:spPr/>
      <dgm:t>
        <a:bodyPr/>
        <a:lstStyle/>
        <a:p>
          <a:endParaRPr lang="ru-RU"/>
        </a:p>
      </dgm:t>
    </dgm:pt>
    <dgm:pt modelId="{2B7140D9-6CB1-4DE5-9BB2-43A79BE4A4B4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Продажа земельных участков</a:t>
          </a:r>
        </a:p>
      </dgm:t>
    </dgm:pt>
    <dgm:pt modelId="{D558054C-09E6-4DEC-A124-BFFF33D08EC3}" type="parTrans" cxnId="{B00B7410-3B9F-4615-A01C-23FCD5EDB979}">
      <dgm:prSet/>
      <dgm:spPr/>
      <dgm:t>
        <a:bodyPr/>
        <a:lstStyle/>
        <a:p>
          <a:endParaRPr lang="ru-RU"/>
        </a:p>
      </dgm:t>
    </dgm:pt>
    <dgm:pt modelId="{5EEC9110-94B2-4780-95BD-8CF4DF86BC40}" type="sibTrans" cxnId="{B00B7410-3B9F-4615-A01C-23FCD5EDB979}">
      <dgm:prSet/>
      <dgm:spPr/>
      <dgm:t>
        <a:bodyPr/>
        <a:lstStyle/>
        <a:p>
          <a:endParaRPr lang="ru-RU"/>
        </a:p>
      </dgm:t>
    </dgm:pt>
    <dgm:pt modelId="{AC2EEC0A-1CA0-467D-B9B6-05999BAB48FC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 </a:t>
          </a:r>
          <a:r>
            <a:rPr lang="ru-RU" sz="1200" b="1" dirty="0" smtClean="0">
              <a:effectLst/>
              <a:cs typeface="Times New Roman" pitchFamily="18" charset="0"/>
            </a:rPr>
            <a:t>Штрафы</a:t>
          </a:r>
        </a:p>
        <a:p>
          <a:r>
            <a:rPr lang="ru-RU" sz="1200" b="1" dirty="0" smtClean="0">
              <a:effectLst/>
              <a:cs typeface="Times New Roman" pitchFamily="18" charset="0"/>
            </a:rPr>
            <a:t>2024 год – 59,0 млн. рублей</a:t>
          </a:r>
          <a:endParaRPr lang="ru-RU" sz="1200" b="1" dirty="0">
            <a:effectLst/>
            <a:cs typeface="Times New Roman" pitchFamily="18" charset="0"/>
          </a:endParaRPr>
        </a:p>
      </dgm:t>
    </dgm:pt>
    <dgm:pt modelId="{1D3CDE14-B983-44C9-A673-10519BBC46D8}" type="parTrans" cxnId="{2304D909-BA37-4637-9F68-7ABAA3CD0F4D}">
      <dgm:prSet/>
      <dgm:spPr/>
      <dgm:t>
        <a:bodyPr/>
        <a:lstStyle/>
        <a:p>
          <a:endParaRPr lang="ru-RU"/>
        </a:p>
      </dgm:t>
    </dgm:pt>
    <dgm:pt modelId="{A7E3E3D5-C01A-4A37-97E6-C6965C709393}" type="sibTrans" cxnId="{2304D909-BA37-4637-9F68-7ABAA3CD0F4D}">
      <dgm:prSet/>
      <dgm:spPr/>
      <dgm:t>
        <a:bodyPr/>
        <a:lstStyle/>
        <a:p>
          <a:endParaRPr lang="ru-RU"/>
        </a:p>
      </dgm:t>
    </dgm:pt>
    <dgm:pt modelId="{A8E357EC-7305-4D58-A64F-29DE75509CB3}">
      <dgm:prSet custT="1"/>
      <dgm:spPr/>
      <dgm:t>
        <a:bodyPr/>
        <a:lstStyle/>
        <a:p>
          <a:r>
            <a:rPr lang="ru-RU" sz="1200" b="1" dirty="0">
              <a:effectLst/>
            </a:rPr>
            <a:t>-Субсидии</a:t>
          </a:r>
        </a:p>
      </dgm:t>
    </dgm:pt>
    <dgm:pt modelId="{9A5566AF-B3E6-47A6-8880-0D99FFC6C308}" type="parTrans" cxnId="{EB6E9BC6-41F9-4591-8541-7962B4AF3FB0}">
      <dgm:prSet/>
      <dgm:spPr/>
      <dgm:t>
        <a:bodyPr/>
        <a:lstStyle/>
        <a:p>
          <a:endParaRPr lang="ru-RU"/>
        </a:p>
      </dgm:t>
    </dgm:pt>
    <dgm:pt modelId="{77B5585C-F0B7-479E-82C4-1DBD895AD846}" type="sibTrans" cxnId="{EB6E9BC6-41F9-4591-8541-7962B4AF3FB0}">
      <dgm:prSet/>
      <dgm:spPr/>
      <dgm:t>
        <a:bodyPr/>
        <a:lstStyle/>
        <a:p>
          <a:endParaRPr lang="ru-RU"/>
        </a:p>
      </dgm:t>
    </dgm:pt>
    <dgm:pt modelId="{7CC777E0-67B2-413E-80AF-738896711DD9}">
      <dgm:prSet custT="1"/>
      <dgm:spPr/>
      <dgm:t>
        <a:bodyPr/>
        <a:lstStyle/>
        <a:p>
          <a:r>
            <a:rPr lang="ru-RU" sz="1200" b="1" dirty="0">
              <a:effectLst/>
            </a:rPr>
            <a:t>-</a:t>
          </a:r>
          <a:r>
            <a:rPr lang="ru-RU" sz="1200" b="1" dirty="0" smtClean="0">
              <a:effectLst/>
            </a:rPr>
            <a:t>Субвенции</a:t>
          </a:r>
        </a:p>
        <a:p>
          <a:r>
            <a:rPr lang="ru-RU" sz="1200" b="1" dirty="0" smtClean="0">
              <a:effectLst/>
            </a:rPr>
            <a:t>- ИМТ</a:t>
          </a:r>
        </a:p>
        <a:p>
          <a:r>
            <a:rPr lang="ru-RU" sz="1200" b="1" dirty="0" smtClean="0">
              <a:effectLst/>
              <a:cs typeface="Times New Roman" pitchFamily="18" charset="0"/>
            </a:rPr>
            <a:t>2024 год – 1 790,1 млн. рублей</a:t>
          </a:r>
          <a:endParaRPr lang="ru-RU" sz="1200" b="1" dirty="0">
            <a:effectLst/>
          </a:endParaRPr>
        </a:p>
      </dgm:t>
    </dgm:pt>
    <dgm:pt modelId="{BD33AF5F-F5CB-4F5D-ABB2-33E11DBA1400}" type="parTrans" cxnId="{7DDA08AF-A651-4441-B518-D624E6319BA0}">
      <dgm:prSet/>
      <dgm:spPr/>
      <dgm:t>
        <a:bodyPr/>
        <a:lstStyle/>
        <a:p>
          <a:endParaRPr lang="ru-RU"/>
        </a:p>
      </dgm:t>
    </dgm:pt>
    <dgm:pt modelId="{7ED1F734-E189-41AD-94F8-E27C0E898400}" type="sibTrans" cxnId="{7DDA08AF-A651-4441-B518-D624E6319BA0}">
      <dgm:prSet/>
      <dgm:spPr/>
      <dgm:t>
        <a:bodyPr/>
        <a:lstStyle/>
        <a:p>
          <a:endParaRPr lang="ru-RU"/>
        </a:p>
      </dgm:t>
    </dgm:pt>
    <dgm:pt modelId="{7415A2F2-5905-4DE8-96B7-A2B14D6DFBD7}">
      <dgm:prSet custT="1"/>
      <dgm:spPr/>
      <dgm:t>
        <a:bodyPr/>
        <a:lstStyle/>
        <a:p>
          <a:r>
            <a:rPr lang="ru-RU" sz="1200" b="1" dirty="0" smtClean="0">
              <a:effectLst/>
              <a:cs typeface="Times New Roman" pitchFamily="18" charset="0"/>
            </a:rPr>
            <a:t>2025 год – 58,9 млн. рублей</a:t>
          </a:r>
        </a:p>
      </dgm:t>
    </dgm:pt>
    <dgm:pt modelId="{A37542ED-BAC4-4E28-9B43-E979A5D2E6A1}" type="parTrans" cxnId="{E3408361-E781-43A9-B324-F290CEE64CB7}">
      <dgm:prSet/>
      <dgm:spPr/>
      <dgm:t>
        <a:bodyPr/>
        <a:lstStyle/>
        <a:p>
          <a:endParaRPr lang="ru-RU"/>
        </a:p>
      </dgm:t>
    </dgm:pt>
    <dgm:pt modelId="{F6092F96-8AF5-4601-BAEE-C32B36E9A581}" type="sibTrans" cxnId="{E3408361-E781-43A9-B324-F290CEE64CB7}">
      <dgm:prSet/>
      <dgm:spPr/>
      <dgm:t>
        <a:bodyPr/>
        <a:lstStyle/>
        <a:p>
          <a:endParaRPr lang="ru-RU"/>
        </a:p>
      </dgm:t>
    </dgm:pt>
    <dgm:pt modelId="{E816E371-7C92-4658-B216-B9FD170D9A4A}">
      <dgm:prSet custT="1"/>
      <dgm:spPr/>
      <dgm:t>
        <a:bodyPr/>
        <a:lstStyle/>
        <a:p>
          <a:r>
            <a:rPr lang="ru-RU" sz="1200" b="1" dirty="0" smtClean="0">
              <a:effectLst/>
              <a:cs typeface="Times New Roman" pitchFamily="18" charset="0"/>
            </a:rPr>
            <a:t>2026 год – 58,9 млн. рублей</a:t>
          </a:r>
          <a:endParaRPr lang="ru-RU" sz="1200" b="1" dirty="0">
            <a:effectLst/>
            <a:cs typeface="Times New Roman" pitchFamily="18" charset="0"/>
          </a:endParaRPr>
        </a:p>
      </dgm:t>
    </dgm:pt>
    <dgm:pt modelId="{BDFB7A74-7A48-4F8C-B737-EFB0A88ACB83}" type="parTrans" cxnId="{F40FEBB9-F40A-4D70-9F62-B45F5AA0A9EB}">
      <dgm:prSet/>
      <dgm:spPr/>
      <dgm:t>
        <a:bodyPr/>
        <a:lstStyle/>
        <a:p>
          <a:endParaRPr lang="ru-RU"/>
        </a:p>
      </dgm:t>
    </dgm:pt>
    <dgm:pt modelId="{040EC1CD-56AB-4530-8A80-4C44FD4F1BE6}" type="sibTrans" cxnId="{F40FEBB9-F40A-4D70-9F62-B45F5AA0A9EB}">
      <dgm:prSet/>
      <dgm:spPr/>
      <dgm:t>
        <a:bodyPr/>
        <a:lstStyle/>
        <a:p>
          <a:endParaRPr lang="ru-RU"/>
        </a:p>
      </dgm:t>
    </dgm:pt>
    <dgm:pt modelId="{7F2004CE-25FB-4999-A879-CA8637292A12}">
      <dgm:prSet custT="1"/>
      <dgm:spPr/>
      <dgm:t>
        <a:bodyPr/>
        <a:lstStyle/>
        <a:p>
          <a:r>
            <a:rPr lang="ru-RU" sz="1200" b="1" dirty="0" smtClean="0">
              <a:effectLst/>
              <a:cs typeface="Times New Roman" pitchFamily="18" charset="0"/>
            </a:rPr>
            <a:t>2025 год – 1 772,3 млн. рублей</a:t>
          </a:r>
        </a:p>
      </dgm:t>
    </dgm:pt>
    <dgm:pt modelId="{2A8FFCDD-3C59-4D46-8FA4-1CFCA13BFCD8}" type="parTrans" cxnId="{F19A1349-6C62-4C72-BD5E-E075C0CB3002}">
      <dgm:prSet/>
      <dgm:spPr/>
      <dgm:t>
        <a:bodyPr/>
        <a:lstStyle/>
        <a:p>
          <a:endParaRPr lang="ru-RU"/>
        </a:p>
      </dgm:t>
    </dgm:pt>
    <dgm:pt modelId="{6410DBD5-EF6F-4883-9355-190632796607}" type="sibTrans" cxnId="{F19A1349-6C62-4C72-BD5E-E075C0CB3002}">
      <dgm:prSet/>
      <dgm:spPr/>
      <dgm:t>
        <a:bodyPr/>
        <a:lstStyle/>
        <a:p>
          <a:endParaRPr lang="ru-RU"/>
        </a:p>
      </dgm:t>
    </dgm:pt>
    <dgm:pt modelId="{DD43C29F-A04D-4B30-9B68-9FF320E90E51}">
      <dgm:prSet custT="1"/>
      <dgm:spPr/>
      <dgm:t>
        <a:bodyPr/>
        <a:lstStyle/>
        <a:p>
          <a:r>
            <a:rPr lang="ru-RU" sz="1200" b="1" dirty="0" smtClean="0">
              <a:effectLst/>
              <a:cs typeface="Times New Roman" pitchFamily="18" charset="0"/>
            </a:rPr>
            <a:t>2026 год – 1 576,5 млн. рублей</a:t>
          </a:r>
          <a:endParaRPr lang="ru-RU" sz="1200" b="1" dirty="0">
            <a:effectLst/>
            <a:cs typeface="Times New Roman" pitchFamily="18" charset="0"/>
          </a:endParaRPr>
        </a:p>
      </dgm:t>
    </dgm:pt>
    <dgm:pt modelId="{39BAF929-0615-4953-B130-CED95DCFB98C}" type="parTrans" cxnId="{4EFCABE9-9C7D-4905-BA31-7704EB7102A6}">
      <dgm:prSet/>
      <dgm:spPr/>
      <dgm:t>
        <a:bodyPr/>
        <a:lstStyle/>
        <a:p>
          <a:endParaRPr lang="ru-RU"/>
        </a:p>
      </dgm:t>
    </dgm:pt>
    <dgm:pt modelId="{ABD69354-9AD4-46AA-9D05-37CFEE9F9101}" type="sibTrans" cxnId="{4EFCABE9-9C7D-4905-BA31-7704EB7102A6}">
      <dgm:prSet/>
      <dgm:spPr/>
      <dgm:t>
        <a:bodyPr/>
        <a:lstStyle/>
        <a:p>
          <a:endParaRPr lang="ru-RU"/>
        </a:p>
      </dgm:t>
    </dgm:pt>
    <dgm:pt modelId="{12504494-C5D3-42F5-8750-9C705806CBC1}" type="pres">
      <dgm:prSet presAssocID="{C7ADD283-0E58-4B23-B4F8-80356C903CE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9B38A2-194D-4F40-965E-815464BE62AF}" type="pres">
      <dgm:prSet presAssocID="{028A25D3-5313-41DF-A07E-2F83FD9B2875}" presName="parentText1" presStyleLbl="node1" presStyleIdx="0" presStyleCnt="3" custLinFactNeighborX="-1439" custLinFactNeighborY="-350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796AD-9F11-4C10-8E86-F29A146C1E04}" type="pres">
      <dgm:prSet presAssocID="{028A25D3-5313-41DF-A07E-2F83FD9B2875}" presName="childText1" presStyleLbl="solidAlignAcc1" presStyleIdx="0" presStyleCnt="3" custScaleY="202468" custLinFactNeighborX="-795" custLinFactNeighborY="321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02FAC-D176-454A-9E72-6C1EC5619E48}" type="pres">
      <dgm:prSet presAssocID="{E8351118-B6C4-4506-A851-3935D7962E9D}" presName="parentText2" presStyleLbl="node1" presStyleIdx="1" presStyleCnt="3" custLinFactNeighborX="1135" custLinFactNeighborY="-184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45772-6CBC-41F9-BAAC-804F1B2CCC2E}" type="pres">
      <dgm:prSet presAssocID="{E8351118-B6C4-4506-A851-3935D7962E9D}" presName="childText2" presStyleLbl="solidAlignAcc1" presStyleIdx="1" presStyleCnt="3" custScaleY="11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C8904-815D-4E01-9915-A4572626E9F0}" type="pres">
      <dgm:prSet presAssocID="{09192E06-3EBD-455F-B579-F220BA3C7542}" presName="parentText3" presStyleLbl="node1" presStyleIdx="2" presStyleCnt="3" custScaleY="164266" custLinFactNeighborX="511" custLinFactNeighborY="-1380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689C3-31BF-4B7A-8665-FDFFB0CD3B6A}" type="pres">
      <dgm:prSet presAssocID="{09192E06-3EBD-455F-B579-F220BA3C7542}" presName="childText3" presStyleLbl="solidAlignAcc1" presStyleIdx="2" presStyleCnt="3" custScaleX="105885" custScaleY="92738" custLinFactNeighborX="3469" custLinFactNeighborY="-9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B9C8C8-728F-4EBD-B8F6-B2036E95F16E}" type="presOf" srcId="{E8351118-B6C4-4506-A851-3935D7962E9D}" destId="{43C02FAC-D176-454A-9E72-6C1EC5619E48}" srcOrd="0" destOrd="0" presId="urn:microsoft.com/office/officeart/2009/3/layout/IncreasingArrowsProcess"/>
    <dgm:cxn modelId="{BB01E87E-32F9-42F1-A4CA-C407B07C4BEF}" srcId="{028A25D3-5313-41DF-A07E-2F83FD9B2875}" destId="{6B8CEB9A-DDEF-40FA-A8EF-7E384872A043}" srcOrd="4" destOrd="0" parTransId="{4A825DA4-1F0E-430B-B83F-18275977A4CD}" sibTransId="{59B6A914-56C7-42B9-AEE7-729367CEB373}"/>
    <dgm:cxn modelId="{1E466874-D7F4-4D2A-BE26-88C1590DF574}" type="presOf" srcId="{028A25D3-5313-41DF-A07E-2F83FD9B2875}" destId="{DC9B38A2-194D-4F40-965E-815464BE62AF}" srcOrd="0" destOrd="0" presId="urn:microsoft.com/office/officeart/2009/3/layout/IncreasingArrowsProcess"/>
    <dgm:cxn modelId="{71730A3D-ABBF-4D79-8597-CAB3FC035C36}" type="presOf" srcId="{C7DD30C1-B9B2-4527-B24C-6FCB868D7451}" destId="{FBF796AD-9F11-4C10-8E86-F29A146C1E04}" srcOrd="0" destOrd="1" presId="urn:microsoft.com/office/officeart/2009/3/layout/IncreasingArrowsProcess"/>
    <dgm:cxn modelId="{D1D96093-56BB-474D-A0A6-E2B019EEC375}" srcId="{C7ADD283-0E58-4B23-B4F8-80356C903CEA}" destId="{E8351118-B6C4-4506-A851-3935D7962E9D}" srcOrd="1" destOrd="0" parTransId="{2E3D6F72-3245-44B6-ACA0-ABB69A0C38E2}" sibTransId="{EB1059F1-226D-4132-889C-FA7E51FB41C4}"/>
    <dgm:cxn modelId="{156AC43C-8222-4DE7-9DDE-6B04A355665F}" srcId="{E8351118-B6C4-4506-A851-3935D7962E9D}" destId="{56BB8F47-B5C9-4BE5-89A8-55AC53EFE111}" srcOrd="0" destOrd="0" parTransId="{5C4C92B1-6966-4FF4-84C9-92B8FDA04913}" sibTransId="{68A8A912-414A-4183-B36E-BF18CF3D441B}"/>
    <dgm:cxn modelId="{4EFCABE9-9C7D-4905-BA31-7704EB7102A6}" srcId="{09192E06-3EBD-455F-B579-F220BA3C7542}" destId="{DD43C29F-A04D-4B30-9B68-9FF320E90E51}" srcOrd="4" destOrd="0" parTransId="{39BAF929-0615-4953-B130-CED95DCFB98C}" sibTransId="{ABD69354-9AD4-46AA-9D05-37CFEE9F9101}"/>
    <dgm:cxn modelId="{EDEB8A96-B7E3-44DB-81D9-0935B4D2CEBF}" type="presOf" srcId="{D201E483-B31F-44A3-A9F2-AD0878566D07}" destId="{CD845772-6CBC-41F9-BAAC-804F1B2CCC2E}" srcOrd="0" destOrd="2" presId="urn:microsoft.com/office/officeart/2009/3/layout/IncreasingArrowsProcess"/>
    <dgm:cxn modelId="{45CD5843-BC31-49E8-A196-F20C854D3A37}" type="presOf" srcId="{88E4C5C9-D33B-456A-B3DD-52200F91F3BA}" destId="{FBF796AD-9F11-4C10-8E86-F29A146C1E04}" srcOrd="0" destOrd="3" presId="urn:microsoft.com/office/officeart/2009/3/layout/IncreasingArrowsProcess"/>
    <dgm:cxn modelId="{EB6E9BC6-41F9-4591-8541-7962B4AF3FB0}" srcId="{09192E06-3EBD-455F-B579-F220BA3C7542}" destId="{A8E357EC-7305-4D58-A64F-29DE75509CB3}" srcOrd="1" destOrd="0" parTransId="{9A5566AF-B3E6-47A6-8880-0D99FFC6C308}" sibTransId="{77B5585C-F0B7-479E-82C4-1DBD895AD846}"/>
    <dgm:cxn modelId="{2304D909-BA37-4637-9F68-7ABAA3CD0F4D}" srcId="{E8351118-B6C4-4506-A851-3935D7962E9D}" destId="{AC2EEC0A-1CA0-467D-B9B6-05999BAB48FC}" srcOrd="4" destOrd="0" parTransId="{1D3CDE14-B983-44C9-A673-10519BBC46D8}" sibTransId="{A7E3E3D5-C01A-4A37-97E6-C6965C709393}"/>
    <dgm:cxn modelId="{2BFA11ED-007B-47A2-94C7-386D4F15F1C2}" type="presOf" srcId="{A8E357EC-7305-4D58-A64F-29DE75509CB3}" destId="{886689C3-31BF-4B7A-8665-FDFFB0CD3B6A}" srcOrd="0" destOrd="1" presId="urn:microsoft.com/office/officeart/2009/3/layout/IncreasingArrowsProcess"/>
    <dgm:cxn modelId="{F2F4AD71-4A39-41FB-B884-CD783A0BF87D}" srcId="{028A25D3-5313-41DF-A07E-2F83FD9B2875}" destId="{C7DD30C1-B9B2-4527-B24C-6FCB868D7451}" srcOrd="1" destOrd="0" parTransId="{A40B181B-FE42-453C-AA87-3525F66F6FB1}" sibTransId="{540DDD0D-86EA-40E3-A705-C0FC306BB7F8}"/>
    <dgm:cxn modelId="{78E1E486-5533-46EF-9162-D4941FBD5593}" type="presOf" srcId="{AC2EEC0A-1CA0-467D-B9B6-05999BAB48FC}" destId="{CD845772-6CBC-41F9-BAAC-804F1B2CCC2E}" srcOrd="0" destOrd="4" presId="urn:microsoft.com/office/officeart/2009/3/layout/IncreasingArrowsProcess"/>
    <dgm:cxn modelId="{D41A81DD-D6CA-4371-AEA5-A479F5F7D135}" type="presOf" srcId="{6B8CEB9A-DDEF-40FA-A8EF-7E384872A043}" destId="{FBF796AD-9F11-4C10-8E86-F29A146C1E04}" srcOrd="0" destOrd="4" presId="urn:microsoft.com/office/officeart/2009/3/layout/IncreasingArrowsProcess"/>
    <dgm:cxn modelId="{467E6A81-8A06-41E4-A216-EAFB36E5B830}" type="presOf" srcId="{2B7140D9-6CB1-4DE5-9BB2-43A79BE4A4B4}" destId="{CD845772-6CBC-41F9-BAAC-804F1B2CCC2E}" srcOrd="0" destOrd="3" presId="urn:microsoft.com/office/officeart/2009/3/layout/IncreasingArrowsProcess"/>
    <dgm:cxn modelId="{727CBD7D-9715-4FFF-862B-3750DAEE40E6}" type="presOf" srcId="{B2F429B2-05D3-48CF-B893-3FB9380B8851}" destId="{886689C3-31BF-4B7A-8665-FDFFB0CD3B6A}" srcOrd="0" destOrd="0" presId="urn:microsoft.com/office/officeart/2009/3/layout/IncreasingArrowsProcess"/>
    <dgm:cxn modelId="{2D6E5A78-57D3-4580-AD86-50B76C639E8F}" type="presOf" srcId="{7415A2F2-5905-4DE8-96B7-A2B14D6DFBD7}" destId="{CD845772-6CBC-41F9-BAAC-804F1B2CCC2E}" srcOrd="0" destOrd="5" presId="urn:microsoft.com/office/officeart/2009/3/layout/IncreasingArrowsProcess"/>
    <dgm:cxn modelId="{2A368A1F-960D-4B54-90CD-2F332AF6EFEA}" srcId="{09192E06-3EBD-455F-B579-F220BA3C7542}" destId="{B2F429B2-05D3-48CF-B893-3FB9380B8851}" srcOrd="0" destOrd="0" parTransId="{6250E56D-3FC8-4605-BCE6-E5B817032FDE}" sibTransId="{14D1F81F-422E-4EBF-A2B1-561555125A79}"/>
    <dgm:cxn modelId="{0A80D590-EE3F-459F-9304-27F793CA13E7}" srcId="{028A25D3-5313-41DF-A07E-2F83FD9B2875}" destId="{35D12A3D-CACD-42C5-9795-0ACFE0879562}" srcOrd="2" destOrd="0" parTransId="{C4CEAA16-2E1D-4547-B84B-E53B08B0EA1F}" sibTransId="{7A6DA0D9-4C61-4536-B6A8-32274DB2E8A4}"/>
    <dgm:cxn modelId="{F7CDD0E4-2F3C-422C-8B1F-FE8B587B0EFC}" type="presOf" srcId="{C7ADD283-0E58-4B23-B4F8-80356C903CEA}" destId="{12504494-C5D3-42F5-8750-9C705806CBC1}" srcOrd="0" destOrd="0" presId="urn:microsoft.com/office/officeart/2009/3/layout/IncreasingArrowsProcess"/>
    <dgm:cxn modelId="{7DDA08AF-A651-4441-B518-D624E6319BA0}" srcId="{09192E06-3EBD-455F-B579-F220BA3C7542}" destId="{7CC777E0-67B2-413E-80AF-738896711DD9}" srcOrd="2" destOrd="0" parTransId="{BD33AF5F-F5CB-4F5D-ABB2-33E11DBA1400}" sibTransId="{7ED1F734-E189-41AD-94F8-E27C0E898400}"/>
    <dgm:cxn modelId="{3BC00C06-04FA-4996-B826-4490DF73D249}" srcId="{E8351118-B6C4-4506-A851-3935D7962E9D}" destId="{1FB026AC-2A1D-4339-A9C5-891CA222FDF4}" srcOrd="1" destOrd="0" parTransId="{840087AD-BAF2-42D0-BA09-A0581B23C3B4}" sibTransId="{1C9C66D8-9F9E-4D4A-A124-76234C12A185}"/>
    <dgm:cxn modelId="{FCA33A38-BBE1-49A7-97CC-39FD4F5A5816}" type="presOf" srcId="{56BB8F47-B5C9-4BE5-89A8-55AC53EFE111}" destId="{CD845772-6CBC-41F9-BAAC-804F1B2CCC2E}" srcOrd="0" destOrd="0" presId="urn:microsoft.com/office/officeart/2009/3/layout/IncreasingArrowsProcess"/>
    <dgm:cxn modelId="{28D0ADF4-18C4-4F34-9A6A-3F2A0B74C75B}" type="presOf" srcId="{E816E371-7C92-4658-B216-B9FD170D9A4A}" destId="{CD845772-6CBC-41F9-BAAC-804F1B2CCC2E}" srcOrd="0" destOrd="6" presId="urn:microsoft.com/office/officeart/2009/3/layout/IncreasingArrowsProcess"/>
    <dgm:cxn modelId="{35481382-104F-4100-A396-18996778DBA4}" type="presOf" srcId="{09192E06-3EBD-455F-B579-F220BA3C7542}" destId="{B31C8904-815D-4E01-9915-A4572626E9F0}" srcOrd="0" destOrd="0" presId="urn:microsoft.com/office/officeart/2009/3/layout/IncreasingArrowsProcess"/>
    <dgm:cxn modelId="{37244D2B-615F-4955-AA43-83048F617FB4}" srcId="{028A25D3-5313-41DF-A07E-2F83FD9B2875}" destId="{56F1BB67-F248-40A5-ACA4-8E11DB5C681F}" srcOrd="0" destOrd="0" parTransId="{5D1F0C01-42B0-43C4-9A28-EA5300169358}" sibTransId="{14799197-FA26-4E2E-801C-5FBBDBFF1619}"/>
    <dgm:cxn modelId="{B00B7410-3B9F-4615-A01C-23FCD5EDB979}" srcId="{E8351118-B6C4-4506-A851-3935D7962E9D}" destId="{2B7140D9-6CB1-4DE5-9BB2-43A79BE4A4B4}" srcOrd="3" destOrd="0" parTransId="{D558054C-09E6-4DEC-A124-BFFF33D08EC3}" sibTransId="{5EEC9110-94B2-4780-95BD-8CF4DF86BC40}"/>
    <dgm:cxn modelId="{EA9E4FDC-B09E-4F6C-B0B0-A74EF062D406}" type="presOf" srcId="{35D12A3D-CACD-42C5-9795-0ACFE0879562}" destId="{FBF796AD-9F11-4C10-8E86-F29A146C1E04}" srcOrd="0" destOrd="2" presId="urn:microsoft.com/office/officeart/2009/3/layout/IncreasingArrowsProcess"/>
    <dgm:cxn modelId="{57406D48-9F41-4FB1-A8DF-720391F3F64D}" type="presOf" srcId="{56F1BB67-F248-40A5-ACA4-8E11DB5C681F}" destId="{FBF796AD-9F11-4C10-8E86-F29A146C1E04}" srcOrd="0" destOrd="0" presId="urn:microsoft.com/office/officeart/2009/3/layout/IncreasingArrowsProcess"/>
    <dgm:cxn modelId="{3F7DEC97-E995-4C1B-B2D8-D5E212190FF2}" type="presOf" srcId="{7F2004CE-25FB-4999-A879-CA8637292A12}" destId="{886689C3-31BF-4B7A-8665-FDFFB0CD3B6A}" srcOrd="0" destOrd="3" presId="urn:microsoft.com/office/officeart/2009/3/layout/IncreasingArrowsProcess"/>
    <dgm:cxn modelId="{765F8E66-4003-46B4-9801-CB781389A7A5}" srcId="{028A25D3-5313-41DF-A07E-2F83FD9B2875}" destId="{88E4C5C9-D33B-456A-B3DD-52200F91F3BA}" srcOrd="3" destOrd="0" parTransId="{C3AB378A-FE70-4DC2-B6F7-A2D81561230A}" sibTransId="{5C0146C9-6ACB-47EA-BB93-41015128846D}"/>
    <dgm:cxn modelId="{E3408361-E781-43A9-B324-F290CEE64CB7}" srcId="{E8351118-B6C4-4506-A851-3935D7962E9D}" destId="{7415A2F2-5905-4DE8-96B7-A2B14D6DFBD7}" srcOrd="5" destOrd="0" parTransId="{A37542ED-BAC4-4E28-9B43-E979A5D2E6A1}" sibTransId="{F6092F96-8AF5-4601-BAEE-C32B36E9A581}"/>
    <dgm:cxn modelId="{153993E8-F4B5-49ED-BC03-DB5FE24BB2A3}" srcId="{E8351118-B6C4-4506-A851-3935D7962E9D}" destId="{D201E483-B31F-44A3-A9F2-AD0878566D07}" srcOrd="2" destOrd="0" parTransId="{D170503C-1911-4C1A-9BDD-8CE4B6C7A944}" sibTransId="{40C960FB-DB0B-4BFD-85C1-16FB3653DAC2}"/>
    <dgm:cxn modelId="{F40FEBB9-F40A-4D70-9F62-B45F5AA0A9EB}" srcId="{E8351118-B6C4-4506-A851-3935D7962E9D}" destId="{E816E371-7C92-4658-B216-B9FD170D9A4A}" srcOrd="6" destOrd="0" parTransId="{BDFB7A74-7A48-4F8C-B737-EFB0A88ACB83}" sibTransId="{040EC1CD-56AB-4530-8A80-4C44FD4F1BE6}"/>
    <dgm:cxn modelId="{49D646C8-6A60-4634-A273-B9D09D1C574E}" type="presOf" srcId="{DD43C29F-A04D-4B30-9B68-9FF320E90E51}" destId="{886689C3-31BF-4B7A-8665-FDFFB0CD3B6A}" srcOrd="0" destOrd="4" presId="urn:microsoft.com/office/officeart/2009/3/layout/IncreasingArrowsProcess"/>
    <dgm:cxn modelId="{F19A1349-6C62-4C72-BD5E-E075C0CB3002}" srcId="{09192E06-3EBD-455F-B579-F220BA3C7542}" destId="{7F2004CE-25FB-4999-A879-CA8637292A12}" srcOrd="3" destOrd="0" parTransId="{2A8FFCDD-3C59-4D46-8FA4-1CFCA13BFCD8}" sibTransId="{6410DBD5-EF6F-4883-9355-190632796607}"/>
    <dgm:cxn modelId="{59C241BC-9206-4D61-AE8A-6BDE660527D0}" type="presOf" srcId="{1FB026AC-2A1D-4339-A9C5-891CA222FDF4}" destId="{CD845772-6CBC-41F9-BAAC-804F1B2CCC2E}" srcOrd="0" destOrd="1" presId="urn:microsoft.com/office/officeart/2009/3/layout/IncreasingArrowsProcess"/>
    <dgm:cxn modelId="{3CDCFFE3-2615-4EDD-B668-9A97ED5D86AA}" srcId="{C7ADD283-0E58-4B23-B4F8-80356C903CEA}" destId="{09192E06-3EBD-455F-B579-F220BA3C7542}" srcOrd="2" destOrd="0" parTransId="{B9BB735B-6A3E-4BAD-8956-8FE890EF064D}" sibTransId="{EE843965-E925-41E0-8FE6-A39E443660DC}"/>
    <dgm:cxn modelId="{836179B7-7F40-42DB-AB23-C6E51CCB637F}" srcId="{C7ADD283-0E58-4B23-B4F8-80356C903CEA}" destId="{028A25D3-5313-41DF-A07E-2F83FD9B2875}" srcOrd="0" destOrd="0" parTransId="{51921A86-869C-4960-A783-34B48BD38258}" sibTransId="{2852C817-43A0-426C-B983-93CEE1065BE8}"/>
    <dgm:cxn modelId="{B4AEDF6C-F122-49E1-AE40-7C588E33878F}" type="presOf" srcId="{7CC777E0-67B2-413E-80AF-738896711DD9}" destId="{886689C3-31BF-4B7A-8665-FDFFB0CD3B6A}" srcOrd="0" destOrd="2" presId="urn:microsoft.com/office/officeart/2009/3/layout/IncreasingArrowsProcess"/>
    <dgm:cxn modelId="{988D3CAD-9881-42A5-A029-6E9C83831829}" type="presParOf" srcId="{12504494-C5D3-42F5-8750-9C705806CBC1}" destId="{DC9B38A2-194D-4F40-965E-815464BE62AF}" srcOrd="0" destOrd="0" presId="urn:microsoft.com/office/officeart/2009/3/layout/IncreasingArrowsProcess"/>
    <dgm:cxn modelId="{2063100B-0A05-4D64-9BAD-F7BE04AF508B}" type="presParOf" srcId="{12504494-C5D3-42F5-8750-9C705806CBC1}" destId="{FBF796AD-9F11-4C10-8E86-F29A146C1E04}" srcOrd="1" destOrd="0" presId="urn:microsoft.com/office/officeart/2009/3/layout/IncreasingArrowsProcess"/>
    <dgm:cxn modelId="{BE40CA5B-A763-41AF-AA43-EA64E507ED2F}" type="presParOf" srcId="{12504494-C5D3-42F5-8750-9C705806CBC1}" destId="{43C02FAC-D176-454A-9E72-6C1EC5619E48}" srcOrd="2" destOrd="0" presId="urn:microsoft.com/office/officeart/2009/3/layout/IncreasingArrowsProcess"/>
    <dgm:cxn modelId="{F55B8E87-994D-4147-8B78-508AF14AA6F5}" type="presParOf" srcId="{12504494-C5D3-42F5-8750-9C705806CBC1}" destId="{CD845772-6CBC-41F9-BAAC-804F1B2CCC2E}" srcOrd="3" destOrd="0" presId="urn:microsoft.com/office/officeart/2009/3/layout/IncreasingArrowsProcess"/>
    <dgm:cxn modelId="{002CCF55-3AC5-4C75-9393-F0D79FD413DF}" type="presParOf" srcId="{12504494-C5D3-42F5-8750-9C705806CBC1}" destId="{B31C8904-815D-4E01-9915-A4572626E9F0}" srcOrd="4" destOrd="0" presId="urn:microsoft.com/office/officeart/2009/3/layout/IncreasingArrowsProcess"/>
    <dgm:cxn modelId="{537052F9-5292-4BF9-B9EB-7C5E7FBE14E4}" type="presParOf" srcId="{12504494-C5D3-42F5-8750-9C705806CBC1}" destId="{886689C3-31BF-4B7A-8665-FDFFB0CD3B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2C9DC2-E5C3-4A99-8991-83DBE8D5526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46991E-EBA8-47A3-9419-335891EAA33D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2 692,1 </a:t>
          </a:r>
        </a:p>
        <a:p>
          <a:r>
            <a:rPr lang="ru-RU" sz="1200" dirty="0" smtClean="0"/>
            <a:t>млн. рублей</a:t>
          </a:r>
          <a:endParaRPr lang="ru-RU" sz="1200" dirty="0"/>
        </a:p>
      </dgm:t>
    </dgm:pt>
    <dgm:pt modelId="{1D1B7D77-0844-4735-AE7C-52388CE7E16F}" type="parTrans" cxnId="{493344F9-55A9-479F-88E4-7EB533EFB62C}">
      <dgm:prSet/>
      <dgm:spPr/>
      <dgm:t>
        <a:bodyPr/>
        <a:lstStyle/>
        <a:p>
          <a:endParaRPr lang="ru-RU"/>
        </a:p>
      </dgm:t>
    </dgm:pt>
    <dgm:pt modelId="{BA6AA587-9B43-4527-9957-5980B47CAE61}" type="sibTrans" cxnId="{493344F9-55A9-479F-88E4-7EB533EFB62C}">
      <dgm:prSet/>
      <dgm:spPr/>
      <dgm:t>
        <a:bodyPr/>
        <a:lstStyle/>
        <a:p>
          <a:endParaRPr lang="ru-RU"/>
        </a:p>
      </dgm:t>
    </dgm:pt>
    <dgm:pt modelId="{347A42BC-C3B1-4453-827E-F506765C273D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2 737,8</a:t>
          </a:r>
        </a:p>
        <a:p>
          <a:r>
            <a:rPr lang="ru-RU" sz="1900" dirty="0" smtClean="0"/>
            <a:t> </a:t>
          </a:r>
          <a:r>
            <a:rPr lang="ru-RU" sz="1200" dirty="0" smtClean="0"/>
            <a:t>млн. рублей</a:t>
          </a:r>
          <a:endParaRPr lang="ru-RU" sz="1200" dirty="0"/>
        </a:p>
      </dgm:t>
    </dgm:pt>
    <dgm:pt modelId="{78E7AD34-218C-479B-9069-6B89D692E9F0}" type="parTrans" cxnId="{0A049490-466D-414C-A4A8-F586642980FE}">
      <dgm:prSet/>
      <dgm:spPr/>
      <dgm:t>
        <a:bodyPr/>
        <a:lstStyle/>
        <a:p>
          <a:endParaRPr lang="ru-RU"/>
        </a:p>
      </dgm:t>
    </dgm:pt>
    <dgm:pt modelId="{E3EFC609-D82C-4451-8EB0-E70A707BE4AE}" type="sibTrans" cxnId="{0A049490-466D-414C-A4A8-F586642980FE}">
      <dgm:prSet/>
      <dgm:spPr/>
      <dgm:t>
        <a:bodyPr/>
        <a:lstStyle/>
        <a:p>
          <a:endParaRPr lang="ru-RU"/>
        </a:p>
      </dgm:t>
    </dgm:pt>
    <dgm:pt modelId="{3A6DDE1E-27E6-46BD-ABE4-F8FE1CAE37E2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2 556,9 </a:t>
          </a:r>
        </a:p>
        <a:p>
          <a:r>
            <a:rPr lang="ru-RU" sz="1200" dirty="0" smtClean="0"/>
            <a:t>млн. рублей</a:t>
          </a:r>
          <a:endParaRPr lang="ru-RU" sz="1200" dirty="0"/>
        </a:p>
      </dgm:t>
    </dgm:pt>
    <dgm:pt modelId="{16E73CA5-BDEF-4805-AAF9-0DF88A8177DF}" type="parTrans" cxnId="{C29B879F-4D81-47AE-8DDE-D70D5D85D2AE}">
      <dgm:prSet/>
      <dgm:spPr/>
      <dgm:t>
        <a:bodyPr/>
        <a:lstStyle/>
        <a:p>
          <a:endParaRPr lang="ru-RU"/>
        </a:p>
      </dgm:t>
    </dgm:pt>
    <dgm:pt modelId="{F387DB4F-AC46-4A60-84B4-DE29F54753C3}" type="sibTrans" cxnId="{C29B879F-4D81-47AE-8DDE-D70D5D85D2AE}">
      <dgm:prSet/>
      <dgm:spPr/>
      <dgm:t>
        <a:bodyPr/>
        <a:lstStyle/>
        <a:p>
          <a:endParaRPr lang="ru-RU"/>
        </a:p>
      </dgm:t>
    </dgm:pt>
    <dgm:pt modelId="{1D700079-7EF7-498B-87F7-B5A150853677}" type="pres">
      <dgm:prSet presAssocID="{752C9DC2-E5C3-4A99-8991-83DBE8D5526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2A1DD5-6FF4-4724-AC70-E6559EDFC3B7}" type="pres">
      <dgm:prSet presAssocID="{C446991E-EBA8-47A3-9419-335891EAA33D}" presName="Accent1" presStyleCnt="0"/>
      <dgm:spPr/>
    </dgm:pt>
    <dgm:pt modelId="{35C6B36A-1065-4EC5-80D5-FB451B6C4F77}" type="pres">
      <dgm:prSet presAssocID="{C446991E-EBA8-47A3-9419-335891EAA33D}" presName="Accent" presStyleLbl="node1" presStyleIdx="0" presStyleCnt="3"/>
      <dgm:spPr>
        <a:effectLst>
          <a:innerShdw blurRad="114300">
            <a:prstClr val="black"/>
          </a:innerShdw>
        </a:effectLst>
      </dgm:spPr>
    </dgm:pt>
    <dgm:pt modelId="{F97676C2-5F14-4BD4-9C6C-B5CA503CBE62}" type="pres">
      <dgm:prSet presAssocID="{C446991E-EBA8-47A3-9419-335891EAA33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0B07E-CBD8-41E6-BF6F-9EDEB056AD42}" type="pres">
      <dgm:prSet presAssocID="{347A42BC-C3B1-4453-827E-F506765C273D}" presName="Accent2" presStyleCnt="0"/>
      <dgm:spPr/>
    </dgm:pt>
    <dgm:pt modelId="{CCD3E0EC-A450-47C1-938B-9E5A6B29D4DA}" type="pres">
      <dgm:prSet presAssocID="{347A42BC-C3B1-4453-827E-F506765C273D}" presName="Accent" presStyleLbl="node1" presStyleIdx="1" presStyleCnt="3"/>
      <dgm:spPr>
        <a:effectLst>
          <a:innerShdw blurRad="114300">
            <a:prstClr val="black"/>
          </a:innerShdw>
        </a:effectLst>
      </dgm:spPr>
    </dgm:pt>
    <dgm:pt modelId="{5C2E94C4-87F6-4C0A-B0EE-44FC6D3150BD}" type="pres">
      <dgm:prSet presAssocID="{347A42BC-C3B1-4453-827E-F506765C273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23BC5-F4D5-4F0D-93FF-D4576C2E6A71}" type="pres">
      <dgm:prSet presAssocID="{3A6DDE1E-27E6-46BD-ABE4-F8FE1CAE37E2}" presName="Accent3" presStyleCnt="0"/>
      <dgm:spPr/>
    </dgm:pt>
    <dgm:pt modelId="{FAADDC08-E112-42F9-8196-F86AC2668F0B}" type="pres">
      <dgm:prSet presAssocID="{3A6DDE1E-27E6-46BD-ABE4-F8FE1CAE37E2}" presName="Accent" presStyleLbl="node1" presStyleIdx="2" presStyleCnt="3"/>
      <dgm:spPr>
        <a:effectLst>
          <a:innerShdw blurRad="114300">
            <a:prstClr val="black"/>
          </a:innerShdw>
        </a:effectLst>
      </dgm:spPr>
    </dgm:pt>
    <dgm:pt modelId="{835304ED-3437-42AC-A86C-31D01EF9997A}" type="pres">
      <dgm:prSet presAssocID="{3A6DDE1E-27E6-46BD-ABE4-F8FE1CAE37E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16E24-AFDF-48D6-AE34-6BD6AADBF0DA}" type="presOf" srcId="{347A42BC-C3B1-4453-827E-F506765C273D}" destId="{5C2E94C4-87F6-4C0A-B0EE-44FC6D3150BD}" srcOrd="0" destOrd="0" presId="urn:microsoft.com/office/officeart/2009/layout/CircleArrowProcess"/>
    <dgm:cxn modelId="{60F15692-1F5C-4792-98FE-65A48E0CC329}" type="presOf" srcId="{C446991E-EBA8-47A3-9419-335891EAA33D}" destId="{F97676C2-5F14-4BD4-9C6C-B5CA503CBE62}" srcOrd="0" destOrd="0" presId="urn:microsoft.com/office/officeart/2009/layout/CircleArrowProcess"/>
    <dgm:cxn modelId="{493344F9-55A9-479F-88E4-7EB533EFB62C}" srcId="{752C9DC2-E5C3-4A99-8991-83DBE8D55266}" destId="{C446991E-EBA8-47A3-9419-335891EAA33D}" srcOrd="0" destOrd="0" parTransId="{1D1B7D77-0844-4735-AE7C-52388CE7E16F}" sibTransId="{BA6AA587-9B43-4527-9957-5980B47CAE61}"/>
    <dgm:cxn modelId="{25BF6D56-0D2F-437E-8F17-984A1609A8B7}" type="presOf" srcId="{752C9DC2-E5C3-4A99-8991-83DBE8D55266}" destId="{1D700079-7EF7-498B-87F7-B5A150853677}" srcOrd="0" destOrd="0" presId="urn:microsoft.com/office/officeart/2009/layout/CircleArrowProcess"/>
    <dgm:cxn modelId="{6F2A6DD6-C9E3-4E4C-896B-D097552E8DD8}" type="presOf" srcId="{3A6DDE1E-27E6-46BD-ABE4-F8FE1CAE37E2}" destId="{835304ED-3437-42AC-A86C-31D01EF9997A}" srcOrd="0" destOrd="0" presId="urn:microsoft.com/office/officeart/2009/layout/CircleArrowProcess"/>
    <dgm:cxn modelId="{C29B879F-4D81-47AE-8DDE-D70D5D85D2AE}" srcId="{752C9DC2-E5C3-4A99-8991-83DBE8D55266}" destId="{3A6DDE1E-27E6-46BD-ABE4-F8FE1CAE37E2}" srcOrd="2" destOrd="0" parTransId="{16E73CA5-BDEF-4805-AAF9-0DF88A8177DF}" sibTransId="{F387DB4F-AC46-4A60-84B4-DE29F54753C3}"/>
    <dgm:cxn modelId="{0A049490-466D-414C-A4A8-F586642980FE}" srcId="{752C9DC2-E5C3-4A99-8991-83DBE8D55266}" destId="{347A42BC-C3B1-4453-827E-F506765C273D}" srcOrd="1" destOrd="0" parTransId="{78E7AD34-218C-479B-9069-6B89D692E9F0}" sibTransId="{E3EFC609-D82C-4451-8EB0-E70A707BE4AE}"/>
    <dgm:cxn modelId="{4421684D-F914-473E-BA54-0F7FBA298C15}" type="presParOf" srcId="{1D700079-7EF7-498B-87F7-B5A150853677}" destId="{BC2A1DD5-6FF4-4724-AC70-E6559EDFC3B7}" srcOrd="0" destOrd="0" presId="urn:microsoft.com/office/officeart/2009/layout/CircleArrowProcess"/>
    <dgm:cxn modelId="{E44D99D0-CD5D-4079-9D12-A2596303671F}" type="presParOf" srcId="{BC2A1DD5-6FF4-4724-AC70-E6559EDFC3B7}" destId="{35C6B36A-1065-4EC5-80D5-FB451B6C4F77}" srcOrd="0" destOrd="0" presId="urn:microsoft.com/office/officeart/2009/layout/CircleArrowProcess"/>
    <dgm:cxn modelId="{1AD2B878-9A3B-4309-AE33-B4337E6975EA}" type="presParOf" srcId="{1D700079-7EF7-498B-87F7-B5A150853677}" destId="{F97676C2-5F14-4BD4-9C6C-B5CA503CBE62}" srcOrd="1" destOrd="0" presId="urn:microsoft.com/office/officeart/2009/layout/CircleArrowProcess"/>
    <dgm:cxn modelId="{055D20BE-6C5E-4AC1-9FDA-6B46CF4763DD}" type="presParOf" srcId="{1D700079-7EF7-498B-87F7-B5A150853677}" destId="{5A20B07E-CBD8-41E6-BF6F-9EDEB056AD42}" srcOrd="2" destOrd="0" presId="urn:microsoft.com/office/officeart/2009/layout/CircleArrowProcess"/>
    <dgm:cxn modelId="{88EA9389-4F08-4CF6-9441-C27ABE3759FA}" type="presParOf" srcId="{5A20B07E-CBD8-41E6-BF6F-9EDEB056AD42}" destId="{CCD3E0EC-A450-47C1-938B-9E5A6B29D4DA}" srcOrd="0" destOrd="0" presId="urn:microsoft.com/office/officeart/2009/layout/CircleArrowProcess"/>
    <dgm:cxn modelId="{A26FA223-9E03-4C1F-ABD0-538C222AE2F9}" type="presParOf" srcId="{1D700079-7EF7-498B-87F7-B5A150853677}" destId="{5C2E94C4-87F6-4C0A-B0EE-44FC6D3150BD}" srcOrd="3" destOrd="0" presId="urn:microsoft.com/office/officeart/2009/layout/CircleArrowProcess"/>
    <dgm:cxn modelId="{C5D34A59-434F-43F9-8522-3C5F0D79258E}" type="presParOf" srcId="{1D700079-7EF7-498B-87F7-B5A150853677}" destId="{02123BC5-F4D5-4F0D-93FF-D4576C2E6A71}" srcOrd="4" destOrd="0" presId="urn:microsoft.com/office/officeart/2009/layout/CircleArrowProcess"/>
    <dgm:cxn modelId="{152026FC-43D8-422A-99C0-6573D52DABAB}" type="presParOf" srcId="{02123BC5-F4D5-4F0D-93FF-D4576C2E6A71}" destId="{FAADDC08-E112-42F9-8196-F86AC2668F0B}" srcOrd="0" destOrd="0" presId="urn:microsoft.com/office/officeart/2009/layout/CircleArrowProcess"/>
    <dgm:cxn modelId="{0E9DEBD3-AC63-4B75-9764-40D7D870E023}" type="presParOf" srcId="{1D700079-7EF7-498B-87F7-B5A150853677}" destId="{835304ED-3437-42AC-A86C-31D01EF9997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4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 custScaleY="141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984EBE56-B747-4A06-815E-735558A1ABF6}" type="presOf" srcId="{63A9581D-FCD8-45C0-9DE1-AF7F38E3806C}" destId="{E5D321B7-8ABF-452E-B825-61F3E15BFA6D}" srcOrd="0" destOrd="0" presId="urn:microsoft.com/office/officeart/2005/8/layout/hProcess3"/>
    <dgm:cxn modelId="{91A3E6AE-343D-43C4-ADCC-9655EA9EB039}" type="presOf" srcId="{85DBC80F-50E8-4966-917A-5B6B87B78E27}" destId="{AD4CB5C4-3F9E-4ED6-A659-AA5919B19372}" srcOrd="0" destOrd="0" presId="urn:microsoft.com/office/officeart/2005/8/layout/hProcess3"/>
    <dgm:cxn modelId="{F6C3F5E8-FFC5-4D9E-9030-79FA7F70E2F4}" type="presParOf" srcId="{AD4CB5C4-3F9E-4ED6-A659-AA5919B19372}" destId="{6F477CC3-8494-444B-8E14-AF8A334840D1}" srcOrd="0" destOrd="0" presId="urn:microsoft.com/office/officeart/2005/8/layout/hProcess3"/>
    <dgm:cxn modelId="{E1E9655D-92DF-47CE-B14B-0440F1A972D6}" type="presParOf" srcId="{AD4CB5C4-3F9E-4ED6-A659-AA5919B19372}" destId="{D6EB0D8F-DCD8-4C5F-B78E-2809473C43D9}" srcOrd="1" destOrd="0" presId="urn:microsoft.com/office/officeart/2005/8/layout/hProcess3"/>
    <dgm:cxn modelId="{C46AD2D0-FB75-4797-9633-3EB65810C6DE}" type="presParOf" srcId="{D6EB0D8F-DCD8-4C5F-B78E-2809473C43D9}" destId="{442EE956-BF9B-4ED1-B6D9-F4214D2FDB5B}" srcOrd="0" destOrd="0" presId="urn:microsoft.com/office/officeart/2005/8/layout/hProcess3"/>
    <dgm:cxn modelId="{63FE1319-55FB-4AD5-8F63-4D3343AB26A3}" type="presParOf" srcId="{D6EB0D8F-DCD8-4C5F-B78E-2809473C43D9}" destId="{714E4A0F-6136-4D6D-A0F9-E49D01FCD268}" srcOrd="1" destOrd="0" presId="urn:microsoft.com/office/officeart/2005/8/layout/hProcess3"/>
    <dgm:cxn modelId="{F261A490-44CB-42C2-AC31-8F260DA6812D}" type="presParOf" srcId="{714E4A0F-6136-4D6D-A0F9-E49D01FCD268}" destId="{8C2BFA1F-08EB-4915-B5DD-B235A4BABFCA}" srcOrd="0" destOrd="0" presId="urn:microsoft.com/office/officeart/2005/8/layout/hProcess3"/>
    <dgm:cxn modelId="{4A10719A-F666-49D0-8AC3-0E68942BBC2C}" type="presParOf" srcId="{714E4A0F-6136-4D6D-A0F9-E49D01FCD268}" destId="{E5D321B7-8ABF-452E-B825-61F3E15BFA6D}" srcOrd="1" destOrd="0" presId="urn:microsoft.com/office/officeart/2005/8/layout/hProcess3"/>
    <dgm:cxn modelId="{B99EE3A2-750C-4296-9684-D9AF4A33A271}" type="presParOf" srcId="{714E4A0F-6136-4D6D-A0F9-E49D01FCD268}" destId="{B302DAB0-FDDF-40FE-A5D2-74AC2C8D65A9}" srcOrd="2" destOrd="0" presId="urn:microsoft.com/office/officeart/2005/8/layout/hProcess3"/>
    <dgm:cxn modelId="{25EB96D7-62F0-4CCD-9AD9-BFF79F6C15FC}" type="presParOf" srcId="{714E4A0F-6136-4D6D-A0F9-E49D01FCD268}" destId="{064F8B0E-A339-4E85-A5B0-7AF94C30FB70}" srcOrd="3" destOrd="0" presId="urn:microsoft.com/office/officeart/2005/8/layout/hProcess3"/>
    <dgm:cxn modelId="{6C911E1F-D70F-4E1E-917D-F0D9268C7F82}" type="presParOf" srcId="{D6EB0D8F-DCD8-4C5F-B78E-2809473C43D9}" destId="{18164CA7-833F-4089-801D-3B91CEF21073}" srcOrd="2" destOrd="0" presId="urn:microsoft.com/office/officeart/2005/8/layout/hProcess3"/>
    <dgm:cxn modelId="{8D13C619-25D4-4E74-BC17-EB52CB709ED2}" type="presParOf" srcId="{D6EB0D8F-DCD8-4C5F-B78E-2809473C43D9}" destId="{B7DC25EF-2FF7-4F47-A50A-7D947EE013C8}" srcOrd="3" destOrd="0" presId="urn:microsoft.com/office/officeart/2005/8/layout/hProcess3"/>
    <dgm:cxn modelId="{D7EBC772-DC3E-4051-9068-AA7A508E7AD1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4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Межбюджетные трансферты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1C8201A3-2376-41E6-8BF1-74F5C6008EE1}" type="presOf" srcId="{63A9581D-FCD8-45C0-9DE1-AF7F38E3806C}" destId="{E5D321B7-8ABF-452E-B825-61F3E15BFA6D}" srcOrd="0" destOrd="0" presId="urn:microsoft.com/office/officeart/2005/8/layout/hProcess3"/>
    <dgm:cxn modelId="{B0DDC20F-F9D5-4DDA-BCC0-9099D94B24D7}" type="presOf" srcId="{85DBC80F-50E8-4966-917A-5B6B87B78E27}" destId="{AD4CB5C4-3F9E-4ED6-A659-AA5919B19372}" srcOrd="0" destOrd="0" presId="urn:microsoft.com/office/officeart/2005/8/layout/hProcess3"/>
    <dgm:cxn modelId="{F184462E-C4D8-4A28-AD90-244DFA955991}" type="presParOf" srcId="{AD4CB5C4-3F9E-4ED6-A659-AA5919B19372}" destId="{6F477CC3-8494-444B-8E14-AF8A334840D1}" srcOrd="0" destOrd="0" presId="urn:microsoft.com/office/officeart/2005/8/layout/hProcess3"/>
    <dgm:cxn modelId="{2C62C3F9-744E-4F8E-8F2D-7547BF498114}" type="presParOf" srcId="{AD4CB5C4-3F9E-4ED6-A659-AA5919B19372}" destId="{D6EB0D8F-DCD8-4C5F-B78E-2809473C43D9}" srcOrd="1" destOrd="0" presId="urn:microsoft.com/office/officeart/2005/8/layout/hProcess3"/>
    <dgm:cxn modelId="{68921575-44C0-41A0-BE35-2115275A3714}" type="presParOf" srcId="{D6EB0D8F-DCD8-4C5F-B78E-2809473C43D9}" destId="{442EE956-BF9B-4ED1-B6D9-F4214D2FDB5B}" srcOrd="0" destOrd="0" presId="urn:microsoft.com/office/officeart/2005/8/layout/hProcess3"/>
    <dgm:cxn modelId="{772E2711-C605-4DC1-8BB5-F70ACF15BB79}" type="presParOf" srcId="{D6EB0D8F-DCD8-4C5F-B78E-2809473C43D9}" destId="{714E4A0F-6136-4D6D-A0F9-E49D01FCD268}" srcOrd="1" destOrd="0" presId="urn:microsoft.com/office/officeart/2005/8/layout/hProcess3"/>
    <dgm:cxn modelId="{699E2658-4A12-4B25-AAC6-AC83F75EF524}" type="presParOf" srcId="{714E4A0F-6136-4D6D-A0F9-E49D01FCD268}" destId="{8C2BFA1F-08EB-4915-B5DD-B235A4BABFCA}" srcOrd="0" destOrd="0" presId="urn:microsoft.com/office/officeart/2005/8/layout/hProcess3"/>
    <dgm:cxn modelId="{C3CF5BD8-8EDF-45EC-AEA0-7980851C69A1}" type="presParOf" srcId="{714E4A0F-6136-4D6D-A0F9-E49D01FCD268}" destId="{E5D321B7-8ABF-452E-B825-61F3E15BFA6D}" srcOrd="1" destOrd="0" presId="urn:microsoft.com/office/officeart/2005/8/layout/hProcess3"/>
    <dgm:cxn modelId="{F79347DD-246B-49D2-B3D3-B91D4E5B4C1B}" type="presParOf" srcId="{714E4A0F-6136-4D6D-A0F9-E49D01FCD268}" destId="{B302DAB0-FDDF-40FE-A5D2-74AC2C8D65A9}" srcOrd="2" destOrd="0" presId="urn:microsoft.com/office/officeart/2005/8/layout/hProcess3"/>
    <dgm:cxn modelId="{1079D6E1-A01A-4D7E-901B-DC95902C00CA}" type="presParOf" srcId="{714E4A0F-6136-4D6D-A0F9-E49D01FCD268}" destId="{064F8B0E-A339-4E85-A5B0-7AF94C30FB70}" srcOrd="3" destOrd="0" presId="urn:microsoft.com/office/officeart/2005/8/layout/hProcess3"/>
    <dgm:cxn modelId="{9856D67E-BADE-47A4-BA65-96D16D3F7F5D}" type="presParOf" srcId="{D6EB0D8F-DCD8-4C5F-B78E-2809473C43D9}" destId="{18164CA7-833F-4089-801D-3B91CEF21073}" srcOrd="2" destOrd="0" presId="urn:microsoft.com/office/officeart/2005/8/layout/hProcess3"/>
    <dgm:cxn modelId="{A277BD67-20C8-480E-BEB6-256E0D83A43B}" type="presParOf" srcId="{D6EB0D8F-DCD8-4C5F-B78E-2809473C43D9}" destId="{B7DC25EF-2FF7-4F47-A50A-7D947EE013C8}" srcOrd="3" destOrd="0" presId="urn:microsoft.com/office/officeart/2005/8/layout/hProcess3"/>
    <dgm:cxn modelId="{F56E607E-CE29-4B3A-B1D8-51FC416C5BD3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Общегосударственные вопросы 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FBA194F2-E8C3-43F4-A04C-3417D5BD2778}" type="presOf" srcId="{85DBC80F-50E8-4966-917A-5B6B87B78E27}" destId="{AD4CB5C4-3F9E-4ED6-A659-AA5919B19372}" srcOrd="0" destOrd="0" presId="urn:microsoft.com/office/officeart/2005/8/layout/hProcess3"/>
    <dgm:cxn modelId="{848D3F75-8C4F-442E-A2A1-16D8DEC98EC7}" type="presOf" srcId="{63A9581D-FCD8-45C0-9DE1-AF7F38E3806C}" destId="{E5D321B7-8ABF-452E-B825-61F3E15BFA6D}" srcOrd="0" destOrd="0" presId="urn:microsoft.com/office/officeart/2005/8/layout/hProcess3"/>
    <dgm:cxn modelId="{FE2BE7CD-A2A0-4760-A096-EF84B4F26D91}" type="presParOf" srcId="{AD4CB5C4-3F9E-4ED6-A659-AA5919B19372}" destId="{6F477CC3-8494-444B-8E14-AF8A334840D1}" srcOrd="0" destOrd="0" presId="urn:microsoft.com/office/officeart/2005/8/layout/hProcess3"/>
    <dgm:cxn modelId="{8F357CB1-FF49-4A6C-BF23-3220A3270C6C}" type="presParOf" srcId="{AD4CB5C4-3F9E-4ED6-A659-AA5919B19372}" destId="{D6EB0D8F-DCD8-4C5F-B78E-2809473C43D9}" srcOrd="1" destOrd="0" presId="urn:microsoft.com/office/officeart/2005/8/layout/hProcess3"/>
    <dgm:cxn modelId="{39BAC9B4-E2A1-496D-BC4E-B5C794737873}" type="presParOf" srcId="{D6EB0D8F-DCD8-4C5F-B78E-2809473C43D9}" destId="{442EE956-BF9B-4ED1-B6D9-F4214D2FDB5B}" srcOrd="0" destOrd="0" presId="urn:microsoft.com/office/officeart/2005/8/layout/hProcess3"/>
    <dgm:cxn modelId="{0C555C7B-F23B-4A93-B811-1952C1417B4B}" type="presParOf" srcId="{D6EB0D8F-DCD8-4C5F-B78E-2809473C43D9}" destId="{714E4A0F-6136-4D6D-A0F9-E49D01FCD268}" srcOrd="1" destOrd="0" presId="urn:microsoft.com/office/officeart/2005/8/layout/hProcess3"/>
    <dgm:cxn modelId="{353DBAD1-AFD7-4740-8378-7053BE4BDF15}" type="presParOf" srcId="{714E4A0F-6136-4D6D-A0F9-E49D01FCD268}" destId="{8C2BFA1F-08EB-4915-B5DD-B235A4BABFCA}" srcOrd="0" destOrd="0" presId="urn:microsoft.com/office/officeart/2005/8/layout/hProcess3"/>
    <dgm:cxn modelId="{960DBCF6-03AD-42B2-B3A7-941E3A51E990}" type="presParOf" srcId="{714E4A0F-6136-4D6D-A0F9-E49D01FCD268}" destId="{E5D321B7-8ABF-452E-B825-61F3E15BFA6D}" srcOrd="1" destOrd="0" presId="urn:microsoft.com/office/officeart/2005/8/layout/hProcess3"/>
    <dgm:cxn modelId="{CE543B15-252B-4FA3-8AA6-843C26F3F49E}" type="presParOf" srcId="{714E4A0F-6136-4D6D-A0F9-E49D01FCD268}" destId="{B302DAB0-FDDF-40FE-A5D2-74AC2C8D65A9}" srcOrd="2" destOrd="0" presId="urn:microsoft.com/office/officeart/2005/8/layout/hProcess3"/>
    <dgm:cxn modelId="{21A70C66-1067-4ED0-B7D6-4E74ED590CE3}" type="presParOf" srcId="{714E4A0F-6136-4D6D-A0F9-E49D01FCD268}" destId="{064F8B0E-A339-4E85-A5B0-7AF94C30FB70}" srcOrd="3" destOrd="0" presId="urn:microsoft.com/office/officeart/2005/8/layout/hProcess3"/>
    <dgm:cxn modelId="{BD7AE4AB-B027-4B6D-89EB-2A89BC699779}" type="presParOf" srcId="{D6EB0D8F-DCD8-4C5F-B78E-2809473C43D9}" destId="{18164CA7-833F-4089-801D-3B91CEF21073}" srcOrd="2" destOrd="0" presId="urn:microsoft.com/office/officeart/2005/8/layout/hProcess3"/>
    <dgm:cxn modelId="{AEE83590-2DB0-4A8A-AF30-06EFD87B2C45}" type="presParOf" srcId="{D6EB0D8F-DCD8-4C5F-B78E-2809473C43D9}" destId="{B7DC25EF-2FF7-4F47-A50A-7D947EE013C8}" srcOrd="3" destOrd="0" presId="urn:microsoft.com/office/officeart/2005/8/layout/hProcess3"/>
    <dgm:cxn modelId="{3B5FBD25-A878-4956-988B-EF93817A9E83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A72F9-D7CD-4B39-80DB-CB54E9D096AD}">
      <dsp:nvSpPr>
        <dsp:cNvPr id="0" name=""/>
        <dsp:cNvSpPr/>
      </dsp:nvSpPr>
      <dsp:spPr>
        <a:xfrm>
          <a:off x="4897415" y="2134102"/>
          <a:ext cx="2021436" cy="20214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ОСНОВЫ СОСТАВЛЕНИЯ БЮДЖЕТА</a:t>
          </a:r>
        </a:p>
      </dsp:txBody>
      <dsp:txXfrm>
        <a:off x="5193447" y="2430134"/>
        <a:ext cx="1429372" cy="1429372"/>
      </dsp:txXfrm>
    </dsp:sp>
    <dsp:sp modelId="{EA4BF048-3FEB-4CC9-8CD5-8CC7D850034F}">
      <dsp:nvSpPr>
        <dsp:cNvPr id="0" name=""/>
        <dsp:cNvSpPr/>
      </dsp:nvSpPr>
      <dsp:spPr>
        <a:xfrm rot="10682478">
          <a:off x="2365628" y="2951230"/>
          <a:ext cx="2576867" cy="576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2F9470-EC93-4EC1-95D2-AEE7F54FC036}">
      <dsp:nvSpPr>
        <dsp:cNvPr id="0" name=""/>
        <dsp:cNvSpPr/>
      </dsp:nvSpPr>
      <dsp:spPr>
        <a:xfrm>
          <a:off x="215480" y="2504421"/>
          <a:ext cx="3914548" cy="15362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Положения послания Президента РФ Федеральному собранию, Указы Президента РФ</a:t>
          </a:r>
          <a:endParaRPr lang="ru-RU" sz="1800" kern="1200" dirty="0"/>
        </a:p>
      </dsp:txBody>
      <dsp:txXfrm>
        <a:off x="260476" y="2549417"/>
        <a:ext cx="3824556" cy="1446299"/>
      </dsp:txXfrm>
    </dsp:sp>
    <dsp:sp modelId="{7E67C20E-44BE-44B9-8D99-89EE78410F1F}">
      <dsp:nvSpPr>
        <dsp:cNvPr id="0" name=""/>
        <dsp:cNvSpPr/>
      </dsp:nvSpPr>
      <dsp:spPr>
        <a:xfrm rot="13395606">
          <a:off x="3029184" y="1273410"/>
          <a:ext cx="2358715" cy="576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E01D68-8E6B-48B3-90EF-B96D4A24788F}">
      <dsp:nvSpPr>
        <dsp:cNvPr id="0" name=""/>
        <dsp:cNvSpPr/>
      </dsp:nvSpPr>
      <dsp:spPr>
        <a:xfrm>
          <a:off x="1678120" y="0"/>
          <a:ext cx="3352496" cy="1483259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Прогноз социально-экономического развития</a:t>
          </a:r>
        </a:p>
      </dsp:txBody>
      <dsp:txXfrm>
        <a:off x="1721563" y="43443"/>
        <a:ext cx="3265610" cy="1396373"/>
      </dsp:txXfrm>
    </dsp:sp>
    <dsp:sp modelId="{AD228DAB-169E-4F44-8A76-BE33179A45AF}">
      <dsp:nvSpPr>
        <dsp:cNvPr id="0" name=""/>
        <dsp:cNvSpPr/>
      </dsp:nvSpPr>
      <dsp:spPr>
        <a:xfrm rot="19013866">
          <a:off x="6427694" y="1298452"/>
          <a:ext cx="2305322" cy="576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711E17-397F-4F1C-AF69-0EFBBB98C6D1}">
      <dsp:nvSpPr>
        <dsp:cNvPr id="0" name=""/>
        <dsp:cNvSpPr/>
      </dsp:nvSpPr>
      <dsp:spPr>
        <a:xfrm>
          <a:off x="6549053" y="-17919"/>
          <a:ext cx="3756406" cy="1610402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Основные направления бюджетной </a:t>
          </a:r>
          <a:r>
            <a:rPr lang="ru-RU" sz="1800" kern="1200" dirty="0" smtClean="0">
              <a:latin typeface="+mn-lt"/>
            </a:rPr>
            <a:t>и </a:t>
          </a:r>
          <a:r>
            <a:rPr lang="ru-RU" sz="1800" kern="1200" dirty="0">
              <a:latin typeface="+mn-lt"/>
            </a:rPr>
            <a:t>налоговой политики </a:t>
          </a:r>
        </a:p>
      </dsp:txBody>
      <dsp:txXfrm>
        <a:off x="6596220" y="29248"/>
        <a:ext cx="3662072" cy="1516068"/>
      </dsp:txXfrm>
    </dsp:sp>
    <dsp:sp modelId="{D12D2047-545E-4B8B-AA01-5CEB60498483}">
      <dsp:nvSpPr>
        <dsp:cNvPr id="0" name=""/>
        <dsp:cNvSpPr/>
      </dsp:nvSpPr>
      <dsp:spPr>
        <a:xfrm rot="136152">
          <a:off x="6912603" y="3020531"/>
          <a:ext cx="2640165" cy="576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2FF186-123D-4B90-878E-3293A7B40D59}">
      <dsp:nvSpPr>
        <dsp:cNvPr id="0" name=""/>
        <dsp:cNvSpPr/>
      </dsp:nvSpPr>
      <dsp:spPr>
        <a:xfrm>
          <a:off x="7737691" y="2527314"/>
          <a:ext cx="3944007" cy="153629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Муниципальные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МО </a:t>
          </a:r>
          <a:r>
            <a:rPr lang="ru-RU" sz="1800" kern="1200" dirty="0" err="1" smtClean="0">
              <a:latin typeface="+mn-lt"/>
            </a:rPr>
            <a:t>Усть-Лабинский</a:t>
          </a:r>
          <a:r>
            <a:rPr lang="ru-RU" sz="1800" kern="1200" dirty="0" smtClean="0">
              <a:latin typeface="+mn-lt"/>
            </a:rPr>
            <a:t> район</a:t>
          </a:r>
          <a:endParaRPr lang="ru-RU" sz="1800" kern="1200" dirty="0"/>
        </a:p>
      </dsp:txBody>
      <dsp:txXfrm>
        <a:off x="7782687" y="2572310"/>
        <a:ext cx="3854015" cy="14462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17648" y="0"/>
          <a:ext cx="7207795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595655" y="232530"/>
          <a:ext cx="6398326" cy="465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Национальная безопасность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5655" y="232530"/>
        <a:ext cx="6398326" cy="4650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15381" y="0"/>
          <a:ext cx="6281802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520067" y="232466"/>
          <a:ext cx="5545653" cy="464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Физическая культура и спорт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067" y="232466"/>
        <a:ext cx="5545653" cy="4649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16191" y="0"/>
          <a:ext cx="6612639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883670" y="232241"/>
          <a:ext cx="5176760" cy="46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Культура, кинематография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3670" y="232241"/>
        <a:ext cx="5176760" cy="4644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37048" y="0"/>
          <a:ext cx="7565253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629287" y="232442"/>
          <a:ext cx="6723028" cy="46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Жилищно-коммунальное хозяйство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9287" y="232442"/>
        <a:ext cx="6723028" cy="4648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0" y="0"/>
          <a:ext cx="6506361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857245" y="232267"/>
          <a:ext cx="5116918" cy="46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Национальная экономика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7245" y="232267"/>
        <a:ext cx="5116918" cy="4645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0" y="0"/>
          <a:ext cx="5279411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0" y="232386"/>
          <a:ext cx="4588707" cy="464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Социальная политика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2386"/>
        <a:ext cx="4588707" cy="4647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39179" y="0"/>
          <a:ext cx="8000564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253508" y="232450"/>
          <a:ext cx="7014130" cy="46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Обслуживание муниципального долга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508" y="232450"/>
        <a:ext cx="7014130" cy="4649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4A5A2-64C9-4CF5-89A9-D176E0FFEAF1}">
      <dsp:nvSpPr>
        <dsp:cNvPr id="0" name=""/>
        <dsp:cNvSpPr/>
      </dsp:nvSpPr>
      <dsp:spPr>
        <a:xfrm>
          <a:off x="3637898" y="1437208"/>
          <a:ext cx="3843615" cy="16863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</a:t>
          </a: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Привлечение  субсидий из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бюджета Краснодарского края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Грамотное управление бюджетными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средствами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Достижение поставленных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целей</a:t>
          </a:r>
          <a:endParaRPr lang="ru-RU" sz="1300" kern="1200" dirty="0"/>
        </a:p>
      </dsp:txBody>
      <dsp:txXfrm>
        <a:off x="3720219" y="1519529"/>
        <a:ext cx="3678973" cy="1521715"/>
      </dsp:txXfrm>
    </dsp:sp>
    <dsp:sp modelId="{8F1A2EC5-855F-4C7F-A5E6-F4907F880794}">
      <dsp:nvSpPr>
        <dsp:cNvPr id="0" name=""/>
        <dsp:cNvSpPr/>
      </dsp:nvSpPr>
      <dsp:spPr>
        <a:xfrm rot="19523984">
          <a:off x="6722187" y="1245332"/>
          <a:ext cx="6758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80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90412-A5C7-4C59-90A7-555D16DF311D}">
      <dsp:nvSpPr>
        <dsp:cNvPr id="0" name=""/>
        <dsp:cNvSpPr/>
      </dsp:nvSpPr>
      <dsp:spPr>
        <a:xfrm>
          <a:off x="5004242" y="4030"/>
          <a:ext cx="6189182" cy="1049425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</a:t>
          </a: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Проведение физкультурных и спортивно-массовых мероприятий,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соревнований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Оказание жителям района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культурно-досуговых </a:t>
          </a: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библиографических услуг</a:t>
          </a:r>
          <a:endParaRPr lang="ru-RU" sz="1300" kern="1200" dirty="0"/>
        </a:p>
      </dsp:txBody>
      <dsp:txXfrm>
        <a:off x="5055471" y="55259"/>
        <a:ext cx="6086724" cy="946967"/>
      </dsp:txXfrm>
    </dsp:sp>
    <dsp:sp modelId="{78874C0A-5827-4D14-8827-3E0158AB25B1}">
      <dsp:nvSpPr>
        <dsp:cNvPr id="0" name=""/>
        <dsp:cNvSpPr/>
      </dsp:nvSpPr>
      <dsp:spPr>
        <a:xfrm rot="21349198">
          <a:off x="7480956" y="2124657"/>
          <a:ext cx="4190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909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280DC-1C50-4E1C-8165-92D477C5D72B}">
      <dsp:nvSpPr>
        <dsp:cNvPr id="0" name=""/>
        <dsp:cNvSpPr/>
      </dsp:nvSpPr>
      <dsp:spPr>
        <a:xfrm>
          <a:off x="7899490" y="1439030"/>
          <a:ext cx="3985519" cy="1049425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Оказание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финансовой поддержки СОНКО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- Строительство офиса ВОП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1300" kern="1200" dirty="0"/>
        </a:p>
      </dsp:txBody>
      <dsp:txXfrm>
        <a:off x="7950719" y="1490259"/>
        <a:ext cx="3883061" cy="946967"/>
      </dsp:txXfrm>
    </dsp:sp>
    <dsp:sp modelId="{36F67098-43C7-4C84-80F5-C074D8C3AE65}">
      <dsp:nvSpPr>
        <dsp:cNvPr id="0" name=""/>
        <dsp:cNvSpPr/>
      </dsp:nvSpPr>
      <dsp:spPr>
        <a:xfrm rot="8820135">
          <a:off x="3556984" y="3332153"/>
          <a:ext cx="7660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01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BE052-DAA8-4155-BE3E-A0AB56DB4108}">
      <dsp:nvSpPr>
        <dsp:cNvPr id="0" name=""/>
        <dsp:cNvSpPr/>
      </dsp:nvSpPr>
      <dsp:spPr>
        <a:xfrm>
          <a:off x="93178" y="3540740"/>
          <a:ext cx="5435061" cy="1049425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жильем детей-сирот;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Обеспечение горячим питанием всех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учащихся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Обеспечение детей дошкольным, общим и дополнительным образованием </a:t>
          </a:r>
          <a:endParaRPr lang="ru-RU" sz="13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44407" y="3591969"/>
        <a:ext cx="5332603" cy="946967"/>
      </dsp:txXfrm>
    </dsp:sp>
    <dsp:sp modelId="{FF458109-AF39-4471-873C-8B6C0DC618F5}">
      <dsp:nvSpPr>
        <dsp:cNvPr id="0" name=""/>
        <dsp:cNvSpPr/>
      </dsp:nvSpPr>
      <dsp:spPr>
        <a:xfrm rot="10495931">
          <a:off x="3120148" y="2473728"/>
          <a:ext cx="5187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76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6EAE-D4B9-4C2D-85C2-25B5A37CA457}">
      <dsp:nvSpPr>
        <dsp:cNvPr id="0" name=""/>
        <dsp:cNvSpPr/>
      </dsp:nvSpPr>
      <dsp:spPr>
        <a:xfrm>
          <a:off x="24486" y="2109237"/>
          <a:ext cx="3096676" cy="104942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Эффективное </a:t>
          </a: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использование муниципальной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собственности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Предоставление социальной поддержки молодым семьям на приобретение жилья </a:t>
          </a:r>
          <a:endParaRPr lang="ru-RU" sz="1300" kern="1200" dirty="0"/>
        </a:p>
      </dsp:txBody>
      <dsp:txXfrm>
        <a:off x="75715" y="2160466"/>
        <a:ext cx="2994218" cy="94696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C9472-AD30-4AE1-8B0A-3A7AE060327C}">
      <dsp:nvSpPr>
        <dsp:cNvPr id="0" name=""/>
        <dsp:cNvSpPr/>
      </dsp:nvSpPr>
      <dsp:spPr>
        <a:xfrm>
          <a:off x="1198236" y="626413"/>
          <a:ext cx="1673460" cy="1673460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27C39E-BEE5-4E48-967C-B91E1558D318}">
      <dsp:nvSpPr>
        <dsp:cNvPr id="0" name=""/>
        <dsp:cNvSpPr/>
      </dsp:nvSpPr>
      <dsp:spPr>
        <a:xfrm>
          <a:off x="1437402" y="876179"/>
          <a:ext cx="1195129" cy="1195129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FD4C9D-AD0A-439F-8902-B624A8B9F630}">
      <dsp:nvSpPr>
        <dsp:cNvPr id="0" name=""/>
        <dsp:cNvSpPr/>
      </dsp:nvSpPr>
      <dsp:spPr>
        <a:xfrm>
          <a:off x="1676428" y="1115203"/>
          <a:ext cx="717077" cy="717077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265DAE-80B1-48DB-8C35-541A685F91DE}">
      <dsp:nvSpPr>
        <dsp:cNvPr id="0" name=""/>
        <dsp:cNvSpPr/>
      </dsp:nvSpPr>
      <dsp:spPr>
        <a:xfrm>
          <a:off x="1915453" y="1343630"/>
          <a:ext cx="239025" cy="2390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73774F-B2E3-4DD6-B17C-B77C5A073BE5}">
      <dsp:nvSpPr>
        <dsp:cNvPr id="0" name=""/>
        <dsp:cNvSpPr/>
      </dsp:nvSpPr>
      <dsp:spPr>
        <a:xfrm>
          <a:off x="3096344" y="-14073"/>
          <a:ext cx="2994974" cy="67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cs typeface="Times New Roman" pitchFamily="18" charset="0"/>
            </a:rPr>
            <a:t>покрытие дефицита муниципального бюджета;</a:t>
          </a:r>
          <a:endParaRPr lang="ru-RU" sz="1400" kern="1200" dirty="0"/>
        </a:p>
      </dsp:txBody>
      <dsp:txXfrm>
        <a:off x="3096344" y="-14073"/>
        <a:ext cx="2994974" cy="674609"/>
      </dsp:txXfrm>
    </dsp:sp>
    <dsp:sp modelId="{946F279D-86F6-422A-94BB-83B16162DF2F}">
      <dsp:nvSpPr>
        <dsp:cNvPr id="0" name=""/>
        <dsp:cNvSpPr/>
      </dsp:nvSpPr>
      <dsp:spPr>
        <a:xfrm>
          <a:off x="2941424" y="268711"/>
          <a:ext cx="2091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11056-02AB-4299-9E0D-320B57064B22}">
      <dsp:nvSpPr>
        <dsp:cNvPr id="0" name=""/>
        <dsp:cNvSpPr/>
      </dsp:nvSpPr>
      <dsp:spPr>
        <a:xfrm rot="5400000">
          <a:off x="1889933" y="400496"/>
          <a:ext cx="1182578" cy="92040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56C4D-8C7F-4B7B-8D34-89A0C3371E54}">
      <dsp:nvSpPr>
        <dsp:cNvPr id="0" name=""/>
        <dsp:cNvSpPr/>
      </dsp:nvSpPr>
      <dsp:spPr>
        <a:xfrm>
          <a:off x="3088739" y="536575"/>
          <a:ext cx="2799163" cy="396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cs typeface="Times New Roman" pitchFamily="18" charset="0"/>
            </a:rPr>
            <a:t>погашение существующих долговых обязательств;</a:t>
          </a:r>
        </a:p>
      </dsp:txBody>
      <dsp:txXfrm>
        <a:off x="3088739" y="536575"/>
        <a:ext cx="2799163" cy="396853"/>
      </dsp:txXfrm>
    </dsp:sp>
    <dsp:sp modelId="{3A0342F2-560B-4D57-8FE9-A8A642442003}">
      <dsp:nvSpPr>
        <dsp:cNvPr id="0" name=""/>
        <dsp:cNvSpPr/>
      </dsp:nvSpPr>
      <dsp:spPr>
        <a:xfrm>
          <a:off x="2941424" y="668947"/>
          <a:ext cx="2091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96D83-2F52-45A0-BE90-EDA278C5A299}">
      <dsp:nvSpPr>
        <dsp:cNvPr id="0" name=""/>
        <dsp:cNvSpPr/>
      </dsp:nvSpPr>
      <dsp:spPr>
        <a:xfrm rot="5400000">
          <a:off x="2094653" y="794177"/>
          <a:ext cx="971164" cy="72098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58C0B-26CB-4BB1-BA9A-4BB876744735}">
      <dsp:nvSpPr>
        <dsp:cNvPr id="0" name=""/>
        <dsp:cNvSpPr/>
      </dsp:nvSpPr>
      <dsp:spPr>
        <a:xfrm>
          <a:off x="3096344" y="968621"/>
          <a:ext cx="2987377" cy="396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cs typeface="Times New Roman" pitchFamily="18" charset="0"/>
            </a:rPr>
            <a:t>финансирование муниципальных программ;</a:t>
          </a:r>
        </a:p>
      </dsp:txBody>
      <dsp:txXfrm>
        <a:off x="3096344" y="968621"/>
        <a:ext cx="2987377" cy="396853"/>
      </dsp:txXfrm>
    </dsp:sp>
    <dsp:sp modelId="{9BC8D85D-EF3B-48A0-9E5F-5BF9AFC42643}">
      <dsp:nvSpPr>
        <dsp:cNvPr id="0" name=""/>
        <dsp:cNvSpPr/>
      </dsp:nvSpPr>
      <dsp:spPr>
        <a:xfrm>
          <a:off x="2941424" y="1069183"/>
          <a:ext cx="2091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8C678-1EE7-4DFA-838D-EAF16B2A88DD}">
      <dsp:nvSpPr>
        <dsp:cNvPr id="0" name=""/>
        <dsp:cNvSpPr/>
      </dsp:nvSpPr>
      <dsp:spPr>
        <a:xfrm rot="5400000">
          <a:off x="2292819" y="1161083"/>
          <a:ext cx="740784" cy="55642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E4D48-D288-497A-B963-C462C9426693}">
      <dsp:nvSpPr>
        <dsp:cNvPr id="0" name=""/>
        <dsp:cNvSpPr/>
      </dsp:nvSpPr>
      <dsp:spPr>
        <a:xfrm>
          <a:off x="3096344" y="1472678"/>
          <a:ext cx="2943181" cy="396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cs typeface="Times New Roman" pitchFamily="18" charset="0"/>
            </a:rPr>
            <a:t>финансирование социально-значимых инвестиционных проектов.</a:t>
          </a:r>
        </a:p>
      </dsp:txBody>
      <dsp:txXfrm>
        <a:off x="3096344" y="1472678"/>
        <a:ext cx="2943181" cy="396853"/>
      </dsp:txXfrm>
    </dsp:sp>
    <dsp:sp modelId="{16C8BA09-C755-4498-A487-CEA3EB68FD48}">
      <dsp:nvSpPr>
        <dsp:cNvPr id="0" name=""/>
        <dsp:cNvSpPr/>
      </dsp:nvSpPr>
      <dsp:spPr>
        <a:xfrm>
          <a:off x="2941424" y="1469418"/>
          <a:ext cx="2091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BC672-75E8-46F8-B0BB-E56999046D66}">
      <dsp:nvSpPr>
        <dsp:cNvPr id="0" name=""/>
        <dsp:cNvSpPr/>
      </dsp:nvSpPr>
      <dsp:spPr>
        <a:xfrm rot="5400000">
          <a:off x="2491458" y="1529440"/>
          <a:ext cx="509178" cy="38880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F8BC2-9A38-4385-92F3-3491D09BEC44}">
      <dsp:nvSpPr>
        <dsp:cNvPr id="0" name=""/>
        <dsp:cNvSpPr/>
      </dsp:nvSpPr>
      <dsp:spPr>
        <a:xfrm>
          <a:off x="631768" y="158978"/>
          <a:ext cx="9995369" cy="4732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Содействие развитию субъектов малого предпринимательства с целью повышения их участия в наполнении бюджетной системы</a:t>
          </a:r>
          <a:endParaRPr lang="ru-RU" sz="1600" b="1" kern="1200" dirty="0"/>
        </a:p>
      </dsp:txBody>
      <dsp:txXfrm>
        <a:off x="654870" y="182080"/>
        <a:ext cx="9949165" cy="427048"/>
      </dsp:txXfrm>
    </dsp:sp>
    <dsp:sp modelId="{29A625BC-8947-4437-8944-84F149CF1623}">
      <dsp:nvSpPr>
        <dsp:cNvPr id="0" name=""/>
        <dsp:cNvSpPr/>
      </dsp:nvSpPr>
      <dsp:spPr>
        <a:xfrm>
          <a:off x="631768" y="891206"/>
          <a:ext cx="9995369" cy="473252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собираемости налогов и сборов</a:t>
          </a:r>
          <a:endParaRPr lang="ru-RU" sz="1600" b="1" kern="1200" dirty="0"/>
        </a:p>
      </dsp:txBody>
      <dsp:txXfrm>
        <a:off x="654870" y="914308"/>
        <a:ext cx="9949165" cy="427048"/>
      </dsp:txXfrm>
    </dsp:sp>
    <dsp:sp modelId="{2B2D8954-9F75-49BF-946F-BD6374E53401}">
      <dsp:nvSpPr>
        <dsp:cNvPr id="0" name=""/>
        <dsp:cNvSpPr/>
      </dsp:nvSpPr>
      <dsp:spPr>
        <a:xfrm>
          <a:off x="621027" y="1591217"/>
          <a:ext cx="9995369" cy="473252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Обеспечение эффективности управления муниципальной собственностью и повышение доходов  от ее использования</a:t>
          </a:r>
          <a:endParaRPr lang="ru-RU" sz="1600" b="1" kern="1200" dirty="0"/>
        </a:p>
      </dsp:txBody>
      <dsp:txXfrm>
        <a:off x="644129" y="1614319"/>
        <a:ext cx="9949165" cy="427048"/>
      </dsp:txXfrm>
    </dsp:sp>
    <dsp:sp modelId="{D0960A0D-4915-4145-AD30-4838C2095A4E}">
      <dsp:nvSpPr>
        <dsp:cNvPr id="0" name=""/>
        <dsp:cNvSpPr/>
      </dsp:nvSpPr>
      <dsp:spPr>
        <a:xfrm>
          <a:off x="631768" y="2355661"/>
          <a:ext cx="9995369" cy="473252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качества администрирования доходов бюджета</a:t>
          </a:r>
          <a:endParaRPr lang="ru-RU" sz="1600" b="1" kern="1200" dirty="0"/>
        </a:p>
      </dsp:txBody>
      <dsp:txXfrm>
        <a:off x="654870" y="2378763"/>
        <a:ext cx="9949165" cy="427048"/>
      </dsp:txXfrm>
    </dsp:sp>
    <dsp:sp modelId="{1438F654-3DA1-4B5C-8C60-60E8096F341B}">
      <dsp:nvSpPr>
        <dsp:cNvPr id="0" name=""/>
        <dsp:cNvSpPr/>
      </dsp:nvSpPr>
      <dsp:spPr>
        <a:xfrm>
          <a:off x="631768" y="3087889"/>
          <a:ext cx="9995369" cy="473252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Снижение неформальной занятости</a:t>
          </a:r>
          <a:endParaRPr lang="ru-RU" sz="1600" b="1" kern="1200" dirty="0"/>
        </a:p>
      </dsp:txBody>
      <dsp:txXfrm>
        <a:off x="654870" y="3110991"/>
        <a:ext cx="9949165" cy="427048"/>
      </dsp:txXfrm>
    </dsp:sp>
    <dsp:sp modelId="{C3C8F3F7-7868-4489-8A5D-441BBB924FFE}">
      <dsp:nvSpPr>
        <dsp:cNvPr id="0" name=""/>
        <dsp:cNvSpPr/>
      </dsp:nvSpPr>
      <dsp:spPr>
        <a:xfrm>
          <a:off x="631768" y="3820117"/>
          <a:ext cx="9995369" cy="473252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Совершенствование имущественного налогообложения хозяйствующих субъектов</a:t>
          </a:r>
          <a:endParaRPr lang="ru-RU" sz="1600" b="1" kern="1200" dirty="0"/>
        </a:p>
      </dsp:txBody>
      <dsp:txXfrm>
        <a:off x="654870" y="3843219"/>
        <a:ext cx="9949165" cy="427048"/>
      </dsp:txXfrm>
    </dsp:sp>
    <dsp:sp modelId="{3B5658D8-0063-473E-BF73-B22B514C3F00}">
      <dsp:nvSpPr>
        <dsp:cNvPr id="0" name=""/>
        <dsp:cNvSpPr/>
      </dsp:nvSpPr>
      <dsp:spPr>
        <a:xfrm>
          <a:off x="631768" y="4552345"/>
          <a:ext cx="9995369" cy="47325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Актуализация кадастровой стоимости объектов </a:t>
          </a:r>
          <a:r>
            <a:rPr lang="ru-RU" sz="1600" b="1" kern="1200" dirty="0" smtClean="0"/>
            <a:t>имущества</a:t>
          </a:r>
          <a:endParaRPr lang="ru-RU" sz="1600" b="1" kern="1200" dirty="0"/>
        </a:p>
      </dsp:txBody>
      <dsp:txXfrm>
        <a:off x="654870" y="4575447"/>
        <a:ext cx="9949165" cy="427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B32FF-3EA1-4E3B-B4FE-7819C161D655}">
      <dsp:nvSpPr>
        <dsp:cNvPr id="0" name=""/>
        <dsp:cNvSpPr/>
      </dsp:nvSpPr>
      <dsp:spPr>
        <a:xfrm>
          <a:off x="0" y="3342986"/>
          <a:ext cx="11477896" cy="4916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Совершенствование системы муниципальных закупок и повышение ее эффективности</a:t>
          </a:r>
          <a:endParaRPr lang="ru-RU" sz="1400" kern="1200" dirty="0"/>
        </a:p>
      </dsp:txBody>
      <dsp:txXfrm>
        <a:off x="0" y="3342986"/>
        <a:ext cx="11477896" cy="491645"/>
      </dsp:txXfrm>
    </dsp:sp>
    <dsp:sp modelId="{8F213485-503D-4529-8C92-BDA680B436AD}">
      <dsp:nvSpPr>
        <dsp:cNvPr id="0" name=""/>
        <dsp:cNvSpPr/>
      </dsp:nvSpPr>
      <dsp:spPr>
        <a:xfrm rot="10800000">
          <a:off x="0" y="2709507"/>
          <a:ext cx="11477896" cy="640853"/>
        </a:xfrm>
        <a:prstGeom prst="upArrowCallou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Поддержание оптимального уровня муниципального долга</a:t>
          </a:r>
          <a:endParaRPr lang="ru-RU" sz="1400" b="1" kern="1200" dirty="0"/>
        </a:p>
      </dsp:txBody>
      <dsp:txXfrm rot="10800000">
        <a:off x="0" y="2709507"/>
        <a:ext cx="11477896" cy="416407"/>
      </dsp:txXfrm>
    </dsp:sp>
    <dsp:sp modelId="{B80BC100-66B4-4BE1-A4DE-3B1A8719E223}">
      <dsp:nvSpPr>
        <dsp:cNvPr id="0" name=""/>
        <dsp:cNvSpPr/>
      </dsp:nvSpPr>
      <dsp:spPr>
        <a:xfrm rot="10800000">
          <a:off x="0" y="2022092"/>
          <a:ext cx="11477896" cy="694789"/>
        </a:xfrm>
        <a:prstGeom prst="upArrowCallou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Устойчивое социально-экономическое развитие района</a:t>
          </a:r>
          <a:endParaRPr lang="ru-RU" sz="1400" b="1" kern="1200" dirty="0"/>
        </a:p>
      </dsp:txBody>
      <dsp:txXfrm rot="10800000">
        <a:off x="0" y="2022092"/>
        <a:ext cx="11477896" cy="451453"/>
      </dsp:txXfrm>
    </dsp:sp>
    <dsp:sp modelId="{D282E322-62D5-44AC-ACF2-41DEDC2671B2}">
      <dsp:nvSpPr>
        <dsp:cNvPr id="0" name=""/>
        <dsp:cNvSpPr/>
      </dsp:nvSpPr>
      <dsp:spPr>
        <a:xfrm rot="10800000">
          <a:off x="0" y="1279108"/>
          <a:ext cx="11477896" cy="750359"/>
        </a:xfrm>
        <a:prstGeom prst="upArrowCallou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Повышение эффективности бюджетных расходов</a:t>
          </a:r>
          <a:endParaRPr lang="ru-RU" sz="1400" b="1" kern="1200" dirty="0"/>
        </a:p>
      </dsp:txBody>
      <dsp:txXfrm rot="10800000">
        <a:off x="0" y="1279108"/>
        <a:ext cx="11477896" cy="487561"/>
      </dsp:txXfrm>
    </dsp:sp>
    <dsp:sp modelId="{6D8CEFB8-4694-4FCF-98E9-BAB648051531}">
      <dsp:nvSpPr>
        <dsp:cNvPr id="0" name=""/>
        <dsp:cNvSpPr/>
      </dsp:nvSpPr>
      <dsp:spPr>
        <a:xfrm rot="10800000">
          <a:off x="0" y="530331"/>
          <a:ext cx="11477896" cy="756151"/>
        </a:xfrm>
        <a:prstGeom prst="upArrowCallou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операционной эффективности использования бюджетных средств</a:t>
          </a:r>
          <a:endParaRPr lang="ru-RU" sz="1400" b="1" kern="1200" dirty="0"/>
        </a:p>
      </dsp:txBody>
      <dsp:txXfrm rot="10800000">
        <a:off x="0" y="530331"/>
        <a:ext cx="11477896" cy="491324"/>
      </dsp:txXfrm>
    </dsp:sp>
    <dsp:sp modelId="{E131062B-E136-43F7-B556-F855189C8349}">
      <dsp:nvSpPr>
        <dsp:cNvPr id="0" name=""/>
        <dsp:cNvSpPr/>
      </dsp:nvSpPr>
      <dsp:spPr>
        <a:xfrm rot="10800000">
          <a:off x="0" y="1141"/>
          <a:ext cx="11477896" cy="536564"/>
        </a:xfrm>
        <a:prstGeom prst="upArrowCallou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Обеспечение принятых расходных обязательств района, принятие новых обязательств при наличии источника финансирования</a:t>
          </a:r>
          <a:endParaRPr lang="ru-RU" sz="1400" b="1" kern="1200" dirty="0"/>
        </a:p>
      </dsp:txBody>
      <dsp:txXfrm rot="10800000">
        <a:off x="0" y="1141"/>
        <a:ext cx="11477896" cy="348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6B36A-1065-4EC5-80D5-FB451B6C4F77}">
      <dsp:nvSpPr>
        <dsp:cNvPr id="0" name=""/>
        <dsp:cNvSpPr/>
      </dsp:nvSpPr>
      <dsp:spPr>
        <a:xfrm>
          <a:off x="2046076" y="0"/>
          <a:ext cx="2462403" cy="24627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676C2-5F14-4BD4-9C6C-B5CA503CBE62}">
      <dsp:nvSpPr>
        <dsp:cNvPr id="0" name=""/>
        <dsp:cNvSpPr/>
      </dsp:nvSpPr>
      <dsp:spPr>
        <a:xfrm>
          <a:off x="2590348" y="889137"/>
          <a:ext cx="1368310" cy="68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2 692,1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млн. рублей</a:t>
          </a:r>
          <a:endParaRPr lang="ru-RU" sz="1200" kern="1200" dirty="0"/>
        </a:p>
      </dsp:txBody>
      <dsp:txXfrm>
        <a:off x="2590348" y="889137"/>
        <a:ext cx="1368310" cy="683991"/>
      </dsp:txXfrm>
    </dsp:sp>
    <dsp:sp modelId="{CCD3E0EC-A450-47C1-938B-9E5A6B29D4DA}">
      <dsp:nvSpPr>
        <dsp:cNvPr id="0" name=""/>
        <dsp:cNvSpPr/>
      </dsp:nvSpPr>
      <dsp:spPr>
        <a:xfrm>
          <a:off x="1362152" y="1415048"/>
          <a:ext cx="2462403" cy="24627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94C4-87F6-4C0A-B0EE-44FC6D3150BD}">
      <dsp:nvSpPr>
        <dsp:cNvPr id="0" name=""/>
        <dsp:cNvSpPr/>
      </dsp:nvSpPr>
      <dsp:spPr>
        <a:xfrm>
          <a:off x="1909199" y="2312371"/>
          <a:ext cx="1368310" cy="68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2 737,8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1200" kern="1200" dirty="0" smtClean="0"/>
            <a:t>млн. рублей</a:t>
          </a:r>
          <a:endParaRPr lang="ru-RU" sz="1200" kern="1200" dirty="0"/>
        </a:p>
      </dsp:txBody>
      <dsp:txXfrm>
        <a:off x="1909199" y="2312371"/>
        <a:ext cx="1368310" cy="683991"/>
      </dsp:txXfrm>
    </dsp:sp>
    <dsp:sp modelId="{FAADDC08-E112-42F9-8196-F86AC2668F0B}">
      <dsp:nvSpPr>
        <dsp:cNvPr id="0" name=""/>
        <dsp:cNvSpPr/>
      </dsp:nvSpPr>
      <dsp:spPr>
        <a:xfrm>
          <a:off x="2221335" y="2999432"/>
          <a:ext cx="2115586" cy="211643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304ED-3437-42AC-A86C-31D01EF9997A}">
      <dsp:nvSpPr>
        <dsp:cNvPr id="0" name=""/>
        <dsp:cNvSpPr/>
      </dsp:nvSpPr>
      <dsp:spPr>
        <a:xfrm>
          <a:off x="2593585" y="3737652"/>
          <a:ext cx="1368310" cy="68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2 551,8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млн. рублей</a:t>
          </a:r>
          <a:endParaRPr lang="ru-RU" sz="1200" kern="1200" dirty="0"/>
        </a:p>
      </dsp:txBody>
      <dsp:txXfrm>
        <a:off x="2593585" y="3737652"/>
        <a:ext cx="1368310" cy="6839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B38A2-194D-4F40-965E-815464BE62AF}">
      <dsp:nvSpPr>
        <dsp:cNvPr id="0" name=""/>
        <dsp:cNvSpPr/>
      </dsp:nvSpPr>
      <dsp:spPr>
        <a:xfrm>
          <a:off x="0" y="705960"/>
          <a:ext cx="6849561" cy="99755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5836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доходы:</a:t>
          </a:r>
          <a:endParaRPr lang="ru-RU" sz="1600" kern="1200" dirty="0"/>
        </a:p>
      </dsp:txBody>
      <dsp:txXfrm>
        <a:off x="0" y="955349"/>
        <a:ext cx="6600172" cy="498779"/>
      </dsp:txXfrm>
    </dsp:sp>
    <dsp:sp modelId="{FBF796AD-9F11-4C10-8E86-F29A146C1E04}">
      <dsp:nvSpPr>
        <dsp:cNvPr id="0" name=""/>
        <dsp:cNvSpPr/>
      </dsp:nvSpPr>
      <dsp:spPr>
        <a:xfrm>
          <a:off x="3091" y="1458156"/>
          <a:ext cx="2109664" cy="3890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 НДФЛ (налог на доходы физических лиц)</a:t>
          </a:r>
          <a:endParaRPr lang="ru-RU" sz="1200" b="1" kern="1200" dirty="0"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-УСН (упрощенная система налогообложения)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-ЕСХН (единый сельскохозяйственный налог)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-ПАТЕНТ (налог, взимаемый в связи с применением патентной системы налогообложения)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</a:t>
          </a:r>
          <a:r>
            <a:rPr lang="ru-RU" sz="1200" b="1" kern="1200" dirty="0" smtClean="0">
              <a:effectLst/>
              <a:cs typeface="Times New Roman" pitchFamily="18" charset="0"/>
            </a:rPr>
            <a:t>Госпошлина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-Налог на прибыль организаций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-Налог на имущество организаций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2024 год – 843 млн. рублей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2025 год – 906,5 млн. рублей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2026 год – 916,4 млн. рублей</a:t>
          </a:r>
          <a:endParaRPr lang="ru-RU" sz="1200" b="1" kern="1200" dirty="0">
            <a:effectLst/>
            <a:cs typeface="Times New Roman" pitchFamily="18" charset="0"/>
          </a:endParaRPr>
        </a:p>
      </dsp:txBody>
      <dsp:txXfrm>
        <a:off x="3091" y="1458156"/>
        <a:ext cx="2109664" cy="3890751"/>
      </dsp:txXfrm>
    </dsp:sp>
    <dsp:sp modelId="{43C02FAC-D176-454A-9E72-6C1EC5619E48}">
      <dsp:nvSpPr>
        <dsp:cNvPr id="0" name=""/>
        <dsp:cNvSpPr/>
      </dsp:nvSpPr>
      <dsp:spPr>
        <a:xfrm>
          <a:off x="2149392" y="1204732"/>
          <a:ext cx="4739896" cy="99755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36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Неналоговые доходы:</a:t>
          </a:r>
          <a:endParaRPr lang="ru-RU" sz="1400" kern="1200" dirty="0"/>
        </a:p>
      </dsp:txBody>
      <dsp:txXfrm>
        <a:off x="2149392" y="1454121"/>
        <a:ext cx="4490507" cy="498779"/>
      </dsp:txXfrm>
    </dsp:sp>
    <dsp:sp modelId="{CD845772-6CBC-41F9-BAAC-804F1B2CCC2E}">
      <dsp:nvSpPr>
        <dsp:cNvPr id="0" name=""/>
        <dsp:cNvSpPr/>
      </dsp:nvSpPr>
      <dsp:spPr>
        <a:xfrm>
          <a:off x="2129528" y="1973694"/>
          <a:ext cx="2109664" cy="22896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 Аренда </a:t>
          </a:r>
          <a:r>
            <a:rPr lang="ru-RU" sz="1200" b="1" kern="1200" dirty="0" smtClean="0">
              <a:effectLst/>
              <a:cs typeface="Times New Roman" pitchFamily="18" charset="0"/>
            </a:rPr>
            <a:t>имущества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- Аренда земельных участков</a:t>
          </a:r>
          <a:endParaRPr lang="ru-RU" sz="1200" b="1" kern="1200" dirty="0"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-Пользование природными ресурсами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Продажа имущества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Продажа земельных участков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 </a:t>
          </a:r>
          <a:r>
            <a:rPr lang="ru-RU" sz="1200" b="1" kern="1200" dirty="0" smtClean="0">
              <a:effectLst/>
              <a:cs typeface="Times New Roman" pitchFamily="18" charset="0"/>
            </a:rPr>
            <a:t>Штрафы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2024 год – 59,0 млн. рублей</a:t>
          </a:r>
          <a:endParaRPr lang="ru-RU" sz="1200" b="1" kern="1200" dirty="0">
            <a:effectLst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2025 год – 58,9 млн. рублей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2026 год – 58,9 млн. рублей</a:t>
          </a:r>
          <a:endParaRPr lang="ru-RU" sz="1200" b="1" kern="1200" dirty="0">
            <a:effectLst/>
            <a:cs typeface="Times New Roman" pitchFamily="18" charset="0"/>
          </a:endParaRPr>
        </a:p>
      </dsp:txBody>
      <dsp:txXfrm>
        <a:off x="2129528" y="1973694"/>
        <a:ext cx="2109664" cy="2289699"/>
      </dsp:txXfrm>
    </dsp:sp>
    <dsp:sp modelId="{B31C8904-815D-4E01-9915-A4572626E9F0}">
      <dsp:nvSpPr>
        <dsp:cNvPr id="0" name=""/>
        <dsp:cNvSpPr/>
      </dsp:nvSpPr>
      <dsp:spPr>
        <a:xfrm>
          <a:off x="4252634" y="1262733"/>
          <a:ext cx="2630231" cy="163864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58362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 от других бюджетов бюджетной системы РФ:</a:t>
          </a:r>
          <a:endParaRPr lang="ru-RU" sz="1200" kern="1200" dirty="0"/>
        </a:p>
      </dsp:txBody>
      <dsp:txXfrm>
        <a:off x="4252634" y="1672395"/>
        <a:ext cx="2220569" cy="819323"/>
      </dsp:txXfrm>
    </dsp:sp>
    <dsp:sp modelId="{886689C3-31BF-4B7A-8665-FDFFB0CD3B6A}">
      <dsp:nvSpPr>
        <dsp:cNvPr id="0" name=""/>
        <dsp:cNvSpPr/>
      </dsp:nvSpPr>
      <dsp:spPr>
        <a:xfrm>
          <a:off x="4250301" y="2383928"/>
          <a:ext cx="2233818" cy="1756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</a:rPr>
            <a:t>-Дотации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</a:rPr>
            <a:t>-Субсидии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</a:rPr>
            <a:t>-</a:t>
          </a:r>
          <a:r>
            <a:rPr lang="ru-RU" sz="1200" b="1" kern="1200" dirty="0" smtClean="0">
              <a:effectLst/>
            </a:rPr>
            <a:t>Субвенции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</a:rPr>
            <a:t>- ИМТ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2024 год – 1 790,1 млн. рублей</a:t>
          </a:r>
          <a:endParaRPr lang="ru-RU" sz="1200" b="1" kern="1200" dirty="0"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2025 год – 1 772,3 млн. рублей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2026 год – 1 576,5 млн. рублей</a:t>
          </a:r>
          <a:endParaRPr lang="ru-RU" sz="1200" b="1" kern="1200" dirty="0">
            <a:effectLst/>
            <a:cs typeface="Times New Roman" pitchFamily="18" charset="0"/>
          </a:endParaRPr>
        </a:p>
      </dsp:txBody>
      <dsp:txXfrm>
        <a:off x="4250301" y="2383928"/>
        <a:ext cx="2233818" cy="17560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6B36A-1065-4EC5-80D5-FB451B6C4F77}">
      <dsp:nvSpPr>
        <dsp:cNvPr id="0" name=""/>
        <dsp:cNvSpPr/>
      </dsp:nvSpPr>
      <dsp:spPr>
        <a:xfrm>
          <a:off x="2046076" y="0"/>
          <a:ext cx="2462403" cy="24627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676C2-5F14-4BD4-9C6C-B5CA503CBE62}">
      <dsp:nvSpPr>
        <dsp:cNvPr id="0" name=""/>
        <dsp:cNvSpPr/>
      </dsp:nvSpPr>
      <dsp:spPr>
        <a:xfrm>
          <a:off x="2590348" y="889137"/>
          <a:ext cx="1368310" cy="68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2 692,1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млн. рублей</a:t>
          </a:r>
          <a:endParaRPr lang="ru-RU" sz="1200" kern="1200" dirty="0"/>
        </a:p>
      </dsp:txBody>
      <dsp:txXfrm>
        <a:off x="2590348" y="889137"/>
        <a:ext cx="1368310" cy="683991"/>
      </dsp:txXfrm>
    </dsp:sp>
    <dsp:sp modelId="{CCD3E0EC-A450-47C1-938B-9E5A6B29D4DA}">
      <dsp:nvSpPr>
        <dsp:cNvPr id="0" name=""/>
        <dsp:cNvSpPr/>
      </dsp:nvSpPr>
      <dsp:spPr>
        <a:xfrm>
          <a:off x="1362152" y="1415048"/>
          <a:ext cx="2462403" cy="24627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94C4-87F6-4C0A-B0EE-44FC6D3150BD}">
      <dsp:nvSpPr>
        <dsp:cNvPr id="0" name=""/>
        <dsp:cNvSpPr/>
      </dsp:nvSpPr>
      <dsp:spPr>
        <a:xfrm>
          <a:off x="1909199" y="2312371"/>
          <a:ext cx="1368310" cy="68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2 737,8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1200" kern="1200" dirty="0" smtClean="0"/>
            <a:t>млн. рублей</a:t>
          </a:r>
          <a:endParaRPr lang="ru-RU" sz="1200" kern="1200" dirty="0"/>
        </a:p>
      </dsp:txBody>
      <dsp:txXfrm>
        <a:off x="1909199" y="2312371"/>
        <a:ext cx="1368310" cy="683991"/>
      </dsp:txXfrm>
    </dsp:sp>
    <dsp:sp modelId="{FAADDC08-E112-42F9-8196-F86AC2668F0B}">
      <dsp:nvSpPr>
        <dsp:cNvPr id="0" name=""/>
        <dsp:cNvSpPr/>
      </dsp:nvSpPr>
      <dsp:spPr>
        <a:xfrm>
          <a:off x="2221335" y="2999432"/>
          <a:ext cx="2115586" cy="211643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304ED-3437-42AC-A86C-31D01EF9997A}">
      <dsp:nvSpPr>
        <dsp:cNvPr id="0" name=""/>
        <dsp:cNvSpPr/>
      </dsp:nvSpPr>
      <dsp:spPr>
        <a:xfrm>
          <a:off x="2593585" y="3737652"/>
          <a:ext cx="1368310" cy="68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2 556,9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млн. рублей</a:t>
          </a:r>
          <a:endParaRPr lang="ru-RU" sz="1200" kern="1200" dirty="0"/>
        </a:p>
      </dsp:txBody>
      <dsp:txXfrm>
        <a:off x="2593585" y="3737652"/>
        <a:ext cx="1368310" cy="6839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3527" y="0"/>
          <a:ext cx="3607105" cy="1253346"/>
        </a:xfrm>
        <a:prstGeom prst="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293161" y="258708"/>
          <a:ext cx="3004747" cy="734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161" y="258708"/>
        <a:ext cx="3004747" cy="7346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19094" y="0"/>
          <a:ext cx="7798156" cy="1208315"/>
        </a:xfrm>
        <a:prstGeom prst="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647564" y="301857"/>
          <a:ext cx="6869079" cy="603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Межбюджетные трансферты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564" y="301857"/>
        <a:ext cx="6869079" cy="6037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18093" y="0"/>
          <a:ext cx="7389489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609289" y="232440"/>
          <a:ext cx="6566831" cy="46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Общегосударственные вопросы 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289" y="232440"/>
        <a:ext cx="6566831" cy="46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37BB-68C6-4638-8514-CE4DD583678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E5D79-CB66-4A4E-B3AE-2FCC4B0E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10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63D9-0AE9-473B-A1C4-B4895037F7C1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FFEC1-5450-496A-BC9D-172371304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6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E7186-5AB6-4EA6-A350-F2A4BD5E6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0D4B88-A157-4FB1-A425-AB2A9D669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90037-1BC0-4FEA-AFD3-680BC56A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90123-2DCC-4E2B-88AE-7EC3F6CE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D5B9C-EC88-4E2D-A6ED-516255E7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E8F26A-C6A8-4805-BBA1-23A629F4A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22556-7316-4B18-ABD5-769790E4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D293A-D8AA-4041-9FAF-3358F5FE6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14FA-49F9-40FC-B17D-7DFE89C1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EADB11-729D-4FD2-99DB-1D239330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9AD55D-1BF2-48B4-8ACD-F673367B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B7A932-1047-45E9-A860-2ADB5B36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6EDA1E-44E4-4641-82CE-96C6F2D31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7081C-0194-4897-B7FC-9DCC5226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A5D7B-B4B8-4B90-A0A2-12631FE6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BBD32-D082-458E-A9ED-5B9C6EB5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7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FEE06-6E48-4C4D-A71F-C2B77805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0A0F2-68C5-4212-AD2C-1943252E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ACD53-904A-485E-B1BB-412E2FCB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8050B-D8EE-4DD0-95E5-CA1F9981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79FD9-B2D9-4085-ABC6-22F49DD2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4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3E00A-4BCE-4006-A66E-7632B511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AF77FD-0433-4310-9E66-7B7B6051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37A47-9CF6-4702-B32D-65D5FE68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A29316-8D2A-4FD3-A1C0-2A5236F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66BFA-D573-49A5-9875-47872580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8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C3012-55E7-493D-BB4C-4A8DA26F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4B89E-9F5F-4F7B-9328-F71A849CC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388D9F-E539-461C-9387-2FAF369F3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8A510E-11D7-417C-9A3C-6C6918B4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C9F1D9-C80E-43D1-AAC8-94945B73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F49B2E-4F59-4104-AEB6-F2342364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5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2B24-01B7-4A81-A3E6-553EB565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D63C-4046-4033-819E-30705E05E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91FBAD-4CD7-48B6-9141-5B8E67451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1C4DF-28C1-4821-918D-A9014D9BE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FC491A-AA42-4B02-80A2-82AB70952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FAC7A2-0C86-45A2-8A6C-063E825B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3CADE8-9DE8-4490-870B-06938E7D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A4DEBA-A96E-47F1-B0BD-CA2769A0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AE547-5A90-49BC-A059-B58258F3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B9779E-3E45-47FD-994A-0A60EF8E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9B2A91-A5CC-4D09-AF68-91DACC86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6CF5D5-C47E-40AA-A3C3-36839DF7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2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62618E-3B2A-4ACF-A542-0204F1B9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53B61-0F95-47BF-BFA7-A5E6D669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982D59-9D37-4857-9D63-99C35424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3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EC1C4-5CBC-4A67-9431-D0E3CCE1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7A0A1-3E88-476D-8C0E-0164AFB4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8BA306-2B75-4123-8E18-0A12E0215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0CF63-6F4F-448E-B75C-60BB8AB5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BB68A2-FE8D-4CC4-95F6-C320B5FD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44BBB0-65CE-4EA6-9E75-4C22E2E3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9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2ABA3-C638-453A-9A80-17D310DA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4ABE1B-5140-4CD5-8FF7-3478B62A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463184-496B-4E05-9E37-3B071838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BD0817-3E88-4B72-A98D-BC2BBFF1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68A376-7642-4899-963D-10601532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C9FC7D-6C98-4452-83A1-787FECE5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0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2D898-E915-4466-9684-443741A7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0BD9E0-98A7-41D0-8A08-4E3D1E54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6E3937-2BA7-4C55-AF7F-05269A69C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EF5-CEE7-4AC2-94EC-2A1C0F915E8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B9EEE-6150-49BC-8F43-1A684BF8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0203D-588E-41A1-806B-A54C6F38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0B182B-4CC1-415F-BD65-70B724D3EB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chart" Target="../charts/chart4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svg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5.xml"/><Relationship Id="rId7" Type="http://schemas.openxmlformats.org/officeDocument/2006/relationships/chart" Target="../charts/chart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1408C5-15EB-45D0-86F9-5FF4D4195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28" y="1971270"/>
            <a:ext cx="8671034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Бюджет для граждан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К ПРОЕКТУ  БЮДЖЕТА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МУНИЦИПАЛЬНОГО  ОБРАЗОВАНИЯ 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УСТЬ-ЛАБИНСКИЙ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РАЙОН НА 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2024 ГОД И НА ПЛАНОВЫЙ ПЕРИОД 2025 И 2026 ГОДОВ</a:t>
            </a: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https://gorsovetnm.ru/upload/iblock/c88/1eca156427374c8abf4738e42b464ee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62" y="3373821"/>
            <a:ext cx="3165403" cy="237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1"/>
          <p:cNvSpPr txBox="1">
            <a:spLocks/>
          </p:cNvSpPr>
          <p:nvPr/>
        </p:nvSpPr>
        <p:spPr>
          <a:xfrm>
            <a:off x="241738" y="793567"/>
            <a:ext cx="7693572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Безвозмездные поступления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от других бюджетов бюджетной системы РФ на 2024-2026 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7775"/>
              </p:ext>
            </p:extLst>
          </p:nvPr>
        </p:nvGraphicFramePr>
        <p:xfrm>
          <a:off x="370070" y="2567937"/>
          <a:ext cx="9744776" cy="3765755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143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9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9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020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094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Безвозмездные поступления от других бюджетов,</a:t>
                      </a:r>
                      <a:r>
                        <a:rPr lang="ru-RU" sz="1400" baseline="0" dirty="0"/>
                        <a:t> </a:t>
                      </a:r>
                    </a:p>
                    <a:p>
                      <a:pPr marL="108000"/>
                      <a:r>
                        <a:rPr lang="ru-RU" sz="1400" baseline="0" dirty="0"/>
                        <a:t>в том числе: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1 790,1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1 772,3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1 576,5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01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Дотации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186,4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149,2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116,8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01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Субсидии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109,8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131,4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11,7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201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Субвенции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1 491,3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1 491,8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1 447,9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57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Иные межбюджетные трансферты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одзаголовок 21"/>
          <p:cNvSpPr txBox="1">
            <a:spLocks/>
          </p:cNvSpPr>
          <p:nvPr/>
        </p:nvSpPr>
        <p:spPr>
          <a:xfrm>
            <a:off x="9065975" y="2045401"/>
            <a:ext cx="1145337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400" b="1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  <a:t>млн</a:t>
            </a:r>
            <a:r>
              <a:rPr kumimoji="0" lang="ru-RU" sz="14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Segoe UI Semibold" panose="020B0702040204020203" pitchFamily="34" charset="0"/>
              </a:rPr>
              <a:t>.</a:t>
            </a:r>
            <a:r>
              <a:rPr kumimoji="0" lang="ru-RU" sz="1400" b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14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Segoe UI Semibold" panose="020B0702040204020203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6443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Расходы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2024-2026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9043290"/>
              </p:ext>
            </p:extLst>
          </p:nvPr>
        </p:nvGraphicFramePr>
        <p:xfrm>
          <a:off x="3350028" y="1679171"/>
          <a:ext cx="5870633" cy="511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978429" y="2219498"/>
            <a:ext cx="2388523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2024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8429" y="3785062"/>
            <a:ext cx="2388523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2025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8429" y="5350625"/>
            <a:ext cx="2388523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2026</a:t>
            </a:r>
            <a:endParaRPr lang="ru-RU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7F2A7E-931D-4323-9D3D-E7F07602DA87}"/>
              </a:ext>
            </a:extLst>
          </p:cNvPr>
          <p:cNvSpPr txBox="1"/>
          <p:nvPr/>
        </p:nvSpPr>
        <p:spPr>
          <a:xfrm>
            <a:off x="7321186" y="4072985"/>
            <a:ext cx="256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+1,7 к 2024 году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F2A7E-931D-4323-9D3D-E7F07602DA87}"/>
              </a:ext>
            </a:extLst>
          </p:cNvPr>
          <p:cNvSpPr txBox="1"/>
          <p:nvPr/>
        </p:nvSpPr>
        <p:spPr>
          <a:xfrm>
            <a:off x="7800107" y="5490049"/>
            <a:ext cx="28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- 6,6% к 2025 году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3074" name="Picture 2" descr="https://avatars.dzeninfra.ru/get-zen_doc/2355127/pub_612f4ab6d945116254da8da6_612f4abe7daa8c3c58f29dda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212" y="1746941"/>
            <a:ext cx="2407391" cy="21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1"/>
          <p:cNvSpPr txBox="1">
            <a:spLocks/>
          </p:cNvSpPr>
          <p:nvPr/>
        </p:nvSpPr>
        <p:spPr>
          <a:xfrm>
            <a:off x="-3" y="692122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Распределение бюджетных ассигнований по разделам классификации расходов 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80336"/>
              </p:ext>
            </p:extLst>
          </p:nvPr>
        </p:nvGraphicFramePr>
        <p:xfrm>
          <a:off x="448771" y="1585637"/>
          <a:ext cx="7707257" cy="5195427"/>
        </p:xfrm>
        <a:graphic>
          <a:graphicData uri="http://schemas.openxmlformats.org/drawingml/2006/table">
            <a:tbl>
              <a:tblPr/>
              <a:tblGrid>
                <a:gridCol w="318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0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+mn-lt"/>
                        </a:rPr>
                        <a:t>Наименование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+mn-lt"/>
                        </a:rPr>
                        <a:t>Рз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+mn-lt"/>
                        </a:rPr>
                        <a:t>ПР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+mn-lt"/>
                        </a:rPr>
                        <a:t>Исполнено за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2022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+mn-lt"/>
                        </a:rPr>
                        <a:t>Утверждено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на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latin typeface="+mn-lt"/>
                        </a:rPr>
                        <a:t>(на 01.10.2023)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n-lt"/>
                        </a:rPr>
                        <a:t>2024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n-lt"/>
                        </a:rPr>
                        <a:t>2025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n-lt"/>
                        </a:rPr>
                        <a:t>2026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+mn-lt"/>
                        </a:rPr>
                        <a:t>Всего расходов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+mn-lt"/>
                        </a:rPr>
                        <a:t> 2 871,8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+mn-lt"/>
                        </a:rPr>
                        <a:t>3 443,0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+mn-lt"/>
                        </a:rPr>
                        <a:t>2 692,1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+mn-lt"/>
                        </a:rPr>
                        <a:t>2 737,8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+mn-lt"/>
                        </a:rPr>
                        <a:t>2 556,9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в том числе: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235,5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248,4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225,1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222,6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216,3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29,4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32,5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25,9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25,9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25,9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17,5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19,4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31,7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24,8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15,8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86,1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150,4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11,7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8,1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2,8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2,8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2,8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Образование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2 008,8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2 360,7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1 931,9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 2 048,1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1 873,1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Культура, кинематография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80,5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86,4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56,5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66,1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55,6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Здравоохранение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27,7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38,0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31,3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228,1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218,3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231,2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184,5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184,4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Физическая культура и спорт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123,9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230,7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136,1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122,6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123,6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0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5,7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5,7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36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34,3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46,9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Условно утвержденные расходы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32,5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57,2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28993" y="1387366"/>
            <a:ext cx="137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</a:t>
            </a:r>
            <a:r>
              <a:rPr lang="ru-RU" sz="1400" b="1" dirty="0" smtClean="0"/>
              <a:t>лн. рублей</a:t>
            </a:r>
            <a:endParaRPr lang="ru-RU" sz="1400" b="1" dirty="0"/>
          </a:p>
        </p:txBody>
      </p:sp>
      <p:pic>
        <p:nvPicPr>
          <p:cNvPr id="1026" name="Picture 2" descr="https://avatars.dzeninfra.ru/get-zen_doc/3323992/pub_61570e22defbdb124243e2c3_61574e4181531f654e83846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600753"/>
            <a:ext cx="2637329" cy="301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>
            <a:extLst>
              <a:ext uri="{FF2B5EF4-FFF2-40B4-BE49-F238E27FC236}">
                <a16:creationId xmlns:a16="http://schemas.microsoft.com/office/drawing/2014/main" id="{11DDB542-0012-4B59-B14E-AB5FC7AB07E5}"/>
              </a:ext>
            </a:extLst>
          </p:cNvPr>
          <p:cNvSpPr txBox="1">
            <a:spLocks/>
          </p:cNvSpPr>
          <p:nvPr/>
        </p:nvSpPr>
        <p:spPr>
          <a:xfrm>
            <a:off x="107505" y="572115"/>
            <a:ext cx="6456581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Расходы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бюджета по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разделам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классификации бюджета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03190734"/>
              </p:ext>
            </p:extLst>
          </p:nvPr>
        </p:nvGraphicFramePr>
        <p:xfrm>
          <a:off x="214889" y="1599611"/>
          <a:ext cx="3614161" cy="125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03155832"/>
              </p:ext>
            </p:extLst>
          </p:nvPr>
        </p:nvGraphicFramePr>
        <p:xfrm>
          <a:off x="193834" y="4562424"/>
          <a:ext cx="7836345" cy="120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F4FFDC-738D-45FB-99A8-94569C6C7471}"/>
              </a:ext>
            </a:extLst>
          </p:cNvPr>
          <p:cNvSpPr txBox="1"/>
          <p:nvPr/>
        </p:nvSpPr>
        <p:spPr>
          <a:xfrm>
            <a:off x="315144" y="5658155"/>
            <a:ext cx="11474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latin typeface="+mn-lt"/>
                <a:cs typeface="Times New Roman" pitchFamily="18" charset="0"/>
              </a:rPr>
              <a:t>Межбюджетные трансферты (нецелевые) из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бюджета района </a:t>
            </a:r>
            <a:r>
              <a:rPr lang="ru-RU" sz="1400" dirty="0">
                <a:latin typeface="+mn-lt"/>
                <a:cs typeface="Times New Roman" pitchFamily="18" charset="0"/>
              </a:rPr>
              <a:t>бюджетам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поселений </a:t>
            </a:r>
            <a:r>
              <a:rPr lang="ru-RU" sz="1400" dirty="0">
                <a:latin typeface="+mn-lt"/>
                <a:cs typeface="Times New Roman" pitchFamily="18" charset="0"/>
              </a:rPr>
              <a:t>предоставляются для обеспечения выполнения вопросов местного значения сельскими поселениями.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В бюджете района предусмотрена  дотация </a:t>
            </a:r>
            <a:r>
              <a:rPr lang="ru-RU" sz="1400" dirty="0">
                <a:latin typeface="+mn-lt"/>
                <a:cs typeface="Times New Roman" pitchFamily="18" charset="0"/>
              </a:rPr>
              <a:t>на выравнивание бюджетной обеспеченности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поселений по 2,2 млн. рублей ежегодно.</a:t>
            </a:r>
            <a:endParaRPr lang="ru-RU" sz="1400" dirty="0">
              <a:latin typeface="+mn-lt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FB1D1-C0BC-492A-AB31-F14CEFED0512}"/>
              </a:ext>
            </a:extLst>
          </p:cNvPr>
          <p:cNvSpPr txBox="1"/>
          <p:nvPr/>
        </p:nvSpPr>
        <p:spPr>
          <a:xfrm>
            <a:off x="5491842" y="1711610"/>
            <a:ext cx="6351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3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</a:t>
            </a:r>
            <a:r>
              <a:rPr lang="ru-RU" sz="1400" dirty="0">
                <a:cs typeface="Times New Roman" pitchFamily="18" charset="0"/>
              </a:rPr>
              <a:t>В </a:t>
            </a:r>
            <a:r>
              <a:rPr lang="ru-RU" sz="1400" dirty="0" smtClean="0">
                <a:cs typeface="Times New Roman" pitchFamily="18" charset="0"/>
              </a:rPr>
              <a:t>2024 </a:t>
            </a:r>
            <a:r>
              <a:rPr lang="ru-RU" sz="1400" dirty="0">
                <a:cs typeface="Times New Roman" pitchFamily="18" charset="0"/>
              </a:rPr>
              <a:t>году в расходах на образование предусмотрены мероприятия </a:t>
            </a:r>
            <a:r>
              <a:rPr lang="ru-RU" sz="1400" dirty="0" smtClean="0">
                <a:cs typeface="Times New Roman" pitchFamily="18" charset="0"/>
              </a:rPr>
              <a:t>на </a:t>
            </a:r>
            <a:r>
              <a:rPr lang="ru-RU" sz="1400" dirty="0">
                <a:cs typeface="Times New Roman" pitchFamily="18" charset="0"/>
              </a:rPr>
              <a:t>реализацию регионального проекта </a:t>
            </a:r>
            <a:r>
              <a:rPr lang="ru-RU" sz="1400" dirty="0" smtClean="0">
                <a:cs typeface="Times New Roman" pitchFamily="18" charset="0"/>
              </a:rPr>
              <a:t>«Успех каждого ребенка» </a:t>
            </a:r>
            <a:r>
              <a:rPr lang="ru-RU" sz="1400" dirty="0">
                <a:cs typeface="Times New Roman" pitchFamily="18" charset="0"/>
              </a:rPr>
              <a:t>в </a:t>
            </a:r>
            <a:r>
              <a:rPr lang="ru-RU" sz="1400" dirty="0" smtClean="0">
                <a:cs typeface="Times New Roman" pitchFamily="18" charset="0"/>
              </a:rPr>
              <a:t>сумме  3,1 млн. </a:t>
            </a:r>
            <a:r>
              <a:rPr lang="ru-RU" sz="1400" dirty="0">
                <a:cs typeface="Times New Roman" pitchFamily="18" charset="0"/>
              </a:rPr>
              <a:t>рублей </a:t>
            </a:r>
            <a:r>
              <a:rPr lang="ru-RU" sz="1400" dirty="0" smtClean="0">
                <a:cs typeface="Times New Roman" pitchFamily="18" charset="0"/>
              </a:rPr>
              <a:t>за </a:t>
            </a:r>
            <a:r>
              <a:rPr lang="ru-RU" sz="1400" dirty="0">
                <a:cs typeface="Times New Roman" pitchFamily="18" charset="0"/>
              </a:rPr>
              <a:t>счет средств федерального, краевого и районного бюджетов </a:t>
            </a:r>
          </a:p>
          <a:p>
            <a:pPr algn="just"/>
            <a:r>
              <a:rPr lang="ru-RU" sz="1400" dirty="0">
                <a:cs typeface="Times New Roman" pitchFamily="18" charset="0"/>
              </a:rPr>
              <a:t>       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1B2F0B-84FC-4CAB-B8C6-BB6B90D30765}"/>
              </a:ext>
            </a:extLst>
          </p:cNvPr>
          <p:cNvSpPr/>
          <p:nvPr/>
        </p:nvSpPr>
        <p:spPr>
          <a:xfrm>
            <a:off x="388883" y="3059244"/>
            <a:ext cx="114275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/>
            <a:r>
              <a:rPr lang="ru-RU" sz="1400" dirty="0">
                <a:latin typeface="+mn-lt"/>
                <a:cs typeface="Times New Roman" pitchFamily="18" charset="0"/>
              </a:rPr>
              <a:t>Сохранено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бесплатное </a:t>
            </a:r>
            <a:r>
              <a:rPr lang="ru-RU" sz="1400" dirty="0">
                <a:cs typeface="Times New Roman" pitchFamily="18" charset="0"/>
              </a:rPr>
              <a:t>горячее </a:t>
            </a:r>
            <a:r>
              <a:rPr lang="ru-RU" sz="1400" dirty="0" smtClean="0">
                <a:cs typeface="Times New Roman" pitchFamily="18" charset="0"/>
              </a:rPr>
              <a:t>питание обучающихся</a:t>
            </a:r>
            <a:r>
              <a:rPr lang="ru-RU" sz="1400" dirty="0">
                <a:cs typeface="Times New Roman" pitchFamily="18" charset="0"/>
              </a:rPr>
              <a:t>, получающих начальное общее образование в </a:t>
            </a:r>
            <a:r>
              <a:rPr lang="ru-RU" sz="1400" dirty="0" smtClean="0">
                <a:cs typeface="Times New Roman" pitchFamily="18" charset="0"/>
              </a:rPr>
              <a:t>муниципальных </a:t>
            </a:r>
            <a:r>
              <a:rPr lang="ru-RU" sz="1400" dirty="0">
                <a:cs typeface="Times New Roman" pitchFamily="18" charset="0"/>
              </a:rPr>
              <a:t>образовательных </a:t>
            </a:r>
            <a:r>
              <a:rPr lang="ru-RU" sz="1400" dirty="0" smtClean="0">
                <a:cs typeface="Times New Roman" pitchFamily="18" charset="0"/>
              </a:rPr>
              <a:t>организациях,</a:t>
            </a:r>
            <a:r>
              <a:rPr lang="ru-RU" sz="1400" dirty="0" smtClean="0">
                <a:latin typeface="+mn-lt"/>
                <a:cs typeface="Times New Roman" pitchFamily="18" charset="0"/>
              </a:rPr>
              <a:t> льготное питание учащихся из многодетных семей, бесплатное двухразовое питание детей-инвалидов, не являющихся обучающимися с ограниченными возможностями здоровья, бесплатное горячее питание обучающихся с ограниченными возможностями здоровья.</a:t>
            </a:r>
            <a:endParaRPr lang="ru-RU" sz="1400" dirty="0">
              <a:latin typeface="+mn-lt"/>
              <a:cs typeface="Times New Roman" pitchFamily="18" charset="0"/>
            </a:endParaRPr>
          </a:p>
          <a:p>
            <a:pPr indent="288000" algn="just"/>
            <a:r>
              <a:rPr lang="ru-RU" sz="1400" dirty="0">
                <a:latin typeface="+mn-lt"/>
                <a:cs typeface="Times New Roman" pitchFamily="18" charset="0"/>
              </a:rPr>
              <a:t>Предусмотрены средства на профилактику детского дорожно-транспортного травматизма,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выплаты денежного вознаграждения за классное руководство.</a:t>
            </a:r>
            <a:endParaRPr lang="ru-RU" sz="1400" dirty="0"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4365" y="1903118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71,8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61653" y="4861127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086" y="3059243"/>
            <a:ext cx="11100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 </a:t>
            </a:r>
            <a:endParaRPr lang="ru-RU" sz="1400" dirty="0"/>
          </a:p>
        </p:txBody>
      </p:sp>
      <p:pic>
        <p:nvPicPr>
          <p:cNvPr id="3074" name="Picture 2" descr="https://sneg.top/uploads/posts/2023-04/1682056123_sneg-top-p-pedagogika-kartinki-dlya-prezentatsii-inst-1.jp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22" y="4320586"/>
            <a:ext cx="1839458" cy="13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>
            <a:extLst>
              <a:ext uri="{FF2B5EF4-FFF2-40B4-BE49-F238E27FC236}">
                <a16:creationId xmlns:a16="http://schemas.microsoft.com/office/drawing/2014/main" id="{11DDB542-0012-4B59-B14E-AB5FC7AB07E5}"/>
              </a:ext>
            </a:extLst>
          </p:cNvPr>
          <p:cNvSpPr txBox="1">
            <a:spLocks/>
          </p:cNvSpPr>
          <p:nvPr/>
        </p:nvSpPr>
        <p:spPr>
          <a:xfrm>
            <a:off x="107505" y="572115"/>
            <a:ext cx="6456581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Расходы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бюджета по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разделам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классификации бюджета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42758419"/>
              </p:ext>
            </p:extLst>
          </p:nvPr>
        </p:nvGraphicFramePr>
        <p:xfrm>
          <a:off x="284130" y="1580782"/>
          <a:ext cx="7425677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96156457"/>
              </p:ext>
            </p:extLst>
          </p:nvPr>
        </p:nvGraphicFramePr>
        <p:xfrm>
          <a:off x="466714" y="4078708"/>
          <a:ext cx="7243093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23236" y="1721959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8,4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3159" y="4199820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D30B4-F30B-477F-B0F6-491D28146649}"/>
              </a:ext>
            </a:extLst>
          </p:cNvPr>
          <p:cNvSpPr txBox="1"/>
          <p:nvPr/>
        </p:nvSpPr>
        <p:spPr>
          <a:xfrm>
            <a:off x="425250" y="5086502"/>
            <a:ext cx="11355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В </a:t>
            </a:r>
            <a:r>
              <a:rPr lang="ru-RU" sz="1400" dirty="0">
                <a:latin typeface="+mn-lt"/>
                <a:cs typeface="Times New Roman" pitchFamily="18" charset="0"/>
              </a:rPr>
              <a:t>разделе «Национальная безопасность и правоохранительная деятельность»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отражены расходы на финансовое обеспечение деятельности МКУ «Ситуационный центр» </a:t>
            </a:r>
            <a:r>
              <a:rPr lang="ru-RU" sz="1400" dirty="0" smtClean="0">
                <a:cs typeface="Times New Roman" pitchFamily="18" charset="0"/>
              </a:rPr>
              <a:t>по 25,5 млн. рублей ежегодно. Также по разделу планируются расходы на мероприятия по снижению рисков и смягчению последствий чрезвычайных ситуаций природного и техногенного характера в муниципальном образовании </a:t>
            </a:r>
            <a:r>
              <a:rPr lang="ru-RU" sz="1400" dirty="0" err="1" smtClean="0">
                <a:cs typeface="Times New Roman" pitchFamily="18" charset="0"/>
              </a:rPr>
              <a:t>Усть-Лабинский</a:t>
            </a:r>
            <a:r>
              <a:rPr lang="ru-RU" sz="1400" dirty="0" smtClean="0">
                <a:cs typeface="Times New Roman" pitchFamily="18" charset="0"/>
              </a:rPr>
              <a:t> район по 0,3 млн. рублей ежегодно.</a:t>
            </a:r>
            <a:endParaRPr lang="ru-RU" sz="1400" dirty="0">
              <a:latin typeface="+mn-lt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DD8DC-0C05-4F37-B362-44B188E4C6D2}"/>
              </a:ext>
            </a:extLst>
          </p:cNvPr>
          <p:cNvSpPr txBox="1"/>
          <p:nvPr/>
        </p:nvSpPr>
        <p:spPr>
          <a:xfrm>
            <a:off x="425249" y="2667452"/>
            <a:ext cx="112660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latin typeface="+mn-lt"/>
                <a:cs typeface="Times New Roman" pitchFamily="18" charset="0"/>
              </a:rPr>
              <a:t>Расходы на материальные нужды органов местного самоуправления определены исходя из общих подходов к формированию объемов бюджетных ассигнований с учетом оптимизации и отказа от второстепенных и менее значимых расходов.</a:t>
            </a:r>
          </a:p>
          <a:p>
            <a:pPr indent="288000" algn="just"/>
            <a:r>
              <a:rPr lang="ru-RU" sz="1400" dirty="0">
                <a:latin typeface="+mn-lt"/>
                <a:cs typeface="Times New Roman" pitchFamily="18" charset="0"/>
              </a:rPr>
              <a:t>Расходы на оплату труда работников органов местного самоуправления рассчитаны исходя из должностных окладов работников, установленных в штатных расписаниях, и условий оплаты труда в соответствии с Положениями, утвержденными соответствующими нормативно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 </a:t>
            </a:r>
            <a:r>
              <a:rPr lang="ru-RU" sz="1400" dirty="0">
                <a:latin typeface="+mn-lt"/>
                <a:cs typeface="Times New Roman" pitchFamily="18" charset="0"/>
              </a:rPr>
              <a:t>правовыми актами  </a:t>
            </a:r>
            <a:r>
              <a:rPr lang="ru-RU" sz="1400" dirty="0" smtClean="0">
                <a:cs typeface="Times New Roman" pitchFamily="18" charset="0"/>
              </a:rPr>
              <a:t>муниципального образования </a:t>
            </a:r>
            <a:r>
              <a:rPr lang="ru-RU" sz="1400" dirty="0" err="1" smtClean="0">
                <a:cs typeface="Times New Roman" pitchFamily="18" charset="0"/>
              </a:rPr>
              <a:t>Усть-Лабинский</a:t>
            </a:r>
            <a:r>
              <a:rPr lang="ru-RU" sz="1400" dirty="0" smtClean="0">
                <a:cs typeface="Times New Roman" pitchFamily="18" charset="0"/>
              </a:rPr>
              <a:t>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район.</a:t>
            </a:r>
            <a:endParaRPr lang="ru-RU" sz="1400" dirty="0">
              <a:latin typeface="+mn-lt"/>
              <a:cs typeface="Times New Roman" pitchFamily="18" charset="0"/>
            </a:endParaRPr>
          </a:p>
        </p:txBody>
      </p:sp>
      <p:pic>
        <p:nvPicPr>
          <p:cNvPr id="11" name="Picture 2" descr="https://donvesti.ru/sites/donvesti/files/articles/26166/galery/safety-3502287_1920.jp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609" y="3702684"/>
            <a:ext cx="2027647" cy="131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7341822"/>
              </p:ext>
            </p:extLst>
          </p:nvPr>
        </p:nvGraphicFramePr>
        <p:xfrm>
          <a:off x="308671" y="1713532"/>
          <a:ext cx="6312565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2190442"/>
              </p:ext>
            </p:extLst>
          </p:nvPr>
        </p:nvGraphicFramePr>
        <p:xfrm>
          <a:off x="298376" y="4518227"/>
          <a:ext cx="6645023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одзаголовок 21">
            <a:extLst>
              <a:ext uri="{FF2B5EF4-FFF2-40B4-BE49-F238E27FC236}">
                <a16:creationId xmlns:a16="http://schemas.microsoft.com/office/drawing/2014/main" id="{11DDB542-0012-4B59-B14E-AB5FC7AB07E5}"/>
              </a:ext>
            </a:extLst>
          </p:cNvPr>
          <p:cNvSpPr txBox="1">
            <a:spLocks/>
          </p:cNvSpPr>
          <p:nvPr/>
        </p:nvSpPr>
        <p:spPr>
          <a:xfrm>
            <a:off x="107505" y="572115"/>
            <a:ext cx="6456581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Расходы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бюджета по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разделам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классификации бюджета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3711" y="4632527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17987" y="1849858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5,1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CBFE359-4FFD-4DDE-9BB1-6D48552E17F5}"/>
              </a:ext>
            </a:extLst>
          </p:cNvPr>
          <p:cNvSpPr/>
          <p:nvPr/>
        </p:nvSpPr>
        <p:spPr>
          <a:xfrm>
            <a:off x="459378" y="2569667"/>
            <a:ext cx="11321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Расходы по разделу «Физическая культура и спорт» предусмотрены в 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136,1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2024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 и  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122,6 млн. рублей и 123,6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2025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2026 годы соответственно.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842455-BA78-4128-A66A-5F2987E07FBD}"/>
              </a:ext>
            </a:extLst>
          </p:cNvPr>
          <p:cNvSpPr txBox="1"/>
          <p:nvPr/>
        </p:nvSpPr>
        <p:spPr>
          <a:xfrm>
            <a:off x="273883" y="5538823"/>
            <a:ext cx="11569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Расходы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по разделу «Культура,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кинематография»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предусмотрены в сумме 56,5 млн. рублей на 2024 год, по 66,1 млн. рублей и 55,6 млн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2025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2026 годы соответственно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Расходы на оказание муниципальных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услуг по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реализации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предпрофессиональных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программ в области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дополнительного образования предусмотрены в 2024 году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68,2 млн. рублей, в 2025 году в сумме 68,1 млн. рублей и в 2026 году 68,0 млн. рублей.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Также предусмотрено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сохранение, развитие и хранение музейных коллекций в 2024 году в сумме 26,7 млн. рублей, в 2025 в сумме 35,5 млн. рублей и в 2026 году по 26,7 млн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. рублей.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3B771-F632-4F14-9BCC-3E75C7948EDE}"/>
              </a:ext>
            </a:extLst>
          </p:cNvPr>
          <p:cNvSpPr txBox="1"/>
          <p:nvPr/>
        </p:nvSpPr>
        <p:spPr>
          <a:xfrm>
            <a:off x="367289" y="3462976"/>
            <a:ext cx="11413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участие сборных команд 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краевых,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всероссийских и международных физкультурных мероприятиях и массовых спортивных соревнованиях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предусмотрено по 2,9 млн. рублей ежегодно. Предусмотрены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расходы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на обеспечение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деятельности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учреждений на 2024 год  и на 2025 год по 116,5 млн. рублей ежегодно,  на 2026 году – 117,6 млн. рублей.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AutoShape 4" descr="https://top-fon.com/uploads/posts/2023-01/1674904819_top-fon-com-p-fon-dlya-prezentatsii-sportivnii-klub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cdn.culture.ru/images/4382b74a-781c-5445-b983-1639faca54b6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677" y="4201621"/>
            <a:ext cx="1853875" cy="12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18310357"/>
              </p:ext>
            </p:extLst>
          </p:nvPr>
        </p:nvGraphicFramePr>
        <p:xfrm>
          <a:off x="270791" y="1547955"/>
          <a:ext cx="7602302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0832389"/>
              </p:ext>
            </p:extLst>
          </p:nvPr>
        </p:nvGraphicFramePr>
        <p:xfrm>
          <a:off x="331031" y="5015169"/>
          <a:ext cx="6538224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одзаголовок 21">
            <a:extLst>
              <a:ext uri="{FF2B5EF4-FFF2-40B4-BE49-F238E27FC236}">
                <a16:creationId xmlns:a16="http://schemas.microsoft.com/office/drawing/2014/main" id="{11DDB542-0012-4B59-B14E-AB5FC7AB07E5}"/>
              </a:ext>
            </a:extLst>
          </p:cNvPr>
          <p:cNvSpPr txBox="1">
            <a:spLocks/>
          </p:cNvSpPr>
          <p:nvPr/>
        </p:nvSpPr>
        <p:spPr>
          <a:xfrm>
            <a:off x="107505" y="572115"/>
            <a:ext cx="6456581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Расходы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бюджета по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разделам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классификации бюджета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4A5AB-4774-44B7-A12F-476EDABF826B}"/>
              </a:ext>
            </a:extLst>
          </p:cNvPr>
          <p:cNvSpPr txBox="1"/>
          <p:nvPr/>
        </p:nvSpPr>
        <p:spPr>
          <a:xfrm>
            <a:off x="331031" y="5945552"/>
            <a:ext cx="1151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Расходы на сельское хозяйство и рыболовство 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проекте бюджета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предусмотрены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2024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сумме 15,7 млн. рублей, на плановый период 2025 и 2026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годов в объеме по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15,8 млн. рублей. Расходы на подготовку проектов внесения изменений в генеральные планы сельских поселений предусмотрены в 2024 году в сумме 6,5 млн. рублей, в 2025 году в сумме 1,4 млн. рублей, в правила землепользования застройки сельских поселений в 2024 году в сумме 8,2 млн. рублей, в 2025 году в сумме 7,0 млн. рублей.</a:t>
            </a:r>
            <a:endParaRPr lang="ru-RU" sz="12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3903" y="5070338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07225" y="1688963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9EA72-44F0-4B46-AEEB-97B1DF6A2447}"/>
              </a:ext>
            </a:extLst>
          </p:cNvPr>
          <p:cNvSpPr txBox="1"/>
          <p:nvPr/>
        </p:nvSpPr>
        <p:spPr>
          <a:xfrm>
            <a:off x="331030" y="2335294"/>
            <a:ext cx="1162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Расходы в подразделе «Жилищное хозяйство» учтены на: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строительство газопроводов, распределительных газопроводов высокого давления на 2024 год в сумме 10,1 млн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 рублей.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4ECD85-1432-4DE4-8E09-E94F16127EF6}"/>
              </a:ext>
            </a:extLst>
          </p:cNvPr>
          <p:cNvSpPr/>
          <p:nvPr/>
        </p:nvSpPr>
        <p:spPr>
          <a:xfrm>
            <a:off x="339062" y="3071686"/>
            <a:ext cx="11571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Капитальный ремонт 6-ти артезианских скважин в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1,6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2024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58063" y="3671463"/>
            <a:ext cx="6506361" cy="930383"/>
          </a:xfrm>
          <a:prstGeom prst="right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Группа 12"/>
          <p:cNvGrpSpPr/>
          <p:nvPr/>
        </p:nvGrpSpPr>
        <p:grpSpPr>
          <a:xfrm>
            <a:off x="699091" y="3395240"/>
            <a:ext cx="7955368" cy="973971"/>
            <a:chOff x="-1981205" y="232556"/>
            <a:chExt cx="7955368" cy="97397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57245" y="232556"/>
              <a:ext cx="5116918" cy="4651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-1981205" y="741415"/>
              <a:ext cx="5116918" cy="465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25120" rIns="0" bIns="3251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Охрана окружающей среды</a:t>
              </a:r>
              <a:endParaRPr lang="ru-RU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7048703" y="3813488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24A5AB-4774-44B7-A12F-476EDABF826B}"/>
              </a:ext>
            </a:extLst>
          </p:cNvPr>
          <p:cNvSpPr txBox="1"/>
          <p:nvPr/>
        </p:nvSpPr>
        <p:spPr>
          <a:xfrm>
            <a:off x="310254" y="4556939"/>
            <a:ext cx="1151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Расходы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области охраны окружающей среды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проекте бюджета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предусмотрены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по 2,8 млн. рублей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жегодно.</a:t>
            </a:r>
            <a:endParaRPr lang="ru-RU" sz="12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170" name="Picture 2" descr="https://avatars.mds.yandex.net/i?id=4211cfa1ce220204f8d72389df682f8e231cd80a-12469033-images-thumbs&amp;n=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73" y="2955634"/>
            <a:ext cx="3616280" cy="10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igis.club/uploads/posts/2022-01/1641901831_26-adonius-club-p-ekologiya-na-belom-fone-28.jpg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037" y="4444941"/>
            <a:ext cx="2254121" cy="14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50985841"/>
              </p:ext>
            </p:extLst>
          </p:nvPr>
        </p:nvGraphicFramePr>
        <p:xfrm>
          <a:off x="483213" y="1673761"/>
          <a:ext cx="5305266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2837291"/>
              </p:ext>
            </p:extLst>
          </p:nvPr>
        </p:nvGraphicFramePr>
        <p:xfrm>
          <a:off x="243508" y="4843785"/>
          <a:ext cx="8039744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одзаголовок 21">
            <a:extLst>
              <a:ext uri="{FF2B5EF4-FFF2-40B4-BE49-F238E27FC236}">
                <a16:creationId xmlns:a16="http://schemas.microsoft.com/office/drawing/2014/main" id="{11DDB542-0012-4B59-B14E-AB5FC7AB07E5}"/>
              </a:ext>
            </a:extLst>
          </p:cNvPr>
          <p:cNvSpPr txBox="1">
            <a:spLocks/>
          </p:cNvSpPr>
          <p:nvPr/>
        </p:nvSpPr>
        <p:spPr>
          <a:xfrm>
            <a:off x="107505" y="572115"/>
            <a:ext cx="6456581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Расходы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бюджета по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разделам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классификации бюджета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7EB78-5F32-488B-8E1E-2B397E07C95E}"/>
              </a:ext>
            </a:extLst>
          </p:cNvPr>
          <p:cNvSpPr txBox="1"/>
          <p:nvPr/>
        </p:nvSpPr>
        <p:spPr>
          <a:xfrm>
            <a:off x="243508" y="5617333"/>
            <a:ext cx="115212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проекте бюджете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муниципального образования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Усть-Лабинский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район по состоянию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01.01.2025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года прогнозируется верхний предел муниципального внутреннего долга в 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35,3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рублей,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01.01.2026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года 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35,3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рублей,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01.01.2026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37,4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рублей. Верхний предел долга по муниципальным гарантиям в сумме 0,0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рублей ежегодно. Расходы на обслуживание долговых обязательств в проекте бюджета муниципального образования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Усть-Лабинский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район планируются на 2024 и 2025 годы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в сумме 5,7 млн. рублей,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202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6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год в сумме 0,0 млн. рублей.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33468" y="4986257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AB9A6-6BD0-4087-9CA5-F6B74B516515}"/>
              </a:ext>
            </a:extLst>
          </p:cNvPr>
          <p:cNvSpPr txBox="1"/>
          <p:nvPr/>
        </p:nvSpPr>
        <p:spPr>
          <a:xfrm>
            <a:off x="7339692" y="1783176"/>
            <a:ext cx="4629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За счет средств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бюджета Краснодарского края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проекте бюджета учитываются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целевые средства, предоставляемые на выполнение государственных полномочий: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C36826-0162-462B-B8CF-521B8176593D}"/>
              </a:ext>
            </a:extLst>
          </p:cNvPr>
          <p:cNvSpPr/>
          <p:nvPr/>
        </p:nvSpPr>
        <p:spPr>
          <a:xfrm>
            <a:off x="243509" y="2668100"/>
            <a:ext cx="11521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по выплате компенсации части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платы, взимаемой с родителей (законных представителей)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за присмотр и уход за детьми, посещающими  образовательные организации, реализующие образовательную программу дошкольного  образования в 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11,3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ежегодно;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/>
              <a:t>п</a:t>
            </a:r>
            <a:r>
              <a:rPr lang="ru-RU" sz="1400" dirty="0" smtClean="0"/>
              <a:t>о устройству детей-сирот и детей, оставшихся без попечения родителей, в семьи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2024 году 7,6 млн. рублей, в 2025 и 2026 годах по 7,8 млн. рублей;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по обеспечению </a:t>
            </a:r>
            <a:r>
              <a:rPr lang="ru-RU" sz="1400" dirty="0"/>
              <a:t>мер государственной поддержки детей-сирот и детей, оставшихся без попечения родителей, и лиц из их числа, повышение доступности и качества социальных услуг для семей, воспитывающих детей-сирот и детей, оставшихся без попечения родителей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в 2024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году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101,0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млн. рублей, 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2025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году 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104,5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млн. рублей, 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2026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году 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106,6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млн. рублей;</a:t>
            </a:r>
          </a:p>
          <a:p>
            <a:pPr indent="288000"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Также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за счет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собственных средств бюджета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учтены расходы на выплату пенсии за выслугу лет лицам, замещавшим муниципальные должности 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муниципальном образовании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Усть-Лабинский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район,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7,5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ежегодно.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57990" y="1729248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8,6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gas-kvas.com/uploads/posts/2023-09/1693631319_gas-kvas-com-p-risunki-na-prazdnik-den-rabotnikov-sistemi-20.jp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453" y="4441256"/>
            <a:ext cx="1587994" cy="119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0" y="779897"/>
            <a:ext cx="10237076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Расходы проекта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бюджета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муниципального образования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Усть-Лабинский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район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рамках муниципальных программ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89526054"/>
              </p:ext>
            </p:extLst>
          </p:nvPr>
        </p:nvGraphicFramePr>
        <p:xfrm>
          <a:off x="114300" y="1853291"/>
          <a:ext cx="11925832" cy="458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https://free-png.ru/wp-content/uploads/2022/01/free-png.ru-19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2826" flipH="1">
            <a:off x="6583236" y="4605550"/>
            <a:ext cx="2253142" cy="20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84514" y="5030164"/>
            <a:ext cx="285914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МУНИЦИПАЛЬНАЯ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ПРОГРАММА </a:t>
            </a:r>
            <a:endParaRPr lang="ru-RU" sz="20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униципального образования </a:t>
            </a:r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Усть-Лабинский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</a:t>
            </a:r>
            <a:endParaRPr lang="ru-RU" sz="20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965" y="1922929"/>
            <a:ext cx="454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Доля программных расходов в общем объеме расходов бюджета составляет в:</a:t>
            </a:r>
          </a:p>
          <a:p>
            <a:r>
              <a:rPr lang="ru-RU" sz="1600" b="1" dirty="0" smtClean="0"/>
              <a:t>2024 году – 91,9 % (2 473,1 млн. рублей)</a:t>
            </a:r>
          </a:p>
          <a:p>
            <a:r>
              <a:rPr lang="ru-RU" sz="1600" b="1" dirty="0" smtClean="0"/>
              <a:t>2025 году – 90,9 % (2 487,9 млн. рублей)</a:t>
            </a:r>
          </a:p>
          <a:p>
            <a:r>
              <a:rPr lang="ru-RU" sz="1600" b="1" dirty="0" smtClean="0"/>
              <a:t>2026 году – 89,7 % (2 292,5 млн. рублей)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1"/>
          <p:cNvSpPr txBox="1">
            <a:spLocks/>
          </p:cNvSpPr>
          <p:nvPr/>
        </p:nvSpPr>
        <p:spPr>
          <a:xfrm>
            <a:off x="96993" y="944671"/>
            <a:ext cx="8424936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Расходы проекта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бюджета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рамках муниципальных программ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D69A1-0549-4738-8A60-B00E8E3BA553}"/>
              </a:ext>
            </a:extLst>
          </p:cNvPr>
          <p:cNvSpPr txBox="1"/>
          <p:nvPr/>
        </p:nvSpPr>
        <p:spPr>
          <a:xfrm>
            <a:off x="8790543" y="135900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млн. </a:t>
            </a:r>
            <a:r>
              <a:rPr lang="ru-RU" sz="1600" b="1" dirty="0"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20231"/>
              </p:ext>
            </p:extLst>
          </p:nvPr>
        </p:nvGraphicFramePr>
        <p:xfrm>
          <a:off x="202096" y="1815901"/>
          <a:ext cx="11191118" cy="541040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72337">
                  <a:extLst>
                    <a:ext uri="{9D8B030D-6E8A-4147-A177-3AD203B41FA5}">
                      <a16:colId xmlns:a16="http://schemas.microsoft.com/office/drawing/2014/main" val="23328710"/>
                    </a:ext>
                  </a:extLst>
                </a:gridCol>
                <a:gridCol w="7965071">
                  <a:extLst>
                    <a:ext uri="{9D8B030D-6E8A-4147-A177-3AD203B41FA5}">
                      <a16:colId xmlns:a16="http://schemas.microsoft.com/office/drawing/2014/main" val="870996848"/>
                    </a:ext>
                  </a:extLst>
                </a:gridCol>
                <a:gridCol w="777766">
                  <a:extLst>
                    <a:ext uri="{9D8B030D-6E8A-4147-A177-3AD203B41FA5}">
                      <a16:colId xmlns:a16="http://schemas.microsoft.com/office/drawing/2014/main" val="114206875"/>
                    </a:ext>
                  </a:extLst>
                </a:gridCol>
                <a:gridCol w="1061544">
                  <a:extLst>
                    <a:ext uri="{9D8B030D-6E8A-4147-A177-3AD203B41FA5}">
                      <a16:colId xmlns:a16="http://schemas.microsoft.com/office/drawing/2014/main" val="18835560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7747780"/>
                    </a:ext>
                  </a:extLst>
                </a:gridCol>
              </a:tblGrid>
              <a:tr h="31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63277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Всего, в том числе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2473,1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2487,8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2292,5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92921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образования в Усть-Лабинском районе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1898,5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2015,0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1841,0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86596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Семейная политика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155660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культуры </a:t>
                      </a:r>
                      <a:r>
                        <a:rPr lang="ru-RU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Усть-Лабинского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124,7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134,2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123,5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439673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физической культуры и спорта в муниципальном образовании </a:t>
                      </a:r>
                      <a:r>
                        <a:rPr lang="ru-RU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41401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Молодежь муниципального образования </a:t>
                      </a:r>
                      <a:r>
                        <a:rPr lang="ru-RU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70379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сельского хозяйства в Усть-Лабинском районе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28171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безопасности населения в Усть-Лабинском районе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008485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автотранспортных услуг для нужд муниципального образования </a:t>
                      </a:r>
                      <a:r>
                        <a:rPr lang="ru-RU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74702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разработки градостроительной документации муниципального образования </a:t>
                      </a:r>
                      <a:r>
                        <a:rPr lang="ru-RU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27685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муниципальным имуществом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41175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Строительство объектов социальной инфраструктуры на территории </a:t>
                      </a:r>
                      <a:r>
                        <a:rPr lang="ru-RU" sz="12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Усть-Лабинского</a:t>
                      </a: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663339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информационного общества 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97451"/>
                  </a:ext>
                </a:extLst>
              </a:tr>
              <a:tr h="15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Формирование условий для духовно-нравственного развития граждан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43616"/>
                  </a:ext>
                </a:extLst>
              </a:tr>
              <a:tr h="31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топливно-энергетического комплекса и жилищно-коммунального хозяйства муниципального образования </a:t>
                      </a:r>
                      <a:r>
                        <a:rPr lang="ru-RU" sz="12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34756"/>
                  </a:ext>
                </a:extLst>
              </a:tr>
              <a:tr h="218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Оказание мер социальной поддержки на приобретение (строительство) жилья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924023"/>
                  </a:ext>
                </a:extLst>
              </a:tr>
              <a:tr h="208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Социальная поддержка граждан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38111"/>
                  </a:ext>
                </a:extLst>
              </a:tr>
              <a:tr h="265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Бережливый </a:t>
                      </a:r>
                      <a:r>
                        <a:rPr lang="ru-RU" sz="12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34276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Создание условий для инвестиционной привлекательности в муниципальном образовании </a:t>
                      </a:r>
                      <a:r>
                        <a:rPr lang="ru-RU" sz="12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406607"/>
                  </a:ext>
                </a:extLst>
              </a:tr>
              <a:tr h="366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малого и среднего предпринимательства на территории муниципального образования </a:t>
                      </a:r>
                      <a:r>
                        <a:rPr lang="ru-RU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74541"/>
                  </a:ext>
                </a:extLst>
              </a:tr>
              <a:tr h="54441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56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2870769713"/>
              </p:ext>
            </p:extLst>
          </p:nvPr>
        </p:nvGraphicFramePr>
        <p:xfrm>
          <a:off x="287523" y="2171700"/>
          <a:ext cx="11830997" cy="413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дзаголовок 21"/>
          <p:cNvSpPr txBox="1">
            <a:spLocks/>
          </p:cNvSpPr>
          <p:nvPr/>
        </p:nvSpPr>
        <p:spPr>
          <a:xfrm>
            <a:off x="1358884" y="1145276"/>
            <a:ext cx="9229329" cy="41433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Бюджетный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процесс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 Semibold" panose="020B0702040204020203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az-Cyrl-AZ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в муниципальном образовании Усть-Лабинский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 район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 Semibold" panose="020B0702040204020203" pitchFamily="34" charset="0"/>
            </a:endParaRPr>
          </a:p>
        </p:txBody>
      </p:sp>
      <p:pic>
        <p:nvPicPr>
          <p:cNvPr id="2050" name="Picture 2" descr="https://sun9-20.userapi.com/impg/gu7L2wjTCZRijSxn6J_3eHvDm0ew_xHx1uRUrA/btpytk-nLLk.jpg?size=604x379&amp;quality=95&amp;sign=50b3bc9752339a61d340d588ce78bcb6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326599"/>
            <a:ext cx="2452746" cy="15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1"/>
          <p:cNvSpPr txBox="1">
            <a:spLocks/>
          </p:cNvSpPr>
          <p:nvPr/>
        </p:nvSpPr>
        <p:spPr>
          <a:xfrm>
            <a:off x="171449" y="618642"/>
            <a:ext cx="6653893" cy="6958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М</a:t>
            </a:r>
            <a:r>
              <a:rPr lang="ru-RU" sz="280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униципальный</a:t>
            </a:r>
            <a:r>
              <a:rPr lang="ru-RU" sz="28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 внутренний долг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74057-1144-4515-9721-89466DBAFDEB}"/>
              </a:ext>
            </a:extLst>
          </p:cNvPr>
          <p:cNvSpPr txBox="1"/>
          <p:nvPr/>
        </p:nvSpPr>
        <p:spPr>
          <a:xfrm>
            <a:off x="171449" y="1288527"/>
            <a:ext cx="102551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Муниципальный долг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это сумма задолженностей муниципального образования, в которую входят непогашенные долговые обязательства и проценты по ним. 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50994810"/>
              </p:ext>
            </p:extLst>
          </p:nvPr>
        </p:nvGraphicFramePr>
        <p:xfrm>
          <a:off x="366047" y="1904080"/>
          <a:ext cx="6264696" cy="223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98395" y="3861235"/>
            <a:ext cx="7686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Расходы на обслуживание муниципального долга, 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лн.</a:t>
            </a:r>
            <a:r>
              <a:rPr lang="ru-RU" sz="1600" b="1" dirty="0" smtClean="0">
                <a:cs typeface="Times New Roman" pitchFamily="18" charset="0"/>
              </a:rPr>
              <a:t> рублей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2" name="Подзаголовок 21"/>
          <p:cNvSpPr txBox="1">
            <a:spLocks/>
          </p:cNvSpPr>
          <p:nvPr/>
        </p:nvSpPr>
        <p:spPr>
          <a:xfrm>
            <a:off x="285750" y="2094677"/>
            <a:ext cx="1323018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ЦЕЛИ: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946354"/>
              </p:ext>
            </p:extLst>
          </p:nvPr>
        </p:nvGraphicFramePr>
        <p:xfrm>
          <a:off x="204951" y="4302446"/>
          <a:ext cx="11412264" cy="235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1"/>
          <p:cNvSpPr txBox="1">
            <a:spLocks/>
          </p:cNvSpPr>
          <p:nvPr/>
        </p:nvSpPr>
        <p:spPr>
          <a:xfrm>
            <a:off x="118898" y="1083341"/>
            <a:ext cx="8919998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Структура муниципального внутреннего долга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90381"/>
              </p:ext>
            </p:extLst>
          </p:nvPr>
        </p:nvGraphicFramePr>
        <p:xfrm>
          <a:off x="224302" y="2040377"/>
          <a:ext cx="11672209" cy="15087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37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2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0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1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31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015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01.01.2018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01.01.2019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01.01.2020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01.01.2021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01.01.2022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01.01.2023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01.01.2024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01.01.2025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На 01.01.2026</a:t>
                      </a:r>
                      <a:endParaRPr lang="ru-RU" sz="105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38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Объем муниципального долга всего, в том числе: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95,4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66,3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59,9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49,9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74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Бюджетные кредиты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10,0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20,1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10,1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64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Коммерческие кредиты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85,4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66,3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B9AA9C0-9DE6-4A21-B3AD-95665CB00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874148"/>
              </p:ext>
            </p:extLst>
          </p:nvPr>
        </p:nvGraphicFramePr>
        <p:xfrm>
          <a:off x="244293" y="4682662"/>
          <a:ext cx="11660173" cy="139036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06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92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ИСТОЧНИКИ ВНУТРЕННЕГО ФИНАНСИРОВАНИЯ ДЕФИЦИТОВ БЮДЖЕТОВ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879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Кредиты кредитных организаций в валюте Российской Федерации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98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Получение кредитов от кредитных организаций</a:t>
                      </a:r>
                      <a:endParaRPr lang="ru-RU" sz="11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41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Погашение кредитов от кредитных организаций</a:t>
                      </a:r>
                      <a:endParaRPr lang="ru-RU" sz="11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879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Бюджетные кредиты от других бюджетов бюджетной системы Российской Федерации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41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Погашение кредитов от других бюджетов бюджетной системы Российской Федерации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1"/>
          <p:cNvSpPr txBox="1">
            <a:spLocks/>
          </p:cNvSpPr>
          <p:nvPr/>
        </p:nvSpPr>
        <p:spPr>
          <a:xfrm>
            <a:off x="0" y="562339"/>
            <a:ext cx="601707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Контактная информация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713" y="1271939"/>
            <a:ext cx="9312457" cy="5078299"/>
          </a:xfrm>
          <a:prstGeom prst="rect">
            <a:avLst/>
          </a:prstGeom>
          <a:noFill/>
          <a:ln>
            <a:noFill/>
          </a:ln>
        </p:spPr>
        <p:txBody>
          <a:bodyPr wrap="square" lIns="91427" tIns="45713" rIns="91427" bIns="45713">
            <a:spAutoFit/>
          </a:bodyPr>
          <a:lstStyle/>
          <a:p>
            <a:pPr marL="2066630" indent="-2066630" algn="ctr"/>
            <a:r>
              <a:rPr lang="ru-RU" b="1" dirty="0" smtClean="0"/>
              <a:t>Финансовый отдел </a:t>
            </a:r>
          </a:p>
          <a:p>
            <a:pPr marL="2066630" indent="-2066630" algn="ctr"/>
            <a:r>
              <a:rPr lang="ru-RU" b="1" dirty="0"/>
              <a:t>а</a:t>
            </a:r>
            <a:r>
              <a:rPr lang="ru-RU" b="1" dirty="0" smtClean="0"/>
              <a:t>дминистрации муниципального образования</a:t>
            </a:r>
          </a:p>
          <a:p>
            <a:pPr marL="2066630" indent="-2066630" algn="ctr"/>
            <a:r>
              <a:rPr lang="ru-RU" b="1" dirty="0" err="1" smtClean="0"/>
              <a:t>Усть-Лабинский</a:t>
            </a:r>
            <a:r>
              <a:rPr lang="ru-RU" b="1" dirty="0" smtClean="0"/>
              <a:t> район</a:t>
            </a:r>
          </a:p>
          <a:p>
            <a:pPr marL="2066630" indent="-2066630" algn="ctr"/>
            <a:endParaRPr lang="ru-RU" b="1" dirty="0" smtClean="0"/>
          </a:p>
          <a:p>
            <a:pPr marL="2066630" indent="-2066630" algn="ctr"/>
            <a:r>
              <a:rPr lang="ru-RU" b="1" dirty="0" smtClean="0"/>
              <a:t>Местонахождение</a:t>
            </a:r>
            <a:r>
              <a:rPr lang="ru-RU" b="1" dirty="0"/>
              <a:t>:</a:t>
            </a:r>
            <a:endParaRPr lang="en-US" b="1" dirty="0"/>
          </a:p>
          <a:p>
            <a:pPr marL="2066630" indent="-2066630" algn="ctr"/>
            <a:r>
              <a:rPr lang="ru-RU" dirty="0" smtClean="0"/>
              <a:t>Краснодарский край,</a:t>
            </a:r>
            <a:endParaRPr lang="en-US" dirty="0"/>
          </a:p>
          <a:p>
            <a:pPr marL="2066630" indent="-2066630" algn="ctr"/>
            <a:r>
              <a:rPr lang="ru-RU" dirty="0"/>
              <a:t> г</a:t>
            </a:r>
            <a:r>
              <a:rPr lang="ru-RU" dirty="0" smtClean="0"/>
              <a:t>. Усть-Лабинск, ул. Ленина, </a:t>
            </a:r>
            <a:r>
              <a:rPr lang="ru-RU" dirty="0"/>
              <a:t>д</a:t>
            </a:r>
            <a:r>
              <a:rPr lang="ru-RU" dirty="0" smtClean="0"/>
              <a:t>. 38, каб.1.09</a:t>
            </a:r>
            <a:endParaRPr lang="en-US" dirty="0"/>
          </a:p>
          <a:p>
            <a:pPr marL="2066630" indent="-2066630" algn="ctr"/>
            <a:endParaRPr lang="ru-RU" dirty="0"/>
          </a:p>
          <a:p>
            <a:pPr marL="2066630" indent="-2066630" algn="ctr"/>
            <a:r>
              <a:rPr lang="ru-RU" b="1" dirty="0"/>
              <a:t>График работы:</a:t>
            </a:r>
            <a:endParaRPr lang="en-US" b="1" dirty="0"/>
          </a:p>
          <a:p>
            <a:pPr marL="2066630" indent="-2066630" algn="ctr"/>
            <a:r>
              <a:rPr lang="ru-RU" dirty="0"/>
              <a:t>пн-чт с </a:t>
            </a:r>
            <a:r>
              <a:rPr lang="ru-RU" dirty="0" smtClean="0"/>
              <a:t>8.00 </a:t>
            </a:r>
            <a:r>
              <a:rPr lang="ru-RU" dirty="0"/>
              <a:t>до </a:t>
            </a:r>
            <a:r>
              <a:rPr lang="ru-RU" dirty="0" smtClean="0"/>
              <a:t>17.12</a:t>
            </a:r>
            <a:endParaRPr lang="ru-RU" dirty="0"/>
          </a:p>
          <a:p>
            <a:pPr marL="2066630" indent="-2066630" algn="ctr"/>
            <a:r>
              <a:rPr lang="ru-RU" dirty="0"/>
              <a:t>пт с </a:t>
            </a:r>
            <a:r>
              <a:rPr lang="ru-RU" dirty="0" smtClean="0"/>
              <a:t>8.00 </a:t>
            </a:r>
            <a:r>
              <a:rPr lang="ru-RU" dirty="0"/>
              <a:t>до </a:t>
            </a:r>
            <a:r>
              <a:rPr lang="ru-RU" dirty="0" smtClean="0"/>
              <a:t>16.00</a:t>
            </a:r>
            <a:endParaRPr lang="ru-RU" dirty="0"/>
          </a:p>
          <a:p>
            <a:pPr marL="2066630" indent="-2066630" algn="ctr"/>
            <a:r>
              <a:rPr lang="ru-RU" dirty="0"/>
              <a:t>обеденный перерыв: с </a:t>
            </a:r>
            <a:r>
              <a:rPr lang="ru-RU" dirty="0" smtClean="0"/>
              <a:t>12.00 </a:t>
            </a:r>
            <a:r>
              <a:rPr lang="ru-RU" dirty="0"/>
              <a:t>до </a:t>
            </a:r>
            <a:r>
              <a:rPr lang="ru-RU" dirty="0" smtClean="0"/>
              <a:t>13.00 </a:t>
            </a:r>
            <a:endParaRPr lang="ru-RU" dirty="0"/>
          </a:p>
          <a:p>
            <a:pPr marL="2066630" indent="-2066630" algn="ctr"/>
            <a:endParaRPr lang="ru-RU" dirty="0"/>
          </a:p>
          <a:p>
            <a:pPr marL="2066630" indent="-2066630" algn="ctr"/>
            <a:r>
              <a:rPr lang="ru-RU" b="1" dirty="0"/>
              <a:t>Телефон:</a:t>
            </a:r>
            <a:r>
              <a:rPr lang="ru-RU" dirty="0"/>
              <a:t> 8 </a:t>
            </a:r>
            <a:r>
              <a:rPr lang="ru-RU" dirty="0" smtClean="0"/>
              <a:t>(86135) 4-15-76 </a:t>
            </a:r>
            <a:endParaRPr lang="ru-RU" dirty="0"/>
          </a:p>
          <a:p>
            <a:pPr marL="2066630" indent="-2066630" algn="ctr"/>
            <a:r>
              <a:rPr lang="en-US" b="1" dirty="0"/>
              <a:t>E-mail:      </a:t>
            </a:r>
            <a:r>
              <a:rPr lang="en-US" b="1" dirty="0" smtClean="0"/>
              <a:t>ustlabfin@mail.ru</a:t>
            </a:r>
            <a:endParaRPr lang="en-US" dirty="0"/>
          </a:p>
          <a:p>
            <a:pPr marL="2066630" indent="-2066630" algn="ctr"/>
            <a:endParaRPr lang="ru-RU" b="1" dirty="0"/>
          </a:p>
          <a:p>
            <a:pPr marL="2066630" indent="-2066630" algn="ctr"/>
            <a:r>
              <a:rPr lang="ru-RU" b="1" dirty="0" smtClean="0"/>
              <a:t>Руководитель</a:t>
            </a:r>
            <a:r>
              <a:rPr lang="ru-RU" b="1" dirty="0"/>
              <a:t>:</a:t>
            </a:r>
          </a:p>
          <a:p>
            <a:pPr marL="2066630" indent="-2066630" algn="ctr"/>
            <a:r>
              <a:rPr lang="ru-RU" dirty="0" err="1" smtClean="0"/>
              <a:t>Дружкова</a:t>
            </a:r>
            <a:r>
              <a:rPr lang="ru-RU" dirty="0" smtClean="0"/>
              <a:t> Марина Алексеевна</a:t>
            </a:r>
            <a:endParaRPr lang="ru-RU" dirty="0"/>
          </a:p>
        </p:txBody>
      </p:sp>
      <p:pic>
        <p:nvPicPr>
          <p:cNvPr id="4100" name="Picture 4" descr="https://sun9-73.userapi.com/impg/dCJv9o0dmJQDzgcZo5BsHEQjuzuNpNV3ILfIdA/ZfG_7UsMqTk.jpg?size=1680x1355&amp;quality=95&amp;sign=ae65fe1d6adda8ff4cdd006250854035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125" y="1996322"/>
            <a:ext cx="3089211" cy="24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25231" y="3008376"/>
            <a:ext cx="9312457" cy="923316"/>
          </a:xfrm>
          <a:prstGeom prst="rect">
            <a:avLst/>
          </a:prstGeom>
          <a:noFill/>
          <a:ln>
            <a:noFill/>
          </a:ln>
        </p:spPr>
        <p:txBody>
          <a:bodyPr wrap="square" lIns="91427" tIns="45713" rIns="91427" bIns="45713">
            <a:spAutoFit/>
          </a:bodyPr>
          <a:lstStyle/>
          <a:p>
            <a:pPr marL="2066630" indent="-2066630" algn="ctr"/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  <p:pic>
        <p:nvPicPr>
          <p:cNvPr id="5122" name="Picture 2" descr="https://i.pinimg.com/736x/75/86/63/758663942e6066bbed674292cee8c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2" y="2522156"/>
            <a:ext cx="3441812" cy="41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1"/>
          <p:cNvSpPr txBox="1">
            <a:spLocks/>
          </p:cNvSpPr>
          <p:nvPr/>
        </p:nvSpPr>
        <p:spPr>
          <a:xfrm>
            <a:off x="412161" y="824250"/>
            <a:ext cx="7355787" cy="41433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Основные направления налоговой политики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 Semibold" panose="020B07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5465601"/>
              </p:ext>
            </p:extLst>
          </p:nvPr>
        </p:nvGraphicFramePr>
        <p:xfrm>
          <a:off x="412161" y="1498924"/>
          <a:ext cx="1125890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0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518811" y="835008"/>
            <a:ext cx="7495636" cy="41433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Основные направления бюджетной политики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 Semibold" panose="020B07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01508554"/>
              </p:ext>
            </p:extLst>
          </p:nvPr>
        </p:nvGraphicFramePr>
        <p:xfrm>
          <a:off x="365761" y="2850776"/>
          <a:ext cx="11477896" cy="383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4565" y="1704682"/>
            <a:ext cx="11669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 </a:t>
            </a:r>
            <a:r>
              <a:rPr lang="ru-RU" sz="1400" dirty="0"/>
              <a:t>формировании расходов </a:t>
            </a:r>
            <a:r>
              <a:rPr lang="ru-RU" sz="1400" dirty="0" smtClean="0"/>
              <a:t>бюджета </a:t>
            </a:r>
            <a:r>
              <a:rPr lang="ru-RU" sz="1400" dirty="0"/>
              <a:t>использовались положения основных направлений бюджетной политики - </a:t>
            </a:r>
            <a:r>
              <a:rPr lang="ru-RU" b="1" dirty="0"/>
              <a:t>это сохранение объема доходов, </a:t>
            </a:r>
            <a:r>
              <a:rPr lang="ru-RU" b="1" dirty="0" err="1" smtClean="0"/>
              <a:t>приоритизация</a:t>
            </a:r>
            <a:r>
              <a:rPr lang="ru-RU" b="1" dirty="0" smtClean="0"/>
              <a:t> </a:t>
            </a:r>
            <a:r>
              <a:rPr lang="ru-RU" b="1" dirty="0"/>
              <a:t>расходов, обеспечение сбалансированности бюджета. </a:t>
            </a:r>
          </a:p>
        </p:txBody>
      </p:sp>
    </p:spTree>
    <p:extLst>
      <p:ext uri="{BB962C8B-B14F-4D97-AF65-F5344CB8AC3E}">
        <p14:creationId xmlns:p14="http://schemas.microsoft.com/office/powerpoint/2010/main" val="2377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009573" y="547145"/>
            <a:ext cx="8719380" cy="1429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Основные характеристики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бюджета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56442"/>
              </p:ext>
            </p:extLst>
          </p:nvPr>
        </p:nvGraphicFramePr>
        <p:xfrm>
          <a:off x="387750" y="1784296"/>
          <a:ext cx="11361732" cy="13411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58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2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6303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03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+mn-lt"/>
                        </a:rPr>
                        <a:t>2 199,0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361,6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ru-RU" sz="1400" baseline="0" dirty="0" smtClean="0"/>
                        <a:t> 880,1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+mn-lt"/>
                        </a:rPr>
                        <a:t>3 297,1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692,1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737,8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2 551,8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03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2 113,8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240,9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</a:t>
                      </a:r>
                      <a:r>
                        <a:rPr lang="ru-RU" sz="1400" baseline="0" dirty="0" smtClean="0"/>
                        <a:t> 871,8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+mn-lt"/>
                        </a:rPr>
                        <a:t>3 443,0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692,1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737,8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2 556,9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303">
                <a:tc>
                  <a:txBody>
                    <a:bodyPr/>
                    <a:lstStyle/>
                    <a:p>
                      <a:r>
                        <a:rPr lang="ru-RU" sz="1400" dirty="0"/>
                        <a:t>Дефицит (-)/ профицит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85,2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120,7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8,3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-145,9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-5,1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6097"/>
              </p:ext>
            </p:extLst>
          </p:nvPr>
        </p:nvGraphicFramePr>
        <p:xfrm>
          <a:off x="400354" y="4427745"/>
          <a:ext cx="11372545" cy="100584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79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1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1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1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6302">
                <a:tc>
                  <a:txBody>
                    <a:bodyPr/>
                    <a:lstStyle/>
                    <a:p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02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21,0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29,9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36,7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40,4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25,0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02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29,9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36,7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40,4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25,0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25454"/>
              </p:ext>
            </p:extLst>
          </p:nvPr>
        </p:nvGraphicFramePr>
        <p:xfrm>
          <a:off x="375150" y="5708073"/>
          <a:ext cx="11405917" cy="8839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07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2754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247"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жителей района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104,707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102,858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100,667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106,666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109,193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111,749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114,359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7F2A7E-931D-4323-9D3D-E7F07602DA87}"/>
              </a:ext>
            </a:extLst>
          </p:cNvPr>
          <p:cNvSpPr txBox="1"/>
          <p:nvPr/>
        </p:nvSpPr>
        <p:spPr>
          <a:xfrm>
            <a:off x="603315" y="3224773"/>
            <a:ext cx="10965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cs typeface="Times New Roman" pitchFamily="18" charset="0"/>
              </a:rPr>
              <a:t>Сбалансированный бюджет </a:t>
            </a:r>
            <a:r>
              <a:rPr lang="ru-RU" sz="1600" dirty="0">
                <a:cs typeface="Times New Roman" pitchFamily="18" charset="0"/>
              </a:rPr>
              <a:t>– это такой бюджет, когда объем предусмотренных бюджетом расходов соответствует суммарному объему доходов бюджета и поступлений источников финансирования его дефицитов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5FE9D-811A-4B33-9AA5-53FFC7E10A88}"/>
              </a:ext>
            </a:extLst>
          </p:cNvPr>
          <p:cNvSpPr txBox="1"/>
          <p:nvPr/>
        </p:nvSpPr>
        <p:spPr>
          <a:xfrm>
            <a:off x="9456722" y="1524665"/>
            <a:ext cx="2033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cs typeface="Times New Roman" pitchFamily="18" charset="0"/>
              </a:rPr>
              <a:t>млн.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330B94-FB13-4841-BFE2-1B418E53A600}"/>
              </a:ext>
            </a:extLst>
          </p:cNvPr>
          <p:cNvSpPr txBox="1"/>
          <p:nvPr/>
        </p:nvSpPr>
        <p:spPr>
          <a:xfrm>
            <a:off x="9988169" y="4190285"/>
            <a:ext cx="2090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(тыс. рублей на человека)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6CF39-0160-4D58-8BEF-AEC88780FA17}"/>
              </a:ext>
            </a:extLst>
          </p:cNvPr>
          <p:cNvSpPr txBox="1"/>
          <p:nvPr/>
        </p:nvSpPr>
        <p:spPr>
          <a:xfrm>
            <a:off x="125003" y="4005619"/>
            <a:ext cx="1096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Основные параметры в расчете на душу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8254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58139947"/>
              </p:ext>
            </p:extLst>
          </p:nvPr>
        </p:nvGraphicFramePr>
        <p:xfrm>
          <a:off x="3350028" y="1679171"/>
          <a:ext cx="5870633" cy="511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Доходы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2024-2026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8429" y="2219498"/>
            <a:ext cx="2388523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2024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8429" y="3785062"/>
            <a:ext cx="2388523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2025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8429" y="5350625"/>
            <a:ext cx="2388523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2026</a:t>
            </a:r>
            <a:endParaRPr lang="ru-RU" sz="4800" dirty="0"/>
          </a:p>
        </p:txBody>
      </p:sp>
      <p:pic>
        <p:nvPicPr>
          <p:cNvPr id="12" name="Рисунок 11" descr="Монеты">
            <a:extLst>
              <a:ext uri="{FF2B5EF4-FFF2-40B4-BE49-F238E27FC236}">
                <a16:creationId xmlns:a16="http://schemas.microsoft.com/office/drawing/2014/main" id="{355A5CFC-63E7-481A-94FB-22501B9FFC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39993" y="1859458"/>
            <a:ext cx="1894013" cy="163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7F2A7E-931D-4323-9D3D-E7F07602DA87}"/>
              </a:ext>
            </a:extLst>
          </p:cNvPr>
          <p:cNvSpPr txBox="1"/>
          <p:nvPr/>
        </p:nvSpPr>
        <p:spPr>
          <a:xfrm>
            <a:off x="7321186" y="4072985"/>
            <a:ext cx="256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+1,7% к 2024 году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F2A7E-931D-4323-9D3D-E7F07602DA87}"/>
              </a:ext>
            </a:extLst>
          </p:cNvPr>
          <p:cNvSpPr txBox="1"/>
          <p:nvPr/>
        </p:nvSpPr>
        <p:spPr>
          <a:xfrm>
            <a:off x="7800107" y="5490049"/>
            <a:ext cx="28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-6,8% к 2025 году</a:t>
            </a:r>
            <a:endParaRPr lang="ru-RU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Доходы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Усть-Лабин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2024-2026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21700502"/>
              </p:ext>
            </p:extLst>
          </p:nvPr>
        </p:nvGraphicFramePr>
        <p:xfrm>
          <a:off x="454559" y="769506"/>
          <a:ext cx="6889289" cy="55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22066130"/>
              </p:ext>
            </p:extLst>
          </p:nvPr>
        </p:nvGraphicFramePr>
        <p:xfrm>
          <a:off x="7225391" y="1624693"/>
          <a:ext cx="4264480" cy="299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35951280"/>
              </p:ext>
            </p:extLst>
          </p:nvPr>
        </p:nvGraphicFramePr>
        <p:xfrm>
          <a:off x="7230834" y="4318906"/>
          <a:ext cx="4337959" cy="274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6657786"/>
              </p:ext>
            </p:extLst>
          </p:nvPr>
        </p:nvGraphicFramePr>
        <p:xfrm>
          <a:off x="3568319" y="4909458"/>
          <a:ext cx="3775529" cy="215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8930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58" y="1671990"/>
            <a:ext cx="11694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Print" pitchFamily="2" charset="0"/>
              </a:rPr>
              <a:t> 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/>
              <a:t>– это обязательные и безвозвратные платежи физических и юридических лиц, поступающих в бюджеты. Поступления распределяются между бюджетами в соответствии с нормативами отчислений налоговых доходов, установленных федеральным и региональным законодательством.</a:t>
            </a:r>
          </a:p>
        </p:txBody>
      </p:sp>
      <p:sp>
        <p:nvSpPr>
          <p:cNvPr id="5" name="Подзаголовок 21"/>
          <p:cNvSpPr txBox="1">
            <a:spLocks/>
          </p:cNvSpPr>
          <p:nvPr/>
        </p:nvSpPr>
        <p:spPr>
          <a:xfrm>
            <a:off x="2624538" y="2297747"/>
            <a:ext cx="6485098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Структура налоговых доходов </a:t>
            </a:r>
            <a:endParaRPr kumimoji="0" lang="ru-RU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29071"/>
              </p:ext>
            </p:extLst>
          </p:nvPr>
        </p:nvGraphicFramePr>
        <p:xfrm>
          <a:off x="323526" y="2736624"/>
          <a:ext cx="11645316" cy="411970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558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03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8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Название дохода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Нормативы поступлений в бюджет района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год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2025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2026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636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Объем доходов </a:t>
                      </a:r>
                      <a:r>
                        <a:rPr lang="ru-RU" sz="1200" dirty="0" smtClean="0"/>
                        <a:t>(млн. </a:t>
                      </a:r>
                      <a:r>
                        <a:rPr lang="ru-RU" sz="1200" dirty="0"/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</a:t>
                      </a:r>
                      <a:r>
                        <a:rPr lang="ru-RU" sz="1200" dirty="0" smtClean="0"/>
                        <a:t>налоговых и неналоговых </a:t>
                      </a:r>
                      <a:r>
                        <a:rPr lang="ru-RU" sz="1200" dirty="0"/>
                        <a:t>доходах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Объем доходов </a:t>
                      </a:r>
                      <a:r>
                        <a:rPr lang="ru-RU" sz="1200" dirty="0" smtClean="0"/>
                        <a:t>(млн. </a:t>
                      </a:r>
                      <a:r>
                        <a:rPr lang="ru-RU" sz="1200" dirty="0"/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</a:t>
                      </a:r>
                      <a:r>
                        <a:rPr lang="ru-RU" sz="1200" dirty="0" smtClean="0"/>
                        <a:t>налоговых и неналоговых </a:t>
                      </a:r>
                      <a:r>
                        <a:rPr lang="ru-RU" sz="1200" dirty="0"/>
                        <a:t>доходах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Объем доходов </a:t>
                      </a:r>
                      <a:r>
                        <a:rPr lang="ru-RU" sz="1200" dirty="0" smtClean="0"/>
                        <a:t>(млн. </a:t>
                      </a:r>
                      <a:r>
                        <a:rPr lang="ru-RU" sz="1200" dirty="0"/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</a:t>
                      </a:r>
                      <a:r>
                        <a:rPr lang="ru-RU" sz="1200" dirty="0" smtClean="0"/>
                        <a:t>налоговых и неналоговых </a:t>
                      </a:r>
                      <a:r>
                        <a:rPr lang="ru-RU" sz="1200" dirty="0"/>
                        <a:t>доходах района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Налог</a:t>
                      </a:r>
                      <a:r>
                        <a:rPr lang="ru-RU" sz="1000" baseline="0" dirty="0"/>
                        <a:t> на доходы с физических лиц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33,6%</a:t>
                      </a:r>
                      <a:r>
                        <a:rPr lang="ru-RU" sz="1000" baseline="0" dirty="0" smtClean="0"/>
                        <a:t> налога (на 2024 год), 33,0% (на 2025 год) и 29,66% (на 2026 год), взимаемого </a:t>
                      </a:r>
                      <a:r>
                        <a:rPr lang="ru-RU" sz="1000" baseline="0" dirty="0"/>
                        <a:t>на территории муниципального района</a:t>
                      </a:r>
                      <a:r>
                        <a:rPr lang="ru-RU" sz="1000" baseline="0" dirty="0" smtClean="0"/>
                        <a:t>;</a:t>
                      </a:r>
                      <a:endParaRPr lang="ru-RU" sz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549,8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61,0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602,8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62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605,7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62,1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Налоги, взымаемые в связи с применением упрощенной системы налогообложения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 налога,</a:t>
                      </a:r>
                      <a:r>
                        <a:rPr lang="ru-RU" sz="1000" baseline="0" dirty="0" smtClean="0"/>
                        <a:t> взимаемого на территории муниципального района;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188,8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196,3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200,2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20,5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5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Единый</a:t>
                      </a:r>
                      <a:r>
                        <a:rPr lang="ru-RU" sz="1000" baseline="0" dirty="0"/>
                        <a:t> сельскохозяйственный налог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50% налога, </a:t>
                      </a:r>
                      <a:r>
                        <a:rPr lang="ru-RU" sz="1000" dirty="0" smtClean="0"/>
                        <a:t>взимаемого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/>
                        <a:t>на территории </a:t>
                      </a:r>
                      <a:r>
                        <a:rPr lang="ru-RU" sz="1000" baseline="0" dirty="0"/>
                        <a:t> муниципального района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24,8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2,6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5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прибыль организаций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5% налога, взимаемого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 на территории </a:t>
                      </a:r>
                      <a:r>
                        <a:rPr lang="ru-RU" sz="1000" baseline="0" dirty="0" smtClean="0"/>
                        <a:t> муниципального района</a:t>
                      </a: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2,5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8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Налог, взымаемый с применением патентной системы налогообложения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38,3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40,2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4,1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Доходы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2024-2026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Доходы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2024-2026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506" y="1554565"/>
            <a:ext cx="116270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Print" pitchFamily="2" charset="0"/>
              </a:rPr>
              <a:t>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  <a:r>
              <a:rPr lang="ru-RU" sz="1400" dirty="0"/>
              <a:t> – это все доходы, поступающие в бюджет </a:t>
            </a:r>
            <a:r>
              <a:rPr lang="ru-RU" sz="1400" dirty="0" smtClean="0"/>
              <a:t>муниципального образования </a:t>
            </a:r>
            <a:r>
              <a:rPr lang="ru-RU" sz="1400" dirty="0" err="1" smtClean="0"/>
              <a:t>Усть-Лабинский</a:t>
            </a:r>
            <a:r>
              <a:rPr lang="ru-RU" sz="1400" dirty="0" smtClean="0"/>
              <a:t> район, </a:t>
            </a:r>
            <a:r>
              <a:rPr lang="ru-RU" sz="1400" dirty="0"/>
              <a:t>не отнесенные к налоговым доходам и безвозмездным поступлениям.</a:t>
            </a:r>
          </a:p>
        </p:txBody>
      </p:sp>
      <p:sp>
        <p:nvSpPr>
          <p:cNvPr id="6" name="Подзаголовок 21"/>
          <p:cNvSpPr txBox="1">
            <a:spLocks/>
          </p:cNvSpPr>
          <p:nvPr/>
        </p:nvSpPr>
        <p:spPr>
          <a:xfrm>
            <a:off x="1002956" y="2170118"/>
            <a:ext cx="9100787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Структура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неналоговых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доходов </a:t>
            </a:r>
            <a:endParaRPr kumimoji="0" lang="ru-RU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55760"/>
              </p:ext>
            </p:extLst>
          </p:nvPr>
        </p:nvGraphicFramePr>
        <p:xfrm>
          <a:off x="207315" y="2584452"/>
          <a:ext cx="11749006" cy="4135357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90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8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0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Название дохода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Нормативы поступлений в бюджет района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год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2025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2026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925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Объем </a:t>
                      </a:r>
                      <a:r>
                        <a:rPr lang="ru-RU" sz="1200" dirty="0" smtClean="0"/>
                        <a:t>доходов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ru-RU" sz="1200" dirty="0" smtClean="0"/>
                        <a:t> (млн. </a:t>
                      </a:r>
                      <a:r>
                        <a:rPr lang="ru-RU" sz="1200" dirty="0"/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</a:t>
                      </a:r>
                      <a:r>
                        <a:rPr lang="ru-RU" sz="1200" dirty="0" smtClean="0"/>
                        <a:t>налоговых и неналоговых </a:t>
                      </a:r>
                      <a:r>
                        <a:rPr lang="ru-RU" sz="1200" dirty="0"/>
                        <a:t>доходах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Объем доходов 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ru-RU" sz="1200" dirty="0" smtClean="0"/>
                        <a:t>(млн. </a:t>
                      </a:r>
                      <a:r>
                        <a:rPr lang="ru-RU" sz="1200" dirty="0"/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</a:t>
                      </a:r>
                      <a:r>
                        <a:rPr lang="ru-RU" sz="1200" dirty="0" smtClean="0"/>
                        <a:t> налоговых и неналоговых доходах </a:t>
                      </a:r>
                      <a:r>
                        <a:rPr lang="ru-RU" sz="1200" dirty="0"/>
                        <a:t>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Объем доходов 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ru-RU" sz="1200" dirty="0" smtClean="0"/>
                        <a:t>(млн. </a:t>
                      </a:r>
                      <a:r>
                        <a:rPr lang="ru-RU" sz="1200" dirty="0"/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</a:t>
                      </a:r>
                      <a:r>
                        <a:rPr lang="ru-RU" sz="1200" dirty="0" smtClean="0"/>
                        <a:t>налоговых и неналоговых  </a:t>
                      </a:r>
                      <a:r>
                        <a:rPr lang="ru-RU" sz="1200" dirty="0"/>
                        <a:t>доходах района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</a:t>
                      </a:r>
                      <a:r>
                        <a:rPr lang="ru-RU" sz="1200" dirty="0" smtClean="0"/>
                        <a:t>% платы</a:t>
                      </a:r>
                      <a:r>
                        <a:rPr lang="ru-RU" sz="1200" baseline="0" dirty="0" smtClean="0"/>
                        <a:t>, взимаемой </a:t>
                      </a:r>
                      <a:r>
                        <a:rPr lang="ru-RU" sz="1200" baseline="0" dirty="0"/>
                        <a:t>на территории сельских </a:t>
                      </a:r>
                      <a:r>
                        <a:rPr lang="ru-RU" sz="1200" baseline="0" dirty="0" smtClean="0"/>
                        <a:t>поселений, 50% - городского поселения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44,3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4,</a:t>
                      </a:r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44,3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4,6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44,3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</a:t>
                      </a:r>
                      <a:r>
                        <a:rPr lang="en-US" sz="1600" b="1" dirty="0" smtClean="0"/>
                        <a:t>,</a:t>
                      </a:r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Плата, за негативное воздействие на окружающую среду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2,7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0,</a:t>
                      </a:r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2,7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0,</a:t>
                      </a:r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r>
                        <a:rPr lang="ru-RU" sz="1600" b="1" dirty="0" smtClean="0"/>
                        <a:t>,8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0,</a:t>
                      </a:r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Доходы от продажи материальных и нематериальных активов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0,</a:t>
                      </a:r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0,</a:t>
                      </a:r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Штрафы, санкции, возмещение</a:t>
                      </a:r>
                      <a:r>
                        <a:rPr lang="ru-RU" sz="1200" baseline="0" dirty="0"/>
                        <a:t> ущерба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В соответствии с законодательством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1,4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0,1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Доходы от оказания платных услуг и компенсации затрат</a:t>
                      </a:r>
                      <a:r>
                        <a:rPr lang="ru-RU" sz="1200" baseline="0" dirty="0"/>
                        <a:t> государства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3,6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0,4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0,4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0,4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7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13990</TotalTime>
  <Words>2844</Words>
  <Application>Microsoft Office PowerPoint</Application>
  <PresentationFormat>Широкоэкранный</PresentationFormat>
  <Paragraphs>720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Monotype Corsiva</vt:lpstr>
      <vt:lpstr>Segoe Print</vt:lpstr>
      <vt:lpstr>Segoe UI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NachFinOtdel</cp:lastModifiedBy>
  <cp:revision>389</cp:revision>
  <cp:lastPrinted>2023-12-03T09:10:11Z</cp:lastPrinted>
  <dcterms:created xsi:type="dcterms:W3CDTF">2021-10-25T08:59:21Z</dcterms:created>
  <dcterms:modified xsi:type="dcterms:W3CDTF">2024-04-03T10:42:22Z</dcterms:modified>
</cp:coreProperties>
</file>