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8" r:id="rId3"/>
    <p:sldId id="263" r:id="rId4"/>
    <p:sldId id="267" r:id="rId5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E08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1BD795-98BA-4EE4-B618-74689E4F824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19"/>
            <a:ext cx="5438775" cy="446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702F7B-F806-483A-92F4-C5D76455F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84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C0ED6-EE4D-4189-9619-44D6CBF803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4449FF-218B-4F17-A982-FD959BD0DA85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0309B8-4DDB-4644-BD52-A7181F635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0961-A1CC-4ED9-B855-0C18B2E6FCCC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90A9-08D9-4BBB-A262-4A3E5AFA5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46A2-53B5-45A7-9E83-A6E74A16811D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B166-D800-4F87-9ABA-DF0F52A5B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305D-9A57-4F30-BFB6-43A4AC112596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5612-31E5-48B8-9C71-70597ACE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8CEE-C2BE-4B5B-8009-52054CA0733F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DC245A-E5BF-4F3E-B6DB-1DCB52C8A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E089D9-DDE5-476B-91F4-4638463EB15E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AC8716-D3B0-484B-8939-B7AA6D642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922559-3A1A-4C3B-9C26-FC0BCCB52616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C58509-E3F1-4917-A378-493387FD7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EEE9-6080-4691-A242-E9DC21130B96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40D8-C9B2-4924-AD25-AC7E48A5E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F545-D9D1-46B6-9A6D-ED2C315A747F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DDFAE2-F6FA-40BB-A1E8-825151C54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C08D-39BB-4E1B-BB28-220EF3B3FD39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6513-9AA8-497C-A247-ECF3E44B5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455111-2312-485D-A2EA-B893533EBA5D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F579AD7-318D-49B8-B1C3-35B079661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1CA214-37B7-488F-89F6-DCD47E65D3FD}" type="datetimeFigureOut">
              <a:rPr lang="en-US"/>
              <a:pPr>
                <a:defRPr/>
              </a:pPr>
              <a:t>3/17/2021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3EBAF4-E76D-4CAD-80BE-A75A8878D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3" r:id="rId2"/>
    <p:sldLayoutId id="2147483918" r:id="rId3"/>
    <p:sldLayoutId id="2147483919" r:id="rId4"/>
    <p:sldLayoutId id="2147483920" r:id="rId5"/>
    <p:sldLayoutId id="2147483914" r:id="rId6"/>
    <p:sldLayoutId id="2147483921" r:id="rId7"/>
    <p:sldLayoutId id="2147483915" r:id="rId8"/>
    <p:sldLayoutId id="2147483922" r:id="rId9"/>
    <p:sldLayoutId id="2147483916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6" descr="улица Ленина_Edi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928688"/>
            <a:ext cx="91440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indent="-27463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25538"/>
            <a:ext cx="9144000" cy="535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70194"/>
              </p:ext>
            </p:extLst>
          </p:nvPr>
        </p:nvGraphicFramePr>
        <p:xfrm>
          <a:off x="395536" y="765175"/>
          <a:ext cx="8496944" cy="573563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30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0577">
                <a:tc>
                  <a:txBody>
                    <a:bodyPr/>
                    <a:lstStyle/>
                    <a:p>
                      <a:r>
                        <a:rPr lang="ru-RU" sz="1400" dirty="0"/>
                        <a:t>№  п\п</a:t>
                      </a:r>
                    </a:p>
                  </a:txBody>
                  <a:tcPr>
                    <a:solidFill>
                      <a:srgbClr val="53CE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субвенции</a:t>
                      </a:r>
                      <a:endParaRPr lang="ru-RU" sz="1400" dirty="0"/>
                    </a:p>
                  </a:txBody>
                  <a:tcPr>
                    <a:solidFill>
                      <a:srgbClr val="53CE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2021  г.</a:t>
                      </a:r>
                    </a:p>
                    <a:p>
                      <a:r>
                        <a:rPr lang="ru-RU" sz="1300" dirty="0"/>
                        <a:t>Тыс.</a:t>
                      </a:r>
                    </a:p>
                    <a:p>
                      <a:r>
                        <a:rPr lang="ru-RU" sz="1300" dirty="0"/>
                        <a:t>рублей</a:t>
                      </a:r>
                    </a:p>
                  </a:txBody>
                  <a:tcPr>
                    <a:solidFill>
                      <a:srgbClr val="53C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718">
                <a:tc>
                  <a:txBody>
                    <a:bodyPr/>
                    <a:lstStyle/>
                    <a:p>
                      <a:r>
                        <a:rPr lang="ru-RU" sz="1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организацию оздоровления и отдыха детей 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642,3</a:t>
                      </a:r>
                      <a:endParaRPr lang="ru-RU" sz="1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051">
                <a:tc>
                  <a:txBody>
                    <a:bodyPr/>
                    <a:lstStyle/>
                    <a:p>
                      <a:r>
                        <a:rPr lang="ru-RU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организацию и осуществление деятельности по опеке и попечительству в отношении несовершеннолетних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</a:t>
                      </a:r>
                      <a:r>
                        <a:rPr lang="en-US" sz="1300" dirty="0"/>
                        <a:t>40</a:t>
                      </a:r>
                      <a:r>
                        <a:rPr lang="ru-RU" sz="1300" dirty="0"/>
                        <a:t>5,3</a:t>
                      </a:r>
                      <a:endParaRPr lang="ru-RU" sz="13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0692">
                <a:tc>
                  <a:txBody>
                    <a:bodyPr/>
                    <a:lstStyle/>
                    <a:p>
                      <a:r>
                        <a:rPr lang="ru-RU" sz="12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</a:t>
                      </a:r>
                      <a:r>
                        <a:rPr kumimoji="0" lang="ru-RU" sz="1400" kern="1200" baseline="0" dirty="0"/>
                        <a:t> </a:t>
                      </a:r>
                      <a:r>
                        <a:rPr kumimoji="0" lang="ru-RU" sz="1400" kern="1200" dirty="0"/>
                        <a:t>оказание содействия в преодолении трудной жизненной ситуации</a:t>
                      </a:r>
                      <a:r>
                        <a:rPr kumimoji="0" lang="ru-RU" sz="1400" kern="1200" baseline="0" dirty="0"/>
                        <a:t> </a:t>
                      </a:r>
                      <a:r>
                        <a:rPr kumimoji="0" lang="ru-RU" sz="1400" kern="1200" dirty="0"/>
                        <a:t> и осуществление</a:t>
                      </a:r>
                      <a:r>
                        <a:rPr kumimoji="0" lang="ru-RU" sz="1400" kern="1200" baseline="0" dirty="0"/>
                        <a:t> </a:t>
                      </a:r>
                      <a:r>
                        <a:rPr kumimoji="0" lang="ru-RU" sz="1400" kern="1200" dirty="0"/>
                        <a:t>контроля за использованием лицами из числа детей-сирот и детей, оставшихся без попечения родителей, предоставленных им жилых помещений специализированного жилищного фонда 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878,2</a:t>
                      </a:r>
                      <a:endParaRPr lang="ru-RU" sz="1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051">
                <a:tc>
                  <a:txBody>
                    <a:bodyPr/>
                    <a:lstStyle/>
                    <a:p>
                      <a:r>
                        <a:rPr lang="ru-RU" sz="12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организацию подвоза детей-сирот и детей, оставшихся без попечения родителей, находящихся в</a:t>
                      </a:r>
                      <a:r>
                        <a:rPr kumimoji="0" lang="ru-RU" sz="1400" kern="1200" baseline="0" dirty="0"/>
                        <a:t> замещающих семьях, </a:t>
                      </a:r>
                      <a:r>
                        <a:rPr kumimoji="0" lang="ru-RU" sz="1400" kern="1200" dirty="0"/>
                        <a:t>к месту лечения</a:t>
                      </a:r>
                      <a:r>
                        <a:rPr kumimoji="0" lang="ru-RU" sz="1400" kern="1200" baseline="0" dirty="0"/>
                        <a:t> </a:t>
                      </a:r>
                      <a:r>
                        <a:rPr kumimoji="0" lang="ru-RU" sz="1400" kern="1200" dirty="0"/>
                        <a:t> и обратно  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47,6</a:t>
                      </a:r>
                      <a:endParaRPr lang="ru-RU" sz="1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3871">
                <a:tc>
                  <a:txBody>
                    <a:bodyPr/>
                    <a:lstStyle/>
                    <a:p>
                      <a:r>
                        <a:rPr lang="ru-RU" sz="12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выплату единовременного пособия детям-сиротам и детям, оставшимся без попечения родителей, и лицам из их числа на государственную регистрацию права собственности в</a:t>
                      </a:r>
                      <a:r>
                        <a:rPr kumimoji="0" lang="ru-RU" sz="1400" kern="1200" baseline="0" dirty="0"/>
                        <a:t> наследуемом имуществе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-</a:t>
                      </a:r>
                      <a:endParaRPr lang="ru-RU" sz="1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1678">
                <a:tc>
                  <a:txBody>
                    <a:bodyPr/>
                    <a:lstStyle/>
                    <a:p>
                      <a:r>
                        <a:rPr lang="ru-RU" sz="12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предоставление ежемесячных денежных выплат на содержание детей-сирот и детей, оставшихся без попечения родителей, находящихся</a:t>
                      </a:r>
                      <a:r>
                        <a:rPr kumimoji="0" lang="ru-RU" sz="1400" kern="1200" baseline="0" dirty="0"/>
                        <a:t> в замещающих семьях 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40946,2</a:t>
                      </a:r>
                      <a:endParaRPr lang="ru-RU" sz="13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6356" y="190922"/>
            <a:ext cx="9160355" cy="5017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Субвенции на осуществление отдельных государственных  полномочий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6" descr="улица Ленина_Edi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3828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88"/>
            <a:ext cx="91440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indent="-27463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25538"/>
            <a:ext cx="9144000" cy="535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08587"/>
              </p:ext>
            </p:extLst>
          </p:nvPr>
        </p:nvGraphicFramePr>
        <p:xfrm>
          <a:off x="431540" y="778277"/>
          <a:ext cx="8532947" cy="54590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64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2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3861">
                <a:tc>
                  <a:txBody>
                    <a:bodyPr/>
                    <a:lstStyle/>
                    <a:p>
                      <a:r>
                        <a:rPr lang="ru-RU" sz="1400" dirty="0"/>
                        <a:t>№  п\п</a:t>
                      </a:r>
                    </a:p>
                  </a:txBody>
                  <a:tcPr>
                    <a:solidFill>
                      <a:srgbClr val="53CE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субвенции</a:t>
                      </a:r>
                      <a:endParaRPr lang="ru-RU" sz="1400" dirty="0"/>
                    </a:p>
                  </a:txBody>
                  <a:tcPr>
                    <a:solidFill>
                      <a:srgbClr val="53CE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2021</a:t>
                      </a:r>
                      <a:r>
                        <a:rPr lang="ru-RU" sz="1300" baseline="0" dirty="0"/>
                        <a:t> г.</a:t>
                      </a:r>
                      <a:endParaRPr lang="ru-RU" sz="1300" dirty="0"/>
                    </a:p>
                    <a:p>
                      <a:r>
                        <a:rPr lang="ru-RU" sz="1300" dirty="0"/>
                        <a:t>Тыс.</a:t>
                      </a:r>
                      <a:r>
                        <a:rPr lang="ru-RU" sz="1300" baseline="0" dirty="0"/>
                        <a:t> рублей</a:t>
                      </a:r>
                      <a:endParaRPr lang="ru-RU" sz="1300" dirty="0"/>
                    </a:p>
                  </a:txBody>
                  <a:tcPr>
                    <a:solidFill>
                      <a:srgbClr val="53C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398">
                <a:tc>
                  <a:txBody>
                    <a:bodyPr/>
                    <a:lstStyle/>
                    <a:p>
                      <a:r>
                        <a:rPr lang="ru-RU" sz="12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На выплату </a:t>
                      </a:r>
                      <a:r>
                        <a:rPr kumimoji="0" lang="ru-RU" sz="1400" kern="1200" dirty="0"/>
                        <a:t>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46049,2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925">
                <a:tc>
                  <a:txBody>
                    <a:bodyPr/>
                    <a:lstStyle/>
                    <a:p>
                      <a:r>
                        <a:rPr lang="ru-RU" sz="12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На осуществление </a:t>
                      </a:r>
                      <a:r>
                        <a:rPr kumimoji="0" lang="ru-RU" sz="1400" kern="1200" dirty="0"/>
                        <a:t>выплат единовременного пособия на ремонт жилых помещений, принадлежащих детям-сиротам и детям, оставшимся без попечения родителей, и лицам из их числа на праве собственности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-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925">
                <a:tc>
                  <a:txBody>
                    <a:bodyPr/>
                    <a:lstStyle/>
                    <a:p>
                      <a:r>
                        <a:rPr lang="ru-RU" sz="12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 предоставление ежемесячных денежных выплат на содержание детей,</a:t>
                      </a:r>
                      <a:r>
                        <a:rPr kumimoji="0" lang="ru-RU" sz="1400" kern="1200" baseline="0" dirty="0"/>
                        <a:t> нуждающихся в особой заботе государства, переданных на патронатное воспитание 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120,6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0925">
                <a:tc>
                  <a:txBody>
                    <a:bodyPr/>
                    <a:lstStyle/>
                    <a:p>
                      <a:r>
                        <a:rPr lang="ru-RU" sz="12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На выплату </a:t>
                      </a:r>
                      <a:r>
                        <a:rPr kumimoji="0" lang="ru-RU" sz="1400" kern="1200" dirty="0"/>
                        <a:t>ежемесячного вознаграждения, причитающегося</a:t>
                      </a:r>
                      <a:r>
                        <a:rPr kumimoji="0" lang="ru-RU" sz="1400" kern="1200" baseline="0" dirty="0"/>
                        <a:t> патронатным воспитателям за оказание услуг по осуществлению патронатного воспитания и </a:t>
                      </a:r>
                      <a:r>
                        <a:rPr kumimoji="0" lang="ru-RU" sz="1400" kern="1200" baseline="0" dirty="0" err="1"/>
                        <a:t>постинтернатного</a:t>
                      </a:r>
                      <a:r>
                        <a:rPr kumimoji="0" lang="ru-RU" sz="1400" kern="1200" baseline="0" dirty="0"/>
                        <a:t> сопровождения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183,4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Субвенции на осуществление отдельных государственных  полномочий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6" descr="улица Ленина_Edi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-22283" y="322794"/>
            <a:ext cx="9144000" cy="3571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88"/>
            <a:ext cx="91440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indent="-27463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2283" y="322792"/>
            <a:ext cx="9144000" cy="729943"/>
          </a:xfrm>
          <a:prstGeom prst="rect">
            <a:avLst/>
          </a:prstGeom>
          <a:solidFill>
            <a:srgbClr val="53CE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Размер ежемесячных денежных выплат на содержание детей в замещающих семьях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40631"/>
              </p:ext>
            </p:extLst>
          </p:nvPr>
        </p:nvGraphicFramePr>
        <p:xfrm>
          <a:off x="67473" y="1484784"/>
          <a:ext cx="8964487" cy="44995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4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0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5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</a:t>
                      </a:r>
                      <a:r>
                        <a:rPr lang="ru-RU" sz="1600" baseline="0" dirty="0"/>
                        <a:t> выплаты</a:t>
                      </a:r>
                      <a:endParaRPr lang="ru-RU" sz="1600" b="1" i="1" dirty="0">
                        <a:solidFill>
                          <a:srgbClr val="FFFF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Размер выплаты, (руб.)</a:t>
                      </a:r>
                      <a:endParaRPr lang="ru-RU" sz="14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 в возрасте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 </a:t>
                      </a:r>
                      <a:r>
                        <a:rPr lang="ru-RU" sz="1200" dirty="0"/>
                        <a:t>3-х лет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 в возрасте от 3-х до 7-ми лет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 в возрасте от 7-ми до 18-ти лет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1.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Ежемесячная денежная выплата на содержание детей-сирот и детей, оставшихся без попечения родителей, находящихся под опекой (попечительством)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9 523,0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9 733,0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10 841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2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2.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Ежемесячная денежная выплата на содержание детей-сирот и детей, оставшихся без попечения родителей, находящихся в приемных семьях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9 523,0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9 733,0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13 025,0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2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3.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Ежемесячная денежная выплата на содержание детей в патронатных семьях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9 523,0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9 733,0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13 025,0</a:t>
                      </a:r>
                      <a:endParaRPr lang="ru-RU" sz="1600" b="1" i="1" dirty="0">
                        <a:solidFill>
                          <a:srgbClr val="53CE08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6" descr="улица Ленина_Edit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88"/>
            <a:ext cx="91440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indent="-27463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8256" y="595412"/>
            <a:ext cx="9180512" cy="771550"/>
          </a:xfrm>
          <a:prstGeom prst="rect">
            <a:avLst/>
          </a:prstGeom>
          <a:solidFill>
            <a:srgbClr val="53CE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Размер ежемесячного вознаграждения приемным родителям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18294"/>
              </p:ext>
            </p:extLst>
          </p:nvPr>
        </p:nvGraphicFramePr>
        <p:xfrm>
          <a:off x="107505" y="1844675"/>
          <a:ext cx="8928992" cy="35121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9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9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3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4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5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выплаты</a:t>
                      </a:r>
                      <a:endParaRPr lang="ru-RU" sz="1600" b="1" i="1" dirty="0">
                        <a:solidFill>
                          <a:srgbClr val="FFFF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Размер выплаты, (руб.)</a:t>
                      </a:r>
                      <a:endParaRPr lang="ru-RU" sz="14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 в возрасте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 </a:t>
                      </a:r>
                      <a:r>
                        <a:rPr lang="ru-RU" sz="1200" dirty="0"/>
                        <a:t>3-х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(здоровые)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 </a:t>
                      </a:r>
                      <a:r>
                        <a:rPr lang="ru-RU" sz="1200" baseline="0" dirty="0"/>
                        <a:t> старше   </a:t>
                      </a:r>
                      <a:r>
                        <a:rPr lang="ru-RU" sz="1200" dirty="0"/>
                        <a:t>3-х лет</a:t>
                      </a:r>
                      <a:r>
                        <a:rPr lang="ru-RU" sz="1200" baseline="0" dirty="0"/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/>
                        <a:t>(здоровые)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дети-инвалиды или с ограниченными возможностями здоровья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1.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Ежемесячное</a:t>
                      </a:r>
                      <a:r>
                        <a:rPr lang="ru-RU" sz="1600" baseline="0" dirty="0"/>
                        <a:t> вознаграждение приемным родителям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11 729,0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10 663,0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17 061,0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2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2.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Ежемесячное вознаграждение патронатным воспитателям</a:t>
                      </a:r>
                      <a:endParaRPr lang="ru-RU" sz="1600" b="1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10 663,0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11 729,0</a:t>
                      </a:r>
                      <a:endParaRPr lang="ru-RU" sz="1600" b="1" i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362" marR="5636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2637</TotalTime>
  <Words>433</Words>
  <Application>Microsoft Office PowerPoint</Application>
  <PresentationFormat>Экран (4:3)</PresentationFormat>
  <Paragraphs>142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Median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Андрей</cp:lastModifiedBy>
  <cp:revision>235</cp:revision>
  <cp:lastPrinted>2020-12-04T06:38:22Z</cp:lastPrinted>
  <dcterms:created xsi:type="dcterms:W3CDTF">2015-11-24T12:44:14Z</dcterms:created>
  <dcterms:modified xsi:type="dcterms:W3CDTF">2021-03-17T08:40:29Z</dcterms:modified>
</cp:coreProperties>
</file>